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handoutMasterIdLst>
    <p:handoutMasterId r:id="rId85"/>
  </p:handoutMasterIdLst>
  <p:sldIdLst>
    <p:sldId id="2829" r:id="rId2"/>
    <p:sldId id="2856" r:id="rId3"/>
    <p:sldId id="2857" r:id="rId4"/>
    <p:sldId id="2677" r:id="rId5"/>
    <p:sldId id="2936" r:id="rId6"/>
    <p:sldId id="2937" r:id="rId7"/>
    <p:sldId id="2911" r:id="rId8"/>
    <p:sldId id="2943" r:id="rId9"/>
    <p:sldId id="2841" r:id="rId10"/>
    <p:sldId id="2863" r:id="rId11"/>
    <p:sldId id="2858" r:id="rId12"/>
    <p:sldId id="2859" r:id="rId13"/>
    <p:sldId id="2938" r:id="rId14"/>
    <p:sldId id="2851" r:id="rId15"/>
    <p:sldId id="2939" r:id="rId16"/>
    <p:sldId id="2865" r:id="rId17"/>
    <p:sldId id="2860" r:id="rId18"/>
    <p:sldId id="2867" r:id="rId19"/>
    <p:sldId id="2866" r:id="rId20"/>
    <p:sldId id="2918" r:id="rId21"/>
    <p:sldId id="2869" r:id="rId22"/>
    <p:sldId id="2870" r:id="rId23"/>
    <p:sldId id="2871" r:id="rId24"/>
    <p:sldId id="2886" r:id="rId25"/>
    <p:sldId id="2876" r:id="rId26"/>
    <p:sldId id="2877" r:id="rId27"/>
    <p:sldId id="2878" r:id="rId28"/>
    <p:sldId id="2879" r:id="rId29"/>
    <p:sldId id="2880" r:id="rId30"/>
    <p:sldId id="2881" r:id="rId31"/>
    <p:sldId id="2882" r:id="rId32"/>
    <p:sldId id="2883" r:id="rId33"/>
    <p:sldId id="2884" r:id="rId34"/>
    <p:sldId id="2885" r:id="rId35"/>
    <p:sldId id="2872" r:id="rId36"/>
    <p:sldId id="2873" r:id="rId37"/>
    <p:sldId id="2874" r:id="rId38"/>
    <p:sldId id="2875" r:id="rId39"/>
    <p:sldId id="2868" r:id="rId40"/>
    <p:sldId id="2940" r:id="rId41"/>
    <p:sldId id="2887" r:id="rId42"/>
    <p:sldId id="2888" r:id="rId43"/>
    <p:sldId id="2889" r:id="rId44"/>
    <p:sldId id="2941" r:id="rId45"/>
    <p:sldId id="2892" r:id="rId46"/>
    <p:sldId id="2930" r:id="rId47"/>
    <p:sldId id="2891" r:id="rId48"/>
    <p:sldId id="2890" r:id="rId49"/>
    <p:sldId id="2921" r:id="rId50"/>
    <p:sldId id="2942" r:id="rId51"/>
    <p:sldId id="2913" r:id="rId52"/>
    <p:sldId id="2914" r:id="rId53"/>
    <p:sldId id="2915" r:id="rId54"/>
    <p:sldId id="2916" r:id="rId55"/>
    <p:sldId id="2917" r:id="rId56"/>
    <p:sldId id="2944" r:id="rId57"/>
    <p:sldId id="2898" r:id="rId58"/>
    <p:sldId id="2931" r:id="rId59"/>
    <p:sldId id="2848" r:id="rId60"/>
    <p:sldId id="2945" r:id="rId61"/>
    <p:sldId id="2946" r:id="rId62"/>
    <p:sldId id="2947" r:id="rId63"/>
    <p:sldId id="2899" r:id="rId64"/>
    <p:sldId id="2847" r:id="rId65"/>
    <p:sldId id="2903" r:id="rId66"/>
    <p:sldId id="2906" r:id="rId67"/>
    <p:sldId id="2933" r:id="rId68"/>
    <p:sldId id="2948" r:id="rId69"/>
    <p:sldId id="2949" r:id="rId70"/>
    <p:sldId id="2907" r:id="rId71"/>
    <p:sldId id="2951" r:id="rId72"/>
    <p:sldId id="2950" r:id="rId73"/>
    <p:sldId id="2843" r:id="rId74"/>
    <p:sldId id="2839" r:id="rId75"/>
    <p:sldId id="2840" r:id="rId76"/>
    <p:sldId id="2850" r:id="rId77"/>
    <p:sldId id="2844" r:id="rId78"/>
    <p:sldId id="2935" r:id="rId79"/>
    <p:sldId id="2846" r:id="rId80"/>
    <p:sldId id="2920" r:id="rId81"/>
    <p:sldId id="2952" r:id="rId82"/>
    <p:sldId id="2910" r:id="rId83"/>
  </p:sldIdLst>
  <p:sldSz cx="12192000" cy="6858000"/>
  <p:notesSz cx="6858000" cy="9296400"/>
  <p:custDataLst>
    <p:tags r:id="rId8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6208" autoAdjust="0"/>
  </p:normalViewPr>
  <p:slideViewPr>
    <p:cSldViewPr>
      <p:cViewPr varScale="1">
        <p:scale>
          <a:sx n="104" d="100"/>
          <a:sy n="104" d="100"/>
        </p:scale>
        <p:origin x="495" y="5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7"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A6733DA3-DCD4-4D26-81D8-F61B11AB13B3}"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84613"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BB1823F7-D095-4D33-B99C-A20939A293EE}" type="datetimeFigureOut">
              <a:rPr lang="en-US" smtClean="0"/>
              <a:pPr>
                <a:defRPr/>
              </a:pPr>
              <a:t>5/4/2022</a:t>
            </a:fld>
            <a:endParaRPr lang="en-US" dirty="0"/>
          </a:p>
        </p:txBody>
      </p:sp>
      <p:sp>
        <p:nvSpPr>
          <p:cNvPr id="4" name="Slide Image Placeholder 3"/>
          <p:cNvSpPr>
            <a:spLocks noGrp="1" noRot="1" noChangeAspect="1"/>
          </p:cNvSpPr>
          <p:nvPr>
            <p:ph type="sldImg" idx="2"/>
          </p:nvPr>
        </p:nvSpPr>
        <p:spPr>
          <a:xfrm>
            <a:off x="330200" y="698500"/>
            <a:ext cx="61976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5800" y="4416425"/>
            <a:ext cx="548640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atin typeface="Calibri" panose="020F0502020204030204" pitchFamily="34" charset="0"/>
                <a:cs typeface="Calibri" panose="020F0502020204030204" pitchFamily="34" charset="0"/>
              </a:defRPr>
            </a:lvl1pPr>
          </a:lstStyle>
          <a:p>
            <a:fld id="{72FEA25D-83B6-4EE9-A720-1F5819525F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B017420-D81E-4F4C-B044-86FD68CCEE1C}" type="slidenum">
              <a:rPr lang="en-US" altLang="en-US" sz="1300">
                <a:latin typeface="Calibri" panose="020F0502020204030204" pitchFamily="34" charset="0"/>
                <a:cs typeface="Calibri" panose="020F0502020204030204" pitchFamily="34" charset="0"/>
              </a:rPr>
              <a:pPr/>
              <a:t>1</a:t>
            </a:fld>
            <a:endParaRPr lang="en-US" altLang="en-US" sz="1300" dirty="0">
              <a:latin typeface="Calibri" panose="020F0502020204030204" pitchFamily="34" charset="0"/>
              <a:cs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44073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42</a:t>
            </a:fld>
            <a:endParaRPr lang="en-US" altLang="en-US" dirty="0"/>
          </a:p>
        </p:txBody>
      </p:sp>
    </p:spTree>
    <p:extLst>
      <p:ext uri="{BB962C8B-B14F-4D97-AF65-F5344CB8AC3E}">
        <p14:creationId xmlns:p14="http://schemas.microsoft.com/office/powerpoint/2010/main" val="411438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Calibri" panose="020F0502020204030204" pitchFamily="34" charset="0"/>
              </a:rPr>
              <a:t>1</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889DE9D-27CF-451D-9D1B-6EFD3BBA9B04}" type="slidenum">
              <a:rPr lang="en-US" altLang="en-US">
                <a:latin typeface="Calibri" panose="020F0502020204030204" pitchFamily="34" charset="0"/>
              </a:rPr>
              <a:pPr/>
              <a:t>45</a:t>
            </a:fld>
            <a:endParaRPr lang="en-US" altLang="en-US" dirty="0">
              <a:latin typeface="Calibri" panose="020F0502020204030204" pitchFamily="34" charset="0"/>
            </a:endParaRPr>
          </a:p>
        </p:txBody>
      </p:sp>
      <p:sp>
        <p:nvSpPr>
          <p:cNvPr id="217092" name="Rectangle 2"/>
          <p:cNvSpPr>
            <a:spLocks noGrp="1" noRot="1" noChangeAspect="1" noChangeArrowheads="1" noTextEdit="1"/>
          </p:cNvSpPr>
          <p:nvPr>
            <p:ph type="sldImg"/>
          </p:nvPr>
        </p:nvSpPr>
        <p:spPr>
          <a:xfrm>
            <a:off x="330200" y="698500"/>
            <a:ext cx="6197600" cy="3486150"/>
          </a:xfrm>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85426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56</a:t>
            </a:fld>
            <a:endParaRPr lang="en-US" altLang="en-US" dirty="0"/>
          </a:p>
        </p:txBody>
      </p:sp>
    </p:spTree>
    <p:extLst>
      <p:ext uri="{BB962C8B-B14F-4D97-AF65-F5344CB8AC3E}">
        <p14:creationId xmlns:p14="http://schemas.microsoft.com/office/powerpoint/2010/main" val="14133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61</a:t>
            </a:fld>
            <a:endParaRPr lang="en-US" altLang="en-US" dirty="0"/>
          </a:p>
        </p:txBody>
      </p:sp>
    </p:spTree>
    <p:extLst>
      <p:ext uri="{BB962C8B-B14F-4D97-AF65-F5344CB8AC3E}">
        <p14:creationId xmlns:p14="http://schemas.microsoft.com/office/powerpoint/2010/main" val="325330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62</a:t>
            </a:fld>
            <a:endParaRPr lang="en-US" altLang="en-US" dirty="0"/>
          </a:p>
        </p:txBody>
      </p:sp>
    </p:spTree>
    <p:extLst>
      <p:ext uri="{BB962C8B-B14F-4D97-AF65-F5344CB8AC3E}">
        <p14:creationId xmlns:p14="http://schemas.microsoft.com/office/powerpoint/2010/main" val="320547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69</a:t>
            </a:fld>
            <a:endParaRPr lang="en-US" altLang="en-US" dirty="0"/>
          </a:p>
        </p:txBody>
      </p:sp>
    </p:spTree>
    <p:extLst>
      <p:ext uri="{BB962C8B-B14F-4D97-AF65-F5344CB8AC3E}">
        <p14:creationId xmlns:p14="http://schemas.microsoft.com/office/powerpoint/2010/main" val="366552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72</a:t>
            </a:fld>
            <a:endParaRPr lang="en-US" altLang="en-US" dirty="0"/>
          </a:p>
        </p:txBody>
      </p:sp>
    </p:spTree>
    <p:extLst>
      <p:ext uri="{BB962C8B-B14F-4D97-AF65-F5344CB8AC3E}">
        <p14:creationId xmlns:p14="http://schemas.microsoft.com/office/powerpoint/2010/main" val="3367828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6F9BB40-D064-4930-A89D-4F99ECB1BA9D}" type="slidenum">
              <a:rPr lang="en-US" altLang="en-US" sz="1300">
                <a:latin typeface="Calibri" panose="020F0502020204030204" pitchFamily="34" charset="0"/>
                <a:cs typeface="Calibri" panose="020F0502020204030204" pitchFamily="34" charset="0"/>
              </a:rPr>
              <a:pPr/>
              <a:t>74</a:t>
            </a:fld>
            <a:endParaRPr lang="en-US" altLang="en-US" sz="1300" dirty="0">
              <a:latin typeface="Calibri" panose="020F0502020204030204" pitchFamily="34" charset="0"/>
              <a:cs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1963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A629790-2FA4-418E-9303-12D16B80909F}" type="slidenum">
              <a:rPr lang="en-US" altLang="en-US" sz="1300">
                <a:latin typeface="Calibri" panose="020F0502020204030204" pitchFamily="34" charset="0"/>
                <a:cs typeface="Calibri" panose="020F0502020204030204" pitchFamily="34" charset="0"/>
              </a:rPr>
              <a:pPr/>
              <a:t>75</a:t>
            </a:fld>
            <a:endParaRPr lang="en-US" altLang="en-US" sz="1300" dirty="0">
              <a:latin typeface="Calibri" panose="020F0502020204030204" pitchFamily="34" charset="0"/>
              <a:cs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200643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81</a:t>
            </a:fld>
            <a:endParaRPr lang="en-US" altLang="en-US" dirty="0"/>
          </a:p>
        </p:txBody>
      </p:sp>
    </p:spTree>
    <p:extLst>
      <p:ext uri="{BB962C8B-B14F-4D97-AF65-F5344CB8AC3E}">
        <p14:creationId xmlns:p14="http://schemas.microsoft.com/office/powerpoint/2010/main" val="365580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4</a:t>
            </a:fld>
            <a:endParaRPr lang="en-US" altLang="en-US" dirty="0"/>
          </a:p>
        </p:txBody>
      </p:sp>
    </p:spTree>
    <p:extLst>
      <p:ext uri="{BB962C8B-B14F-4D97-AF65-F5344CB8AC3E}">
        <p14:creationId xmlns:p14="http://schemas.microsoft.com/office/powerpoint/2010/main" val="54648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5</a:t>
            </a:fld>
            <a:endParaRPr lang="en-US" altLang="en-US" dirty="0"/>
          </a:p>
        </p:txBody>
      </p:sp>
    </p:spTree>
    <p:extLst>
      <p:ext uri="{BB962C8B-B14F-4D97-AF65-F5344CB8AC3E}">
        <p14:creationId xmlns:p14="http://schemas.microsoft.com/office/powerpoint/2010/main" val="331930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6</a:t>
            </a:fld>
            <a:endParaRPr lang="en-US" altLang="en-US" dirty="0"/>
          </a:p>
        </p:txBody>
      </p:sp>
    </p:spTree>
    <p:extLst>
      <p:ext uri="{BB962C8B-B14F-4D97-AF65-F5344CB8AC3E}">
        <p14:creationId xmlns:p14="http://schemas.microsoft.com/office/powerpoint/2010/main" val="227540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EFB416A-0A7C-428A-A616-878F359B2BE0}" type="slidenum">
              <a:rPr lang="en-US" altLang="en-US" sz="1300">
                <a:latin typeface="Calibri" panose="020F0502020204030204" pitchFamily="34" charset="0"/>
                <a:cs typeface="Calibri" panose="020F0502020204030204" pitchFamily="34" charset="0"/>
              </a:rPr>
              <a:pPr/>
              <a:t>9</a:t>
            </a:fld>
            <a:endParaRPr lang="en-US" altLang="en-US" sz="1300" dirty="0">
              <a:latin typeface="Calibri" panose="020F0502020204030204" pitchFamily="34" charset="0"/>
              <a:cs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62623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EFB416A-0A7C-428A-A616-878F359B2BE0}" type="slidenum">
              <a:rPr lang="en-US" altLang="en-US" sz="1300">
                <a:latin typeface="Calibri" panose="020F0502020204030204" pitchFamily="34" charset="0"/>
                <a:cs typeface="Calibri" panose="020F0502020204030204" pitchFamily="34" charset="0"/>
              </a:rPr>
              <a:pPr/>
              <a:t>11</a:t>
            </a:fld>
            <a:endParaRPr lang="en-US" altLang="en-US" sz="1300" dirty="0">
              <a:latin typeface="Calibri" panose="020F0502020204030204" pitchFamily="34" charset="0"/>
              <a:cs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192174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EFB416A-0A7C-428A-A616-878F359B2BE0}" type="slidenum">
              <a:rPr lang="en-US" altLang="en-US" sz="1300">
                <a:latin typeface="Calibri" panose="020F0502020204030204" pitchFamily="34" charset="0"/>
                <a:cs typeface="Calibri" panose="020F0502020204030204" pitchFamily="34" charset="0"/>
              </a:rPr>
              <a:pPr/>
              <a:t>12</a:t>
            </a:fld>
            <a:endParaRPr lang="en-US" altLang="en-US" sz="1300" dirty="0">
              <a:latin typeface="Calibri" panose="020F0502020204030204" pitchFamily="34" charset="0"/>
              <a:cs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3302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97064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13</a:t>
            </a:fld>
            <a:endParaRPr lang="en-US" altLang="en-US" dirty="0"/>
          </a:p>
        </p:txBody>
      </p:sp>
    </p:spTree>
    <p:extLst>
      <p:ext uri="{BB962C8B-B14F-4D97-AF65-F5344CB8AC3E}">
        <p14:creationId xmlns:p14="http://schemas.microsoft.com/office/powerpoint/2010/main" val="303038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25D-83B6-4EE9-A720-1F5819525FCF}" type="slidenum">
              <a:rPr lang="en-US" altLang="en-US" smtClean="0"/>
              <a:pPr/>
              <a:t>37</a:t>
            </a:fld>
            <a:endParaRPr lang="en-US" altLang="en-US" dirty="0"/>
          </a:p>
        </p:txBody>
      </p:sp>
    </p:spTree>
    <p:extLst>
      <p:ext uri="{BB962C8B-B14F-4D97-AF65-F5344CB8AC3E}">
        <p14:creationId xmlns:p14="http://schemas.microsoft.com/office/powerpoint/2010/main" val="328937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62791F-C9C7-4F3E-BDB8-1FBAF35A74C7}" type="datetimeFigureOut">
              <a:rPr lang="en-US"/>
              <a:pPr>
                <a:defRPr/>
              </a:pPr>
              <a:t>5/4/2022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863104-B4D4-4111-9433-34CABFB447E1}" type="slidenum">
              <a:rPr lang="en-US" altLang="ko-KR"/>
              <a:pPr/>
              <a:t>‹#›</a:t>
            </a:fld>
            <a:endParaRPr lang="en-US" altLang="ko-KR"/>
          </a:p>
        </p:txBody>
      </p:sp>
    </p:spTree>
    <p:extLst>
      <p:ext uri="{BB962C8B-B14F-4D97-AF65-F5344CB8AC3E}">
        <p14:creationId xmlns:p14="http://schemas.microsoft.com/office/powerpoint/2010/main" val="21252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E784B1B3-BA7D-4D45-BA74-141917C988B6}" type="slidenum">
              <a:rPr lang="en-US" altLang="en-US"/>
              <a:pPr/>
              <a:t>‹#›</a:t>
            </a:fld>
            <a:endParaRPr lang="en-US" altLang="en-US"/>
          </a:p>
        </p:txBody>
      </p:sp>
    </p:spTree>
    <p:extLst>
      <p:ext uri="{BB962C8B-B14F-4D97-AF65-F5344CB8AC3E}">
        <p14:creationId xmlns:p14="http://schemas.microsoft.com/office/powerpoint/2010/main" val="20598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C4074F49-41C3-41DD-9956-CEA7944FFA78}" type="slidenum">
              <a:rPr lang="en-US" altLang="en-US"/>
              <a:pPr/>
              <a:t>‹#›</a:t>
            </a:fld>
            <a:endParaRPr lang="en-US" altLang="en-US"/>
          </a:p>
        </p:txBody>
      </p:sp>
    </p:spTree>
    <p:extLst>
      <p:ext uri="{BB962C8B-B14F-4D97-AF65-F5344CB8AC3E}">
        <p14:creationId xmlns:p14="http://schemas.microsoft.com/office/powerpoint/2010/main" val="330080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B48D878E-BE77-41E1-A2DF-35C2FC908A4F}" type="slidenum">
              <a:rPr lang="en-US" altLang="en-US"/>
              <a:pPr/>
              <a:t>‹#›</a:t>
            </a:fld>
            <a:endParaRPr lang="en-US" altLang="en-US"/>
          </a:p>
        </p:txBody>
      </p:sp>
    </p:spTree>
    <p:extLst>
      <p:ext uri="{BB962C8B-B14F-4D97-AF65-F5344CB8AC3E}">
        <p14:creationId xmlns:p14="http://schemas.microsoft.com/office/powerpoint/2010/main" val="48759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5/4/2022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61850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cs typeface="Calibri" panose="020F0502020204030204" pitchFamily="34" charset="0"/>
              </a:defRPr>
            </a:lvl1pPr>
          </a:lstStyle>
          <a:p>
            <a:fld id="{A15783DB-4AFE-40D4-9696-7D863E328ACF}"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68" r:id="rId11"/>
    <p:sldLayoutId id="2147496469" r:id="rId12"/>
    <p:sldLayoutId id="2147496470" r:id="rId13"/>
    <p:sldLayoutId id="2147496471" r:id="rId14"/>
    <p:sldLayoutId id="2147496472"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3338208" y="1905000"/>
            <a:ext cx="551558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4294967295"/>
          </p:nvPr>
        </p:nvSpPr>
        <p:spPr>
          <a:xfrm>
            <a:off x="3695700" y="990600"/>
            <a:ext cx="4800600" cy="685800"/>
          </a:xfrm>
        </p:spPr>
        <p:txBody>
          <a:bodyPr anchor="ctr"/>
          <a:lstStyle/>
          <a:p>
            <a:pPr marL="0" indent="0" algn="ctr" eaLnBrk="1" hangingPunct="1">
              <a:buNone/>
              <a:defRPr/>
            </a:pPr>
            <a:r>
              <a:rPr lang="en-US" dirty="0">
                <a:effectLst>
                  <a:outerShdw blurRad="38100" dist="38100" dir="2700000" algn="tl">
                    <a:srgbClr val="000000">
                      <a:alpha val="43137"/>
                    </a:srgbClr>
                  </a:outerShdw>
                </a:effectLst>
              </a:rPr>
              <a:t>Dr. Andy Woods</a:t>
            </a:r>
          </a:p>
        </p:txBody>
      </p:sp>
      <p:sp>
        <p:nvSpPr>
          <p:cNvPr id="4101" name="Rectangle 2"/>
          <p:cNvSpPr>
            <a:spLocks noGrp="1" noChangeArrowheads="1"/>
          </p:cNvSpPr>
          <p:nvPr>
            <p:ph type="ctrTitle" idx="4294967295"/>
          </p:nvPr>
        </p:nvSpPr>
        <p:spPr>
          <a:xfrm>
            <a:off x="1752600" y="228600"/>
            <a:ext cx="8610600" cy="914400"/>
          </a:xfrm>
          <a:ln>
            <a:miter lim="800000"/>
            <a:headEnd/>
            <a:tailEnd/>
          </a:ln>
        </p:spPr>
        <p:txBody>
          <a:bodyPr/>
          <a:lstStyle/>
          <a:p>
            <a:pPr algn="ctr" eaLnBrk="1" hangingPunct="1">
              <a:defRPr/>
            </a:pPr>
            <a:r>
              <a:rPr lang="en-US"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20485" name="TextBox 7"/>
          <p:cNvSpPr txBox="1">
            <a:spLocks noChangeArrowheads="1"/>
          </p:cNvSpPr>
          <p:nvPr/>
        </p:nvSpPr>
        <p:spPr bwMode="auto">
          <a:xfrm>
            <a:off x="1676400" y="6135469"/>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Artwork by Pat </a:t>
            </a:r>
            <a:r>
              <a:rPr lang="en-US" alt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Marvenko</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smith, copyright 1992 is from a series titles “Revelation Illustrated: and has been used by permission. It is available in fine art prints and visual teaching materials.  Call 1-800-327-7330 for a free brochure, or go to www.revelationillustrated.com.  Artwork by Duncan Long  is </a:t>
            </a:r>
            <a:r>
              <a:rPr lang="en-US" alt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copywriten</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used by permission. For more information: duncan@duncanlong.com (or call at 785-776-6186) </a:t>
            </a:r>
          </a:p>
        </p:txBody>
      </p:sp>
    </p:spTree>
    <p:extLst>
      <p:ext uri="{BB962C8B-B14F-4D97-AF65-F5344CB8AC3E}">
        <p14:creationId xmlns:p14="http://schemas.microsoft.com/office/powerpoint/2010/main" val="2908614927"/>
      </p:ext>
    </p:extLst>
  </p:cSld>
  <p:clrMapOvr>
    <a:masterClrMapping/>
  </p:clrMapOvr>
  <p:transition advTm="4896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072128"/>
              </p:ext>
            </p:extLst>
          </p:nvPr>
        </p:nvGraphicFramePr>
        <p:xfrm>
          <a:off x="609600" y="152400"/>
          <a:ext cx="10972800" cy="6441475"/>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693548043"/>
                    </a:ext>
                  </a:extLst>
                </a:gridCol>
                <a:gridCol w="5486400">
                  <a:extLst>
                    <a:ext uri="{9D8B030D-6E8A-4147-A177-3AD203B41FA5}">
                      <a16:colId xmlns:a16="http://schemas.microsoft.com/office/drawing/2014/main" val="2121096268"/>
                    </a:ext>
                  </a:extLst>
                </a:gridCol>
              </a:tblGrid>
              <a:tr h="1412275">
                <a:tc gridSpan="2">
                  <a:txBody>
                    <a:bodyPr/>
                    <a:lstStyle/>
                    <a:p>
                      <a:pPr algn="ct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COMMON CLUSTER OF CHARACTERISTICS: </a:t>
                      </a:r>
                    </a:p>
                    <a:p>
                      <a:pPr algn="ct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REVELATION &amp; APOCALYPTIC BOOKS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endParaRPr>
                    </a:p>
                  </a:txBody>
                  <a:tcPr anchor="ctr"/>
                </a:tc>
                <a:tc hMerge="1">
                  <a:txBody>
                    <a:bodyPr/>
                    <a:lstStyle/>
                    <a:p>
                      <a:endParaRPr lang="en-US" dirty="0"/>
                    </a:p>
                  </a:txBody>
                  <a:tcPr/>
                </a:tc>
                <a:extLst>
                  <a:ext uri="{0D108BD9-81ED-4DB2-BD59-A6C34878D82A}">
                    <a16:rowId xmlns:a16="http://schemas.microsoft.com/office/drawing/2014/main" val="2272506135"/>
                  </a:ext>
                </a:extLst>
              </a:tr>
              <a:tr h="1005840">
                <a:tc>
                  <a:txBody>
                    <a:bodyPr/>
                    <a:lstStyle/>
                    <a:p>
                      <a:pPr marL="282575" indent="-282575" eaLnBrk="1" hangingPunct="1">
                        <a:buClr>
                          <a:srgbClr val="C00000"/>
                        </a:buClr>
                        <a:buFont typeface="Wingdings" panose="05000000000000000000" pitchFamily="2" charset="2"/>
                        <a:buChar char="§"/>
                      </a:pPr>
                      <a:r>
                        <a:rPr lang="en-US" altLang="en-US" sz="2600" dirty="0">
                          <a:latin typeface="Calibri" panose="020F0502020204030204" pitchFamily="34" charset="0"/>
                          <a:cs typeface="Calibri" panose="020F0502020204030204" pitchFamily="34" charset="0"/>
                        </a:rPr>
                        <a:t>Written 200 B.C. - A.D. 100</a:t>
                      </a:r>
                    </a:p>
                  </a:txBody>
                  <a:tcPr anchor="ctr"/>
                </a:tc>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Vision is means of revelation</a:t>
                      </a:r>
                    </a:p>
                  </a:txBody>
                  <a:tcPr anchor="ctr"/>
                </a:tc>
                <a:extLst>
                  <a:ext uri="{0D108BD9-81ED-4DB2-BD59-A6C34878D82A}">
                    <a16:rowId xmlns:a16="http://schemas.microsoft.com/office/drawing/2014/main" val="3375767282"/>
                  </a:ext>
                </a:extLst>
              </a:tr>
              <a:tr h="1005840">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Angels featured as interpreters &amp; guides</a:t>
                      </a:r>
                    </a:p>
                  </a:txBody>
                  <a:tcPr anchor="ctr"/>
                </a:tc>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Focus upon current age and inauguration of age to come.</a:t>
                      </a:r>
                    </a:p>
                  </a:txBody>
                  <a:tcPr anchor="ctr"/>
                </a:tc>
                <a:extLst>
                  <a:ext uri="{0D108BD9-81ED-4DB2-BD59-A6C34878D82A}">
                    <a16:rowId xmlns:a16="http://schemas.microsoft.com/office/drawing/2014/main" val="671669581"/>
                  </a:ext>
                </a:extLst>
              </a:tr>
              <a:tr h="1005840">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Written during intense time of persecution</a:t>
                      </a:r>
                    </a:p>
                  </a:txBody>
                  <a:tcPr anchor="ctr"/>
                </a:tc>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Dualism with God and Satan</a:t>
                      </a:r>
                    </a:p>
                  </a:txBody>
                  <a:tcPr anchor="ctr"/>
                </a:tc>
                <a:extLst>
                  <a:ext uri="{0D108BD9-81ED-4DB2-BD59-A6C34878D82A}">
                    <a16:rowId xmlns:a16="http://schemas.microsoft.com/office/drawing/2014/main" val="1145695758"/>
                  </a:ext>
                </a:extLst>
              </a:tr>
              <a:tr h="1005840">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Use of vivid images and symbols </a:t>
                      </a:r>
                    </a:p>
                  </a:txBody>
                  <a:tcPr anchor="ctr"/>
                </a:tc>
                <a:tc>
                  <a:txBody>
                    <a:bodyPr/>
                    <a:lstStyle/>
                    <a:p>
                      <a:pPr marL="282575" indent="-282575" algn="l" defTabSz="914400" rtl="0" eaLnBrk="1" latinLnBrk="0" hangingPunct="1">
                        <a:buClr>
                          <a:srgbClr val="C00000"/>
                        </a:buClr>
                        <a:buFont typeface="Wingdings" panose="05000000000000000000" pitchFamily="2" charset="2"/>
                        <a:buChar char="§"/>
                      </a:pPr>
                      <a:r>
                        <a:rPr lang="en-US" altLang="en-US" sz="2600" kern="1200" dirty="0">
                          <a:solidFill>
                            <a:schemeClr val="dk1"/>
                          </a:solidFill>
                          <a:latin typeface="Calibri" panose="020F0502020204030204" pitchFamily="34" charset="0"/>
                          <a:ea typeface="+mn-ea"/>
                          <a:cs typeface="Calibri" panose="020F0502020204030204" pitchFamily="34" charset="0"/>
                        </a:rPr>
                        <a:t>Spiritual order determines human history</a:t>
                      </a:r>
                    </a:p>
                  </a:txBody>
                  <a:tcPr anchor="ctr"/>
                </a:tc>
                <a:extLst>
                  <a:ext uri="{0D108BD9-81ED-4DB2-BD59-A6C34878D82A}">
                    <a16:rowId xmlns:a16="http://schemas.microsoft.com/office/drawing/2014/main" val="291402366"/>
                  </a:ext>
                </a:extLst>
              </a:tr>
              <a:tr h="1005840">
                <a:tc>
                  <a:txBody>
                    <a:bodyPr/>
                    <a:lstStyle/>
                    <a:p>
                      <a:pPr marL="282575" marR="0" lvl="0" indent="-282575"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altLang="en-US" sz="2600" kern="1200" dirty="0">
                          <a:solidFill>
                            <a:schemeClr val="dk1"/>
                          </a:solidFill>
                          <a:latin typeface="Calibri" panose="020F0502020204030204" pitchFamily="34" charset="0"/>
                          <a:ea typeface="+mn-ea"/>
                          <a:cs typeface="Calibri" panose="020F0502020204030204" pitchFamily="34" charset="0"/>
                        </a:rPr>
                        <a:t>Struggle between good and evil</a:t>
                      </a:r>
                    </a:p>
                  </a:txBody>
                  <a:tcPr anchor="ctr"/>
                </a:tc>
                <a:tc>
                  <a:txBody>
                    <a:bodyPr/>
                    <a:lstStyle/>
                    <a:p>
                      <a:pPr marL="282575" marR="0" lvl="0" indent="-282575"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altLang="en-US" sz="2600" kern="1200" dirty="0">
                          <a:solidFill>
                            <a:schemeClr val="dk1"/>
                          </a:solidFill>
                          <a:latin typeface="Calibri" panose="020F0502020204030204" pitchFamily="34" charset="0"/>
                          <a:ea typeface="+mn-ea"/>
                          <a:cs typeface="Calibri" panose="020F0502020204030204" pitchFamily="34" charset="0"/>
                        </a:rPr>
                        <a:t>Pessimistic about man’s ability to change progress of  events</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147440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76687" y="237310"/>
            <a:ext cx="4638629" cy="677091"/>
          </a:xfrm>
        </p:spPr>
        <p:txBody>
          <a:bodyPr/>
          <a:lstStyle/>
          <a:p>
            <a:pPr algn="ctr" eaLnBrk="1" hangingPunct="1"/>
            <a:r>
              <a:rPr lang="en-US" altLang="en-US" sz="3600" kern="1200" dirty="0">
                <a:effectLst>
                  <a:outerShdw blurRad="38100" dist="38100" dir="2700000" algn="tl">
                    <a:srgbClr val="000000">
                      <a:alpha val="43137"/>
                    </a:srgbClr>
                  </a:outerShdw>
                </a:effectLst>
                <a:ea typeface="Calibri" pitchFamily="34" charset="0"/>
                <a:cs typeface="Calibri" pitchFamily="34" charset="0"/>
              </a:rPr>
              <a:t>Apocalyptic Books</a:t>
            </a:r>
          </a:p>
        </p:txBody>
      </p:sp>
      <p:sp>
        <p:nvSpPr>
          <p:cNvPr id="11267" name="Rectangle 3"/>
          <p:cNvSpPr>
            <a:spLocks noGrp="1" noChangeArrowheads="1"/>
          </p:cNvSpPr>
          <p:nvPr>
            <p:ph type="body" idx="1"/>
          </p:nvPr>
        </p:nvSpPr>
        <p:spPr>
          <a:xfrm>
            <a:off x="609600" y="1142999"/>
            <a:ext cx="7772400" cy="5334001"/>
          </a:xfrm>
        </p:spPr>
        <p:txBody>
          <a:bodyPr/>
          <a:lstStyle/>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Extensive use of symbolism</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Vision as the major means of revelation</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Angelic guides</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Activity of angels and demons</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Focus on the end of the current age and the inauguration of the age to come</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Urgent expectation of the end of earthly conditions in the immediate future</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The end as a cosmic catastrophe</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New salvation that is </a:t>
            </a:r>
            <a:r>
              <a:rPr lang="en-US" sz="2800" dirty="0" err="1">
                <a:effectLst>
                  <a:outerShdw blurRad="38100" dist="38100" dir="2700000" algn="tl">
                    <a:srgbClr val="000000">
                      <a:alpha val="43137"/>
                    </a:srgbClr>
                  </a:outerShdw>
                </a:effectLst>
              </a:rPr>
              <a:t>paradisal</a:t>
            </a:r>
            <a:r>
              <a:rPr lang="en-US" sz="2800" dirty="0">
                <a:effectLst>
                  <a:outerShdw blurRad="38100" dist="38100" dir="2700000" algn="tl">
                    <a:srgbClr val="000000">
                      <a:alpha val="43137"/>
                    </a:srgbClr>
                  </a:outerShdw>
                </a:effectLst>
              </a:rPr>
              <a:t> in character</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Manifestation of the kingdom of God</a:t>
            </a:r>
          </a:p>
        </p:txBody>
      </p:sp>
      <p:pic>
        <p:nvPicPr>
          <p:cNvPr id="6" name="Picture 5" descr="scroll.jpg"/>
          <p:cNvPicPr>
            <a:picLocks noChangeAspect="1"/>
          </p:cNvPicPr>
          <p:nvPr/>
        </p:nvPicPr>
        <p:blipFill>
          <a:blip r:embed="rId3" cstate="email">
            <a:clrChange>
              <a:clrFrom>
                <a:srgbClr val="191C23"/>
              </a:clrFrom>
              <a:clrTo>
                <a:srgbClr val="191C23">
                  <a:alpha val="0"/>
                </a:srgbClr>
              </a:clrTo>
            </a:clrChange>
            <a:extLst>
              <a:ext uri="{28A0092B-C50C-407E-A947-70E740481C1C}">
                <a14:useLocalDpi xmlns:a14="http://schemas.microsoft.com/office/drawing/2010/main"/>
              </a:ext>
            </a:extLst>
          </a:blip>
          <a:stretch>
            <a:fillRect/>
          </a:stretch>
        </p:blipFill>
        <p:spPr>
          <a:xfrm>
            <a:off x="8637470" y="2743200"/>
            <a:ext cx="2936382" cy="2194560"/>
          </a:xfrm>
          <a:prstGeom prst="rect">
            <a:avLst/>
          </a:prstGeom>
          <a:effectLst>
            <a:softEdge rad="63500"/>
          </a:effectLst>
        </p:spPr>
      </p:pic>
    </p:spTree>
    <p:extLst>
      <p:ext uri="{BB962C8B-B14F-4D97-AF65-F5344CB8AC3E}">
        <p14:creationId xmlns:p14="http://schemas.microsoft.com/office/powerpoint/2010/main" val="3740038437"/>
      </p:ext>
    </p:extLst>
  </p:cSld>
  <p:clrMapOvr>
    <a:masterClrMapping/>
  </p:clrMapOvr>
  <p:transition advTm="8715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09600" y="1143000"/>
            <a:ext cx="7924800" cy="4953001"/>
          </a:xfrm>
        </p:spPr>
        <p:txBody>
          <a:bodyPr/>
          <a:lstStyle/>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A mediator with royal functions</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Dualism with god and Satan as the leaders</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Spiritual order determining the flow of history</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Pessimism about mans' ability to change the course of events, periodization and determinism of human history</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Other worldly journeys</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The catchword glory</a:t>
            </a:r>
          </a:p>
          <a:p>
            <a:pPr marL="458788" indent="-458788" algn="just" eaLnBrk="1" hangingPunct="1">
              <a:spcBef>
                <a:spcPts val="0"/>
              </a:spcBef>
              <a:spcAft>
                <a:spcPts val="600"/>
              </a:spcAft>
              <a:defRPr/>
            </a:pPr>
            <a:r>
              <a:rPr lang="en-US" sz="2800" dirty="0">
                <a:effectLst>
                  <a:outerShdw blurRad="38100" dist="38100" dir="2700000" algn="tl">
                    <a:srgbClr val="000000">
                      <a:alpha val="43137"/>
                    </a:srgbClr>
                  </a:outerShdw>
                </a:effectLst>
              </a:rPr>
              <a:t>A final showdown between good and evil</a:t>
            </a:r>
          </a:p>
        </p:txBody>
      </p:sp>
      <p:sp>
        <p:nvSpPr>
          <p:cNvPr id="7" name="Rectangle 2"/>
          <p:cNvSpPr>
            <a:spLocks noGrp="1" noChangeArrowheads="1"/>
          </p:cNvSpPr>
          <p:nvPr>
            <p:ph type="title"/>
          </p:nvPr>
        </p:nvSpPr>
        <p:spPr>
          <a:xfrm>
            <a:off x="3776687" y="237310"/>
            <a:ext cx="4638629" cy="677091"/>
          </a:xfrm>
        </p:spPr>
        <p:txBody>
          <a:bodyPr/>
          <a:lstStyle/>
          <a:p>
            <a:pPr algn="ctr" eaLnBrk="1" hangingPunct="1"/>
            <a:r>
              <a:rPr lang="en-US" altLang="en-US" sz="3600" kern="1200" dirty="0">
                <a:effectLst>
                  <a:outerShdw blurRad="38100" dist="38100" dir="2700000" algn="tl">
                    <a:srgbClr val="000000">
                      <a:alpha val="43137"/>
                    </a:srgbClr>
                  </a:outerShdw>
                </a:effectLst>
                <a:ea typeface="Calibri" pitchFamily="34" charset="0"/>
                <a:cs typeface="Calibri" pitchFamily="34" charset="0"/>
              </a:rPr>
              <a:t>Apocalyptic Books</a:t>
            </a:r>
          </a:p>
        </p:txBody>
      </p:sp>
      <p:pic>
        <p:nvPicPr>
          <p:cNvPr id="5" name="Picture 4" descr="scroll.jpg">
            <a:extLst>
              <a:ext uri="{FF2B5EF4-FFF2-40B4-BE49-F238E27FC236}">
                <a16:creationId xmlns:a16="http://schemas.microsoft.com/office/drawing/2014/main" id="{B65FF92D-9A85-50D7-917D-6B547C786749}"/>
              </a:ext>
            </a:extLst>
          </p:cNvPr>
          <p:cNvPicPr>
            <a:picLocks noChangeAspect="1"/>
          </p:cNvPicPr>
          <p:nvPr/>
        </p:nvPicPr>
        <p:blipFill>
          <a:blip r:embed="rId3" cstate="email">
            <a:clrChange>
              <a:clrFrom>
                <a:srgbClr val="191C23"/>
              </a:clrFrom>
              <a:clrTo>
                <a:srgbClr val="191C23">
                  <a:alpha val="0"/>
                </a:srgbClr>
              </a:clrTo>
            </a:clrChange>
            <a:extLst>
              <a:ext uri="{28A0092B-C50C-407E-A947-70E740481C1C}">
                <a14:useLocalDpi xmlns:a14="http://schemas.microsoft.com/office/drawing/2010/main"/>
              </a:ext>
            </a:extLst>
          </a:blip>
          <a:stretch>
            <a:fillRect/>
          </a:stretch>
        </p:blipFill>
        <p:spPr>
          <a:xfrm>
            <a:off x="8637470" y="2743200"/>
            <a:ext cx="2936382" cy="2194560"/>
          </a:xfrm>
          <a:prstGeom prst="rect">
            <a:avLst/>
          </a:prstGeom>
          <a:effectLst>
            <a:softEdge rad="63500"/>
          </a:effectLst>
        </p:spPr>
      </p:pic>
    </p:spTree>
    <p:extLst>
      <p:ext uri="{BB962C8B-B14F-4D97-AF65-F5344CB8AC3E}">
        <p14:creationId xmlns:p14="http://schemas.microsoft.com/office/powerpoint/2010/main" val="2425460742"/>
      </p:ext>
    </p:extLst>
  </p:cSld>
  <p:clrMapOvr>
    <a:masterClrMapping/>
  </p:clrMapOvr>
  <p:transition advTm="8715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3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638300" y="228600"/>
            <a:ext cx="8915400" cy="8382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B. Hermeneutical Doors</a:t>
            </a:r>
          </a:p>
        </p:txBody>
      </p:sp>
      <p:sp>
        <p:nvSpPr>
          <p:cNvPr id="6" name="Content Placeholder 5"/>
          <p:cNvSpPr>
            <a:spLocks noGrp="1"/>
          </p:cNvSpPr>
          <p:nvPr>
            <p:ph idx="4294967295"/>
          </p:nvPr>
        </p:nvSpPr>
        <p:spPr>
          <a:xfrm>
            <a:off x="609600" y="1447800"/>
            <a:ext cx="5943600" cy="3962400"/>
          </a:xfrm>
        </p:spPr>
        <p:txBody>
          <a:bodyPr/>
          <a:lstStyle/>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Impossibility of literalism</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Apocalyptic multivalence</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 theories</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Numbers as concepts and not count units</a:t>
            </a:r>
          </a:p>
        </p:txBody>
      </p:sp>
      <p:pic>
        <p:nvPicPr>
          <p:cNvPr id="7" name="Picture 6" descr="Revelation PowerPoint Sermons.jpg">
            <a:extLst>
              <a:ext uri="{FF2B5EF4-FFF2-40B4-BE49-F238E27FC236}">
                <a16:creationId xmlns:a16="http://schemas.microsoft.com/office/drawing/2014/main" id="{7BE1F457-8436-6116-73C4-457FE33E0F9A}"/>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42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638300" y="228600"/>
            <a:ext cx="8915400" cy="8382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B. Hermeneutical Doors</a:t>
            </a:r>
          </a:p>
        </p:txBody>
      </p:sp>
      <p:sp>
        <p:nvSpPr>
          <p:cNvPr id="6" name="Content Placeholder 5"/>
          <p:cNvSpPr>
            <a:spLocks noGrp="1"/>
          </p:cNvSpPr>
          <p:nvPr>
            <p:ph idx="4294967295"/>
          </p:nvPr>
        </p:nvSpPr>
        <p:spPr>
          <a:xfrm>
            <a:off x="609600" y="1447800"/>
            <a:ext cx="5943600" cy="3962400"/>
          </a:xfrm>
        </p:spPr>
        <p:txBody>
          <a:bodyPr/>
          <a:lstStyle/>
          <a:p>
            <a:pPr marL="514350" indent="-514350">
              <a:spcBef>
                <a:spcPts val="0"/>
              </a:spcBef>
              <a:spcAft>
                <a:spcPts val="36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Impossibility of literalism</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Apocalyptic multivalence</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 theories</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Numbers as concepts and not count units</a:t>
            </a:r>
          </a:p>
        </p:txBody>
      </p:sp>
      <p:pic>
        <p:nvPicPr>
          <p:cNvPr id="7" name="Picture 6" descr="Revelation PowerPoint Sermons.jpg">
            <a:extLst>
              <a:ext uri="{FF2B5EF4-FFF2-40B4-BE49-F238E27FC236}">
                <a16:creationId xmlns:a16="http://schemas.microsoft.com/office/drawing/2014/main" id="{7BE1F457-8436-6116-73C4-457FE33E0F9A}"/>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98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695700" y="228600"/>
            <a:ext cx="4800600" cy="990600"/>
          </a:xfrm>
        </p:spPr>
        <p:txBody>
          <a:bodyPr anchor="t"/>
          <a:lstStyle/>
          <a:p>
            <a:pPr marL="0" indent="0" algn="ctr" eaLnBrk="1" hangingPunct="1">
              <a:buNone/>
            </a:pPr>
            <a:r>
              <a:rPr lang="en-US" altLang="en-US" sz="3600" dirty="0">
                <a:solidFill>
                  <a:schemeClr val="tx2"/>
                </a:solidFill>
                <a:effectLst>
                  <a:outerShdw blurRad="38100" dist="38100" dir="2700000" algn="tl">
                    <a:srgbClr val="000000">
                      <a:alpha val="43137"/>
                    </a:srgbClr>
                  </a:outerShdw>
                </a:effectLst>
                <a:ea typeface="Calibri" pitchFamily="34" charset="0"/>
                <a:cs typeface="Calibri" pitchFamily="34" charset="0"/>
              </a:rPr>
              <a:t>Kenneth Gentry</a:t>
            </a:r>
          </a:p>
          <a:p>
            <a:pPr marL="0" indent="0" algn="ctr" eaLnBrk="1" hangingPunct="1">
              <a:buNone/>
            </a:pPr>
            <a:r>
              <a:rPr lang="en-US" altLang="en-US" sz="1800" i="1" dirty="0">
                <a:effectLst>
                  <a:outerShdw blurRad="38100" dist="38100" dir="2700000" algn="tl">
                    <a:srgbClr val="000000">
                      <a:alpha val="43137"/>
                    </a:srgbClr>
                  </a:outerShdw>
                </a:effectLst>
              </a:rPr>
              <a:t>Four Views of Revelation, </a:t>
            </a:r>
            <a:r>
              <a:rPr lang="en-US" altLang="en-US" sz="1800" dirty="0">
                <a:effectLst>
                  <a:outerShdw blurRad="38100" dist="38100" dir="2700000" algn="tl">
                    <a:srgbClr val="000000">
                      <a:alpha val="43137"/>
                    </a:srgbClr>
                  </a:outerShdw>
                </a:effectLst>
              </a:rPr>
              <a:t>p. 38.</a:t>
            </a:r>
          </a:p>
        </p:txBody>
      </p:sp>
      <p:sp>
        <p:nvSpPr>
          <p:cNvPr id="4" name="Rectangle 3"/>
          <p:cNvSpPr/>
          <p:nvPr/>
        </p:nvSpPr>
        <p:spPr>
          <a:xfrm>
            <a:off x="3809999" y="1606928"/>
            <a:ext cx="7772405" cy="3539430"/>
          </a:xfrm>
          <a:prstGeom prst="rect">
            <a:avLst/>
          </a:prstGeom>
        </p:spPr>
        <p:txBody>
          <a:bodyPr wrap="square">
            <a:spAutoFit/>
          </a:body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beginning my survey, I must note what most Christians suspect and what virtually all evangelical scholars (excluding classic dispensationalists) recognize regarding the book: Revelation is a highly figurative book that we cannot approach with a simple straightforward literalism</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3" y="1782344"/>
            <a:ext cx="2728763" cy="4114800"/>
          </a:xfrm>
          <a:prstGeom prst="rect">
            <a:avLst/>
          </a:prstGeom>
          <a:ln>
            <a:solidFill>
              <a:schemeClr val="tx1"/>
            </a:solidFill>
          </a:ln>
        </p:spPr>
      </p:pic>
    </p:spTree>
    <p:extLst>
      <p:ext uri="{BB962C8B-B14F-4D97-AF65-F5344CB8AC3E}">
        <p14:creationId xmlns:p14="http://schemas.microsoft.com/office/powerpoint/2010/main" val="296036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228600"/>
            <a:ext cx="7772400" cy="685800"/>
          </a:xfrm>
        </p:spPr>
        <p:txBody>
          <a:bodyPr/>
          <a:lstStyle/>
          <a:p>
            <a:pPr algn="ctr" eaLnBrk="1" hangingPunct="1">
              <a:spcBef>
                <a:spcPct val="20000"/>
              </a:spcBef>
              <a:buClr>
                <a:schemeClr val="tx2"/>
              </a:buClr>
              <a:buSzPct val="75000"/>
            </a:pPr>
            <a:r>
              <a:rPr lang="en-US" sz="3600" dirty="0">
                <a:effectLst>
                  <a:outerShdw blurRad="38100" dist="38100" dir="2700000" algn="tl">
                    <a:srgbClr val="000000">
                      <a:alpha val="43137"/>
                    </a:srgbClr>
                  </a:outerShdw>
                </a:effectLst>
                <a:ea typeface="Calibri" pitchFamily="34" charset="0"/>
                <a:cs typeface="Calibri" pitchFamily="34" charset="0"/>
              </a:rPr>
              <a:t>Emergent Eschatology and Genre</a:t>
            </a:r>
          </a:p>
        </p:txBody>
      </p:sp>
      <p:sp>
        <p:nvSpPr>
          <p:cNvPr id="51203" name="Rectangle 3"/>
          <p:cNvSpPr>
            <a:spLocks noGrp="1" noChangeArrowheads="1"/>
          </p:cNvSpPr>
          <p:nvPr>
            <p:ph type="body" idx="1"/>
          </p:nvPr>
        </p:nvSpPr>
        <p:spPr>
          <a:xfrm>
            <a:off x="609600" y="1143000"/>
            <a:ext cx="10972800" cy="3505200"/>
          </a:xfrm>
        </p:spPr>
        <p:txBody>
          <a:bodyPr/>
          <a:lstStyle/>
          <a:p>
            <a:pPr marL="0" indent="0" algn="just" eaLnBrk="1" hangingPunct="1">
              <a:buNone/>
              <a:defRPr/>
            </a:pPr>
            <a:r>
              <a:rPr lang="en-US" dirty="0">
                <a:effectLst>
                  <a:outerShdw blurRad="38100" dist="38100" dir="2700000" algn="tl">
                    <a:srgbClr val="000000">
                      <a:alpha val="43137"/>
                    </a:srgbClr>
                  </a:outerShdw>
                </a:effectLst>
              </a:rPr>
              <a:t>“The book of Revelation is an example of popular literary genre of ancient Judaism, known today as Jewish apocalyptic. Trying to read it without understanding its genre would be like watching </a:t>
            </a:r>
            <a:r>
              <a:rPr lang="en-US" i="1" dirty="0">
                <a:effectLst>
                  <a:outerShdw blurRad="38100" dist="38100" dir="2700000" algn="tl">
                    <a:srgbClr val="000000">
                      <a:alpha val="43137"/>
                    </a:srgbClr>
                  </a:outerShdw>
                </a:effectLst>
              </a:rPr>
              <a:t>Star Trek</a:t>
            </a:r>
            <a:r>
              <a:rPr lang="en-US" dirty="0">
                <a:effectLst>
                  <a:outerShdw blurRad="38100" dist="38100" dir="2700000" algn="tl">
                    <a:srgbClr val="000000">
                      <a:alpha val="43137"/>
                    </a:srgbClr>
                  </a:outerShdw>
                </a:effectLst>
              </a:rPr>
              <a:t> or some other science fiction show thinking it was a historical documentary…instead of being a book about the distant future, it becomes a way of talking about the challenges of the immediate present.”</a:t>
            </a:r>
          </a:p>
        </p:txBody>
      </p:sp>
      <p:sp>
        <p:nvSpPr>
          <p:cNvPr id="22532" name="Text Box 4"/>
          <p:cNvSpPr txBox="1">
            <a:spLocks noChangeArrowheads="1"/>
          </p:cNvSpPr>
          <p:nvPr/>
        </p:nvSpPr>
        <p:spPr bwMode="auto">
          <a:xfrm>
            <a:off x="2362200" y="6324600"/>
            <a:ext cx="7467600" cy="369332"/>
          </a:xfrm>
          <a:prstGeom prst="rect">
            <a:avLst/>
          </a:prstGeom>
          <a:noFill/>
          <a:ln w="9525">
            <a:noFill/>
            <a:miter lim="800000"/>
            <a:headEnd/>
            <a:tailEnd/>
          </a:ln>
        </p:spPr>
        <p:txBody>
          <a:bodyPr>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Brian McLaren,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Secret Message of Jesus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175-76</a:t>
            </a:r>
          </a:p>
        </p:txBody>
      </p:sp>
      <p:pic>
        <p:nvPicPr>
          <p:cNvPr id="6" name="Picture 2" descr="https://encrypted-tbn0.gstatic.com/images?q=tbn:ANd9GcSin4M6uzTQl0aEvpqYZdAz8qKHG4K1SEelRztzkqBmiYlfKPXN9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2182" y="4724400"/>
            <a:ext cx="2167636" cy="1554480"/>
          </a:xfrm>
          <a:prstGeom prst="rect">
            <a:avLst/>
          </a:prstGeom>
          <a:noFill/>
          <a:ln w="9525">
            <a:noFill/>
            <a:miter lim="800000"/>
            <a:headEnd/>
            <a:tailEnd/>
          </a:ln>
        </p:spPr>
      </p:pic>
    </p:spTree>
    <p:extLst>
      <p:ext uri="{BB962C8B-B14F-4D97-AF65-F5344CB8AC3E}">
        <p14:creationId xmlns:p14="http://schemas.microsoft.com/office/powerpoint/2010/main" val="1040752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09601" y="1600200"/>
            <a:ext cx="10972799" cy="4800600"/>
          </a:xfrm>
        </p:spPr>
        <p:txBody>
          <a:bodyPr/>
          <a:lstStyle/>
          <a:p>
            <a:pPr marL="0" indent="0" algn="just" eaLnBrk="1" hangingPunct="1">
              <a:buNone/>
            </a:pPr>
            <a:r>
              <a:rPr lang="en-US" altLang="en-US" sz="3000" dirty="0">
                <a:effectLst>
                  <a:outerShdw blurRad="38100" dist="38100" dir="2700000" algn="tl">
                    <a:srgbClr val="000000">
                      <a:alpha val="43137"/>
                    </a:srgbClr>
                  </a:outerShdw>
                </a:effectLst>
              </a:rPr>
              <a:t>“Another obvious similarity between the Apocalypse and its uninspired counterparts is the use of vivid images and symbols…in depicting the conflict between good and evil. A failure to take in to account this feature has led some to the most outlandish teachings on this book by some whose rule of interpretation is ‘literal unless absurd.’ Though this is a good rule when dealing with literature written in a literal genre, it is the exact opposite in the case of apocalyptic literature, where symbolism is the rule and literalism is the exception.”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1" y="76200"/>
            <a:ext cx="964793" cy="1371600"/>
          </a:xfrm>
          <a:prstGeom prst="rect">
            <a:avLst/>
          </a:prstGeom>
          <a:ln>
            <a:solidFill>
              <a:schemeClr val="tx1"/>
            </a:solidFill>
          </a:ln>
        </p:spPr>
      </p:pic>
      <p:sp>
        <p:nvSpPr>
          <p:cNvPr id="3" name="Rectangle 2"/>
          <p:cNvSpPr/>
          <p:nvPr/>
        </p:nvSpPr>
        <p:spPr>
          <a:xfrm>
            <a:off x="3810000" y="219670"/>
            <a:ext cx="4572000" cy="923330"/>
          </a:xfrm>
          <a:prstGeom prst="rect">
            <a:avLst/>
          </a:prstGeom>
        </p:spPr>
        <p:txBody>
          <a:bodyPr>
            <a:spAutoFit/>
          </a:bodyPr>
          <a:lstStyle/>
          <a:p>
            <a:pPr algn="ctr" eaLnBrk="1" hangingPunct="1">
              <a:spcBef>
                <a:spcPct val="20000"/>
              </a:spcBef>
              <a:buClr>
                <a:schemeClr val="tx2"/>
              </a:buClr>
              <a:buSzPct val="75000"/>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Steve Gregg</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Four Views, 11</a:t>
            </a:r>
          </a:p>
        </p:txBody>
      </p:sp>
    </p:spTree>
    <p:extLst>
      <p:ext uri="{BB962C8B-B14F-4D97-AF65-F5344CB8AC3E}">
        <p14:creationId xmlns:p14="http://schemas.microsoft.com/office/powerpoint/2010/main" val="56250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276600" y="1600200"/>
            <a:ext cx="8305800" cy="3657600"/>
          </a:xfrm>
        </p:spPr>
        <p:txBody>
          <a:bodyPr vert="horz" wrap="square" lIns="91440" tIns="91440" rIns="91440" bIns="91440" numCol="1" anchor="t" anchorCtr="0" compatLnSpc="1">
            <a:prstTxWarp prst="textNoShape">
              <a:avLst/>
            </a:prstTxWarp>
          </a:bodyPr>
          <a:lstStyle/>
          <a:p>
            <a:pPr marL="0" indent="0" algn="just" eaLnBrk="1" hangingPunct="1">
              <a:buNone/>
            </a:pPr>
            <a:r>
              <a:rPr lang="en-US" dirty="0">
                <a:effectLst>
                  <a:outerShdw blurRad="38100" dist="38100" dir="2700000" algn="tl">
                    <a:srgbClr val="000000">
                      <a:alpha val="43137"/>
                    </a:srgbClr>
                  </a:outerShdw>
                </a:effectLst>
              </a:rPr>
              <a:t>J.B. </a:t>
            </a:r>
            <a:r>
              <a:rPr lang="en-US" dirty="0" err="1">
                <a:effectLst>
                  <a:outerShdw blurRad="38100" dist="38100" dir="2700000" algn="tl">
                    <a:srgbClr val="000000">
                      <a:alpha val="43137"/>
                    </a:srgbClr>
                  </a:outerShdw>
                </a:effectLst>
              </a:rPr>
              <a:t>Caird</a:t>
            </a:r>
            <a:r>
              <a:rPr lang="en-US" dirty="0">
                <a:effectLst>
                  <a:outerShdw blurRad="38100" dist="38100" dir="2700000" algn="tl">
                    <a:srgbClr val="000000">
                      <a:alpha val="43137"/>
                    </a:srgbClr>
                  </a:outerShdw>
                </a:effectLst>
              </a:rPr>
              <a:t> best summarizes the matter when he says, "What seems to have escaped notice at the time is that Eschatology is a metaphor, the application of end of the world language to that which is not literally the end of the world.”</a:t>
            </a:r>
            <a:endParaRPr lang="en-US" altLang="en-US" sz="2800" i="1" dirty="0">
              <a:solidFill>
                <a:schemeClr val="bg1"/>
              </a:solidFill>
              <a:effectLst>
                <a:outerShdw blurRad="38100" dist="38100" dir="2700000" algn="tl">
                  <a:srgbClr val="000000">
                    <a:alpha val="43137"/>
                  </a:srgbClr>
                </a:outerShdw>
              </a:effectLst>
            </a:endParaRPr>
          </a:p>
          <a:p>
            <a:pPr marL="0" indent="0" algn="just" eaLnBrk="1" hangingPunct="1">
              <a:buNone/>
            </a:pPr>
            <a:endParaRPr lang="en-US" altLang="en-US" sz="2800" i="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2133600" y="228601"/>
            <a:ext cx="7924800" cy="923330"/>
          </a:xfrm>
          <a:prstGeom prst="rect">
            <a:avLst/>
          </a:prstGeom>
        </p:spPr>
        <p:txBody>
          <a:bodyPr wrap="square">
            <a:spAutoFit/>
          </a:bodyPr>
          <a:lstStyle/>
          <a:p>
            <a:pPr algn="ctr" eaLnBrk="1" hangingPunct="1">
              <a:spcBef>
                <a:spcPct val="20000"/>
              </a:spcBef>
              <a:buClr>
                <a:schemeClr val="tx2"/>
              </a:buClr>
              <a:buSzPct val="75000"/>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G.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Caird</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Language and Imagery of the Bible (London: Duckworth, 1980), 253.</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828800"/>
            <a:ext cx="2476500" cy="2857500"/>
          </a:xfrm>
          <a:prstGeom prst="rect">
            <a:avLst/>
          </a:prstGeom>
        </p:spPr>
      </p:pic>
    </p:spTree>
    <p:extLst>
      <p:ext uri="{BB962C8B-B14F-4D97-AF65-F5344CB8AC3E}">
        <p14:creationId xmlns:p14="http://schemas.microsoft.com/office/powerpoint/2010/main" val="376669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Charles Ryrie</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Dispensationalism Today, </a:t>
            </a:r>
            <a:r>
              <a:rPr lang="en-US" sz="2000" dirty="0">
                <a:solidFill>
                  <a:schemeClr val="tx1"/>
                </a:solidFill>
                <a:effectLst>
                  <a:outerShdw blurRad="38100" dist="38100" dir="2700000" algn="tl">
                    <a:srgbClr val="000000">
                      <a:alpha val="43137"/>
                    </a:srgbClr>
                  </a:outerShdw>
                </a:effectLst>
              </a:rPr>
              <a:t>Page 86</a:t>
            </a:r>
          </a:p>
        </p:txBody>
      </p:sp>
      <p:sp>
        <p:nvSpPr>
          <p:cNvPr id="16387" name="Rectangle 3"/>
          <p:cNvSpPr>
            <a:spLocks noGrp="1" noChangeArrowheads="1"/>
          </p:cNvSpPr>
          <p:nvPr>
            <p:ph type="body" idx="1"/>
          </p:nvPr>
        </p:nvSpPr>
        <p:spPr>
          <a:xfrm>
            <a:off x="609600" y="1600200"/>
            <a:ext cx="10972800" cy="3505200"/>
          </a:xfrm>
        </p:spPr>
        <p:txBody>
          <a:bodyPr/>
          <a:lstStyle/>
          <a:p>
            <a:pPr marL="0" indent="0" algn="just">
              <a:buNone/>
              <a:defRPr/>
            </a:pPr>
            <a:r>
              <a:rPr lang="en-US" dirty="0">
                <a:effectLst>
                  <a:outerShdw blurRad="38100" dist="38100" dir="2700000" algn="tl">
                    <a:srgbClr val="000000">
                      <a:alpha val="43137"/>
                    </a:srgbClr>
                  </a:outerShdw>
                </a:effectLst>
              </a:rPr>
              <a:t>Charles Ryrie specifically notes that </a:t>
            </a:r>
            <a:r>
              <a:rPr lang="en-US" b="1" u="sng" dirty="0">
                <a:solidFill>
                  <a:srgbClr val="FFFFCC"/>
                </a:solidFill>
                <a:effectLst>
                  <a:outerShdw blurRad="38100" dist="38100" dir="2700000" algn="tl">
                    <a:srgbClr val="000000">
                      <a:alpha val="43137"/>
                    </a:srgbClr>
                  </a:outerShdw>
                </a:effectLst>
              </a:rPr>
              <a:t>literalism</a:t>
            </a:r>
            <a:r>
              <a:rPr lang="en-US" dirty="0">
                <a:effectLst>
                  <a:outerShdw blurRad="38100" dist="38100" dir="2700000" algn="tl">
                    <a:srgbClr val="000000">
                      <a:alpha val="43137"/>
                    </a:srgbClr>
                  </a:outerShdw>
                </a:effectLst>
              </a:rPr>
              <a:t> "does not preclude or exclude correct understanding of types, illustrations, </a:t>
            </a:r>
            <a:r>
              <a:rPr lang="en-US" b="1" u="sng" dirty="0">
                <a:solidFill>
                  <a:srgbClr val="FFFFCC"/>
                </a:solidFill>
                <a:effectLst>
                  <a:outerShdw blurRad="38100" dist="38100" dir="2700000" algn="tl">
                    <a:srgbClr val="000000">
                      <a:alpha val="43137"/>
                    </a:srgbClr>
                  </a:outerShdw>
                </a:effectLst>
              </a:rPr>
              <a:t>apocalypses</a:t>
            </a:r>
            <a:r>
              <a:rPr lang="en-US" dirty="0">
                <a:effectLst>
                  <a:outerShdw blurRad="38100" dist="38100" dir="2700000" algn="tl">
                    <a:srgbClr val="000000">
                      <a:alpha val="43137"/>
                    </a:srgbClr>
                  </a:outerShdw>
                </a:effectLst>
              </a:rPr>
              <a:t>, and other genres within the basic framework of literal interpretation.”</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1" y="76200"/>
            <a:ext cx="831215" cy="10058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3282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09900" y="228600"/>
            <a:ext cx="6172200" cy="762000"/>
          </a:xfrm>
        </p:spPr>
        <p:txBody>
          <a:bodyPr/>
          <a:lstStyle/>
          <a:p>
            <a:pPr algn="ctr" eaLnBrk="1" hangingPunct="1">
              <a:spcBef>
                <a:spcPct val="20000"/>
              </a:spcBef>
              <a:buClr>
                <a:schemeClr val="tx2"/>
              </a:buClr>
              <a:buSzPct val="75000"/>
            </a:pPr>
            <a:r>
              <a:rPr lang="en-US" altLang="en-US" sz="3600" kern="1200" dirty="0">
                <a:effectLst>
                  <a:outerShdw blurRad="38100" dist="38100" dir="2700000" algn="tl">
                    <a:srgbClr val="000000">
                      <a:alpha val="43137"/>
                    </a:srgbClr>
                  </a:outerShdw>
                </a:effectLst>
                <a:ea typeface="Calibri" pitchFamily="34" charset="0"/>
                <a:cs typeface="Calibri" pitchFamily="34" charset="0"/>
              </a:rPr>
              <a:t>GLOBAL EVENTS YET TO OCCUR</a:t>
            </a:r>
          </a:p>
        </p:txBody>
      </p:sp>
      <p:sp>
        <p:nvSpPr>
          <p:cNvPr id="21507" name="Rectangle 3"/>
          <p:cNvSpPr>
            <a:spLocks noGrp="1" noChangeArrowheads="1"/>
          </p:cNvSpPr>
          <p:nvPr>
            <p:ph type="body" idx="1"/>
          </p:nvPr>
        </p:nvSpPr>
        <p:spPr>
          <a:xfrm>
            <a:off x="838200" y="1638300"/>
            <a:ext cx="10515600" cy="3581400"/>
          </a:xfrm>
        </p:spPr>
        <p:txBody>
          <a:bodyPr/>
          <a:lstStyle/>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World population destroyed (Rev. 6:8; 9:15)</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Sea turns to blood (Rev. 16:3)</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Greatest Earthquake in history (Rev. 16:18)</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The great city that reigns over the entire earth (Rev. 17:18)</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48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601212"/>
            <a:ext cx="7772406" cy="2554545"/>
          </a:xfrm>
          <a:prstGeom prst="rect">
            <a:avLst/>
          </a:prstGeom>
        </p:spPr>
        <p:txBody>
          <a:bodyPr wrap="square">
            <a:spAutoFit/>
          </a:body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preterist view does understand Revelation’s prophecies as strongly reflecting actual historical events in John’s near future, though they are set in apocalyptic drama and clothed in poetic hyperbole.”</a:t>
            </a:r>
          </a:p>
        </p:txBody>
      </p:sp>
      <p:sp>
        <p:nvSpPr>
          <p:cNvPr id="6" name="Rectangle 3"/>
          <p:cNvSpPr txBox="1">
            <a:spLocks noChangeArrowheads="1"/>
          </p:cNvSpPr>
          <p:nvPr/>
        </p:nvSpPr>
        <p:spPr bwMode="auto">
          <a:xfrm>
            <a:off x="3695700" y="228600"/>
            <a:ext cx="48006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3600" dirty="0">
                <a:solidFill>
                  <a:schemeClr val="tx2"/>
                </a:solidFill>
                <a:effectLst>
                  <a:outerShdw blurRad="38100" dist="38100" dir="2700000" algn="tl">
                    <a:srgbClr val="000000">
                      <a:alpha val="43137"/>
                    </a:srgbClr>
                  </a:outerShdw>
                </a:effectLst>
                <a:ea typeface="Calibri" pitchFamily="34" charset="0"/>
                <a:cs typeface="Calibri" pitchFamily="34" charset="0"/>
              </a:rPr>
              <a:t>Kenneth Gentry</a:t>
            </a:r>
          </a:p>
          <a:p>
            <a:pPr marL="0" indent="0" algn="ctr" eaLnBrk="1" hangingPunct="1">
              <a:buNone/>
            </a:pPr>
            <a:r>
              <a:rPr lang="en-US" altLang="en-US" sz="1800" i="1" kern="0" dirty="0">
                <a:effectLst>
                  <a:outerShdw blurRad="38100" dist="38100" dir="2700000" algn="tl">
                    <a:srgbClr val="000000">
                      <a:alpha val="43137"/>
                    </a:srgbClr>
                  </a:outerShdw>
                </a:effectLst>
              </a:rPr>
              <a:t>Four Views of Revelation, </a:t>
            </a:r>
            <a:r>
              <a:rPr lang="en-US" altLang="en-US" sz="1800" kern="0" dirty="0">
                <a:effectLst>
                  <a:outerShdw blurRad="38100" dist="38100" dir="2700000" algn="tl">
                    <a:srgbClr val="000000">
                      <a:alpha val="43137"/>
                    </a:srgbClr>
                  </a:outerShdw>
                </a:effectLst>
              </a:rPr>
              <a:t>p. 38.</a:t>
            </a:r>
          </a:p>
        </p:txBody>
      </p:sp>
      <p:pic>
        <p:nvPicPr>
          <p:cNvPr id="7" name="Picture 6">
            <a:extLst>
              <a:ext uri="{FF2B5EF4-FFF2-40B4-BE49-F238E27FC236}">
                <a16:creationId xmlns:a16="http://schemas.microsoft.com/office/drawing/2014/main" id="{26750163-F12E-EE4B-D80C-DD00757D9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3" y="1782344"/>
            <a:ext cx="2728763" cy="4114800"/>
          </a:xfrm>
          <a:prstGeom prst="rect">
            <a:avLst/>
          </a:prstGeom>
          <a:ln>
            <a:solidFill>
              <a:schemeClr val="tx1"/>
            </a:solidFill>
          </a:ln>
        </p:spPr>
      </p:pic>
    </p:spTree>
    <p:extLst>
      <p:ext uri="{BB962C8B-B14F-4D97-AF65-F5344CB8AC3E}">
        <p14:creationId xmlns:p14="http://schemas.microsoft.com/office/powerpoint/2010/main" val="427305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162300" y="228600"/>
            <a:ext cx="5867400" cy="1066800"/>
          </a:xfrm>
        </p:spPr>
        <p:txBody>
          <a:bodyPr anchor="t"/>
          <a:lstStyle/>
          <a:p>
            <a:pPr marL="0" indent="0" algn="ctr" eaLnBrk="1" hangingPunct="1">
              <a:buNone/>
            </a:pPr>
            <a:r>
              <a:rPr lang="en-US" sz="3600" kern="1200" dirty="0">
                <a:solidFill>
                  <a:schemeClr val="tx2"/>
                </a:solidFill>
                <a:effectLst>
                  <a:outerShdw blurRad="38100" dist="38100" dir="2700000" algn="tl">
                    <a:srgbClr val="000000">
                      <a:alpha val="43137"/>
                    </a:srgbClr>
                  </a:outerShdw>
                </a:effectLst>
                <a:ea typeface="Calibri" pitchFamily="34" charset="0"/>
                <a:cs typeface="Calibri" pitchFamily="34" charset="0"/>
              </a:rPr>
              <a:t>Sproul</a:t>
            </a:r>
          </a:p>
          <a:p>
            <a:pPr marL="0" indent="0" algn="ctr" eaLnBrk="1" hangingPunct="1">
              <a:buNone/>
            </a:pPr>
            <a:r>
              <a:rPr lang="en-US" sz="1800" i="1" dirty="0">
                <a:effectLst>
                  <a:outerShdw blurRad="38100" dist="38100" dir="2700000" algn="tl">
                    <a:srgbClr val="000000">
                      <a:alpha val="43137"/>
                    </a:srgbClr>
                  </a:outerShdw>
                </a:effectLst>
              </a:rPr>
              <a:t>The Last Days According to Jesus, 45. </a:t>
            </a:r>
            <a:endParaRPr lang="en-US" altLang="en-US" sz="1800" i="1" dirty="0">
              <a:effectLst>
                <a:outerShdw blurRad="38100" dist="38100" dir="2700000" algn="tl">
                  <a:srgbClr val="000000">
                    <a:alpha val="43137"/>
                  </a:srgbClr>
                </a:outerShdw>
              </a:effectLst>
            </a:endParaRPr>
          </a:p>
        </p:txBody>
      </p:sp>
      <p:sp>
        <p:nvSpPr>
          <p:cNvPr id="4" name="Rectangle 3"/>
          <p:cNvSpPr/>
          <p:nvPr/>
        </p:nvSpPr>
        <p:spPr>
          <a:xfrm>
            <a:off x="3810000" y="1601212"/>
            <a:ext cx="7772406" cy="2554545"/>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“Russell and Calvin agree that the language employed in biblical prophecy is not always cold and logical as is common in the western world, but adopts a kind of fervor common to the East.”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4" y="1752600"/>
            <a:ext cx="2669906" cy="4114800"/>
          </a:xfrm>
          <a:prstGeom prst="rect">
            <a:avLst/>
          </a:prstGeom>
        </p:spPr>
      </p:pic>
    </p:spTree>
    <p:extLst>
      <p:ext uri="{BB962C8B-B14F-4D97-AF65-F5344CB8AC3E}">
        <p14:creationId xmlns:p14="http://schemas.microsoft.com/office/powerpoint/2010/main" val="7314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09800" y="228600"/>
            <a:ext cx="7772400" cy="999798"/>
          </a:xfrm>
        </p:spPr>
        <p:txBody>
          <a:bodyPr anchor="t"/>
          <a:lstStyle/>
          <a:p>
            <a:pPr marL="0" indent="0" algn="ctr" eaLnBrk="1" hangingPunct="1">
              <a:buNone/>
            </a:pPr>
            <a:r>
              <a:rPr lang="en-US" sz="3600" kern="1200" dirty="0">
                <a:solidFill>
                  <a:schemeClr val="tx2"/>
                </a:solidFill>
                <a:effectLst>
                  <a:outerShdw blurRad="38100" dist="38100" dir="2700000" algn="tl">
                    <a:srgbClr val="000000">
                      <a:alpha val="43137"/>
                    </a:srgbClr>
                  </a:outerShdw>
                </a:effectLst>
                <a:ea typeface="Calibri" pitchFamily="34" charset="0"/>
                <a:cs typeface="Calibri" pitchFamily="34" charset="0"/>
              </a:rPr>
              <a:t>Don Preston</a:t>
            </a:r>
          </a:p>
          <a:p>
            <a:pPr marL="0" indent="0" algn="ctr" eaLnBrk="1" hangingPunct="1">
              <a:buNone/>
            </a:pPr>
            <a:r>
              <a:rPr lang="en-US" sz="1800" i="1" dirty="0">
                <a:effectLst>
                  <a:outerShdw blurRad="38100" dist="38100" dir="2700000" algn="tl">
                    <a:srgbClr val="000000">
                      <a:alpha val="43137"/>
                    </a:srgbClr>
                  </a:outerShdw>
                </a:effectLst>
              </a:rPr>
              <a:t>Who Is This Babylon? (Don K. Preston, 1999), 56.</a:t>
            </a:r>
          </a:p>
        </p:txBody>
      </p:sp>
      <p:sp>
        <p:nvSpPr>
          <p:cNvPr id="4" name="Rectangle 3"/>
          <p:cNvSpPr/>
          <p:nvPr/>
        </p:nvSpPr>
        <p:spPr>
          <a:xfrm>
            <a:off x="3657600" y="1524001"/>
            <a:ext cx="7924808" cy="5339923"/>
          </a:xfrm>
          <a:prstGeom prst="rect">
            <a:avLst/>
          </a:prstGeom>
        </p:spPr>
        <p:txBody>
          <a:bodyPr wrap="square">
            <a:spAutoFit/>
          </a:bodyPr>
          <a:lstStyle/>
          <a:p>
            <a:pPr algn="just" eaLnBrk="1" hangingPunct="1"/>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Preterist Don Preston also relies upon Revelation to belonging to the apocalyptic category in order to find support for his view that Revelation's global language was fulfilled in the local events of A.D. 70. He observes that apocalyptic literature hyperbolizes the destruction of Jerusalem. According to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Sibylline Oracle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5:153, “the whole creation was shaken” when war began on Jerusalem. If Revelation is also apocalyptic literature, then Revelation must be similarly using hyperbolic language.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2" y="1676400"/>
            <a:ext cx="2745948" cy="4114800"/>
          </a:xfrm>
          <a:prstGeom prst="rect">
            <a:avLst/>
          </a:prstGeom>
        </p:spPr>
      </p:pic>
    </p:spTree>
    <p:extLst>
      <p:ext uri="{BB962C8B-B14F-4D97-AF65-F5344CB8AC3E}">
        <p14:creationId xmlns:p14="http://schemas.microsoft.com/office/powerpoint/2010/main" val="222347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09999" y="1600200"/>
            <a:ext cx="7772407" cy="4191000"/>
          </a:xfrm>
        </p:spPr>
        <p:txBody>
          <a:bodyPr vert="horz" wrap="square" lIns="91440" tIns="91440" rIns="91440" bIns="91440" numCol="1" anchor="t" anchorCtr="0" compatLnSpc="1">
            <a:prstTxWarp prst="textNoShape">
              <a:avLst/>
            </a:prstTxWarp>
          </a:bodyPr>
          <a:lstStyle/>
          <a:p>
            <a:pPr marL="0" indent="0" algn="just" eaLnBrk="1" hangingPunct="1">
              <a:buNone/>
            </a:pPr>
            <a:r>
              <a:rPr lang="en-US" altLang="en-US" sz="3100" dirty="0"/>
              <a:t>“A Preterist approach must assume an apocalyptic genre in which the language only faintly and indirectly reflects the actual events. This extreme allegorical interpretation allows for finding fulfillments in the first-century Roman Empire prior to the destruction of Jerusalem in A.D. 70.”</a:t>
            </a:r>
          </a:p>
        </p:txBody>
      </p:sp>
      <p:sp>
        <p:nvSpPr>
          <p:cNvPr id="2" name="Rectangle 1"/>
          <p:cNvSpPr/>
          <p:nvPr/>
        </p:nvSpPr>
        <p:spPr>
          <a:xfrm>
            <a:off x="3581400" y="228600"/>
            <a:ext cx="5029200" cy="1255728"/>
          </a:xfrm>
          <a:prstGeom prst="rect">
            <a:avLst/>
          </a:prstGeom>
        </p:spPr>
        <p:txBody>
          <a:bodyPr wrap="square">
            <a:spAutoFit/>
          </a:bodyPr>
          <a:lstStyle/>
          <a:p>
            <a:pPr lvl="0" algn="ctr" eaLnBrk="1" hangingPunct="1">
              <a:spcBef>
                <a:spcPct val="20000"/>
              </a:spcBef>
              <a:buClr>
                <a:schemeClr val="tx2"/>
              </a:buClr>
              <a:buSzPct val="75000"/>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Robert Thomas</a:t>
            </a:r>
          </a:p>
          <a:p>
            <a:pPr lvl="0" algn="ctr" eaLnBrk="1" hangingPunct="1">
              <a:spcBef>
                <a:spcPct val="20000"/>
              </a:spcBef>
              <a:buClr>
                <a:schemeClr val="tx2"/>
              </a:buClr>
              <a:buSzPct val="75000"/>
            </a:pPr>
            <a:r>
              <a:rPr lang="en-US" altLang="en-US" sz="1800" i="1" dirty="0">
                <a:effectLst>
                  <a:outerShdw blurRad="38100" dist="38100" dir="2700000" algn="tl">
                    <a:srgbClr val="000000"/>
                  </a:outerShdw>
                </a:effectLst>
                <a:latin typeface="Calibri" panose="020F0502020204030204" pitchFamily="34" charset="0"/>
                <a:cs typeface="+mn-cs"/>
              </a:rPr>
              <a:t>“A Classical Dispensationalist View of Revelation,” in Four Views of the Book of Revelation, p.181.</a:t>
            </a:r>
          </a:p>
        </p:txBody>
      </p:sp>
      <p:pic>
        <p:nvPicPr>
          <p:cNvPr id="5" name="Picture 4">
            <a:extLst>
              <a:ext uri="{FF2B5EF4-FFF2-40B4-BE49-F238E27FC236}">
                <a16:creationId xmlns:a16="http://schemas.microsoft.com/office/drawing/2014/main" id="{9E00C2B1-3B2B-120D-D0D5-6C7BFB0ED8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3" y="1782344"/>
            <a:ext cx="2728763" cy="4114800"/>
          </a:xfrm>
          <a:prstGeom prst="rect">
            <a:avLst/>
          </a:prstGeom>
          <a:ln>
            <a:solidFill>
              <a:schemeClr val="tx1"/>
            </a:solidFill>
          </a:ln>
        </p:spPr>
      </p:pic>
    </p:spTree>
    <p:extLst>
      <p:ext uri="{BB962C8B-B14F-4D97-AF65-F5344CB8AC3E}">
        <p14:creationId xmlns:p14="http://schemas.microsoft.com/office/powerpoint/2010/main" val="346276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706880" y="413574"/>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8" name="Rectangle 2"/>
          <p:cNvSpPr>
            <a:spLocks noGrp="1" noChangeArrowheads="1"/>
          </p:cNvSpPr>
          <p:nvPr>
            <p:ph type="title"/>
          </p:nvPr>
        </p:nvSpPr>
        <p:spPr>
          <a:xfrm>
            <a:off x="4495800" y="381000"/>
            <a:ext cx="3200400" cy="1143000"/>
          </a:xfrm>
        </p:spPr>
        <p:txBody>
          <a:bodyPr/>
          <a:lstStyle/>
          <a:p>
            <a:pPr algn="ctr" eaLnBrk="1" hangingPunct="1">
              <a:spcBef>
                <a:spcPct val="20000"/>
              </a:spcBef>
              <a:buClr>
                <a:schemeClr val="tx2"/>
              </a:buClr>
              <a:buSzPct val="75000"/>
            </a:pP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Isaiah 13-14</a:t>
            </a:r>
          </a:p>
        </p:txBody>
      </p:sp>
      <p:sp>
        <p:nvSpPr>
          <p:cNvPr id="39939" name="Rectangle 3"/>
          <p:cNvSpPr>
            <a:spLocks noGrp="1" noChangeArrowheads="1"/>
          </p:cNvSpPr>
          <p:nvPr>
            <p:ph type="body" idx="1"/>
          </p:nvPr>
        </p:nvSpPr>
        <p:spPr>
          <a:xfrm>
            <a:off x="2209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dirty="0">
                <a:solidFill>
                  <a:schemeClr val="bg2"/>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4038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152380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5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1974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Isaiah 13/Matthew 24 Connection</a:t>
            </a:r>
          </a:p>
        </p:txBody>
      </p:sp>
      <p:sp>
        <p:nvSpPr>
          <p:cNvPr id="52227" name="Rectangle 1027"/>
          <p:cNvSpPr>
            <a:spLocks noGrp="1" noChangeArrowheads="1"/>
          </p:cNvSpPr>
          <p:nvPr>
            <p:ph type="body" idx="1"/>
          </p:nvPr>
        </p:nvSpPr>
        <p:spPr>
          <a:xfrm>
            <a:off x="3086100" y="2171700"/>
            <a:ext cx="6019800" cy="23241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316197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6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4" name="Rectangle 2"/>
          <p:cNvSpPr>
            <a:spLocks noGrp="1" noChangeArrowheads="1"/>
          </p:cNvSpPr>
          <p:nvPr>
            <p:ph type="title"/>
          </p:nvPr>
        </p:nvSpPr>
        <p:spPr>
          <a:xfrm>
            <a:off x="2209800" y="381000"/>
            <a:ext cx="7772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Jeremiah 50-51</a:t>
            </a:r>
          </a:p>
        </p:txBody>
      </p:sp>
      <p:sp>
        <p:nvSpPr>
          <p:cNvPr id="38915" name="Rectangle 3"/>
          <p:cNvSpPr>
            <a:spLocks noGrp="1" noChangeArrowheads="1"/>
          </p:cNvSpPr>
          <p:nvPr>
            <p:ph type="body" idx="1"/>
          </p:nvPr>
        </p:nvSpPr>
        <p:spPr>
          <a:xfrm>
            <a:off x="2133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dirty="0">
                <a:solidFill>
                  <a:schemeClr val="bg2"/>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2019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54985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3579" y="121920"/>
            <a:ext cx="824221"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9027" name="Rectangle 3"/>
          <p:cNvSpPr>
            <a:spLocks noGrp="1" noChangeArrowheads="1"/>
          </p:cNvSpPr>
          <p:nvPr>
            <p:ph type="title"/>
          </p:nvPr>
        </p:nvSpPr>
        <p:spPr>
          <a:xfrm>
            <a:off x="2209800" y="228600"/>
            <a:ext cx="7772400" cy="914400"/>
          </a:xfrm>
        </p:spPr>
        <p:txBody>
          <a:bodyPr/>
          <a:lstStyle/>
          <a:p>
            <a:pPr algn="ctr">
              <a:defRPr/>
            </a:pPr>
            <a:r>
              <a:rPr lang="en-US" sz="3600" kern="1200" dirty="0">
                <a:effectLst>
                  <a:outerShdw blurRad="38100" dist="38100" dir="2700000" algn="tl">
                    <a:srgbClr val="000000">
                      <a:alpha val="43137"/>
                    </a:srgbClr>
                  </a:outerShdw>
                </a:effectLst>
                <a:ea typeface="Calibri" pitchFamily="34" charset="0"/>
                <a:cs typeface="Calibri" pitchFamily="34" charset="0"/>
              </a:rPr>
              <a:t>Herodotus</a:t>
            </a:r>
            <a:r>
              <a:rPr lang="en-US" sz="3600" dirty="0">
                <a:solidFill>
                  <a:schemeClr val="tx1"/>
                </a:solidFill>
                <a:effectLst>
                  <a:outerShdw blurRad="38100" dist="38100" dir="2700000" algn="tl">
                    <a:srgbClr val="000000">
                      <a:alpha val="43137"/>
                    </a:srgbClr>
                  </a:outerShdw>
                </a:effectLst>
              </a:rPr>
              <a:t> </a:t>
            </a:r>
            <a:br>
              <a:rPr lang="en-US" sz="3600" dirty="0">
                <a:solidFill>
                  <a:schemeClr val="tx1"/>
                </a:solidFill>
                <a:effectLst>
                  <a:outerShdw blurRad="38100" dist="38100" dir="2700000" algn="tl">
                    <a:srgbClr val="000000">
                      <a:alpha val="43137"/>
                    </a:srgbClr>
                  </a:outerShdw>
                </a:effectLst>
              </a:rPr>
            </a:br>
            <a:r>
              <a:rPr lang="en-US" sz="1800" i="1" kern="1200" dirty="0">
                <a:solidFill>
                  <a:schemeClr val="tx1"/>
                </a:solidFill>
                <a:effectLst>
                  <a:outerShdw blurRad="38100" dist="38100" dir="2700000" algn="tl">
                    <a:srgbClr val="000000">
                      <a:alpha val="43137"/>
                    </a:srgbClr>
                  </a:outerShdw>
                </a:effectLst>
                <a:ea typeface="+mn-ea"/>
                <a:cs typeface="+mn-cs"/>
              </a:rPr>
              <a:t>Histories, 1:191 (450 B.C.)</a:t>
            </a:r>
          </a:p>
        </p:txBody>
      </p:sp>
      <p:sp>
        <p:nvSpPr>
          <p:cNvPr id="129028" name="Rectangle 4"/>
          <p:cNvSpPr>
            <a:spLocks noGrp="1" noChangeArrowheads="1"/>
          </p:cNvSpPr>
          <p:nvPr>
            <p:ph type="body" idx="1"/>
          </p:nvPr>
        </p:nvSpPr>
        <p:spPr>
          <a:xfrm>
            <a:off x="623579" y="1600200"/>
            <a:ext cx="10958821" cy="4953000"/>
          </a:xfrm>
        </p:spPr>
        <p:txBody>
          <a:bodyPr/>
          <a:lstStyle/>
          <a:p>
            <a:pPr marL="0" indent="0" algn="just">
              <a:buNone/>
              <a:defRPr/>
            </a:pPr>
            <a:r>
              <a:rPr lang="en-US" dirty="0">
                <a:effectLst>
                  <a:outerShdw blurRad="38100" dist="38100" dir="2700000" algn="tl">
                    <a:srgbClr val="000000">
                      <a:alpha val="43137"/>
                    </a:srgbClr>
                  </a:outerShdw>
                </a:effectLst>
              </a:rPr>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81583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569728"/>
            <a:ext cx="8632684" cy="5718544"/>
          </a:xfrm>
          <a:prstGeom prst="rect">
            <a:avLst/>
          </a:prstGeom>
        </p:spPr>
      </p:pic>
    </p:spTree>
    <p:extLst>
      <p:ext uri="{BB962C8B-B14F-4D97-AF65-F5344CB8AC3E}">
        <p14:creationId xmlns:p14="http://schemas.microsoft.com/office/powerpoint/2010/main" val="250216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800350" y="228600"/>
            <a:ext cx="6591300" cy="1219200"/>
          </a:xfrm>
        </p:spPr>
        <p:txBody>
          <a:bodyPr/>
          <a:lstStyle/>
          <a:p>
            <a:pPr algn="ctr" eaLnBrk="1" hangingPunct="1">
              <a:defRPr/>
            </a:pPr>
            <a:r>
              <a:rPr lang="en-US" sz="3600" dirty="0">
                <a:effectLst>
                  <a:outerShdw blurRad="38100" dist="38100" dir="2700000" algn="tl">
                    <a:srgbClr val="000000">
                      <a:alpha val="43137"/>
                    </a:srgbClr>
                  </a:outerShdw>
                </a:effectLst>
                <a:ea typeface="Calibri" pitchFamily="34" charset="0"/>
                <a:cs typeface="Calibri" pitchFamily="34" charset="0"/>
              </a:rPr>
              <a:t>Dr. John Walvoord</a:t>
            </a:r>
            <a:br>
              <a:rPr lang="en-US" sz="28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"An Interview: Dr. John Walvoord Looks at Dallas Seminary," </a:t>
            </a:r>
            <a:r>
              <a:rPr lang="en-US" sz="2000" i="1" dirty="0">
                <a:solidFill>
                  <a:schemeClr val="tx1"/>
                </a:solidFill>
                <a:effectLst>
                  <a:outerShdw blurRad="38100" dist="38100" dir="2700000" algn="tl">
                    <a:srgbClr val="000000">
                      <a:alpha val="43137"/>
                    </a:srgbClr>
                  </a:outerShdw>
                </a:effectLst>
              </a:rPr>
              <a:t>Dallas Connection</a:t>
            </a:r>
            <a:r>
              <a:rPr lang="en-US" sz="2000" dirty="0">
                <a:solidFill>
                  <a:schemeClr val="tx1"/>
                </a:solidFill>
                <a:effectLst>
                  <a:outerShdw blurRad="38100" dist="38100" dir="2700000" algn="tl">
                    <a:srgbClr val="000000">
                      <a:alpha val="43137"/>
                    </a:srgbClr>
                  </a:outerShdw>
                </a:effectLst>
              </a:rPr>
              <a:t> (Winter 1994, Vol. 1, No. 3), p. 4.</a:t>
            </a:r>
            <a:endParaRPr lang="en-US" sz="2800" dirty="0">
              <a:solidFill>
                <a:schemeClr val="tx1"/>
              </a:solidFill>
              <a:effectLst>
                <a:outerShdw blurRad="38100" dist="38100" dir="2700000" algn="tl">
                  <a:srgbClr val="000000">
                    <a:alpha val="43137"/>
                  </a:srgbClr>
                </a:outerShdw>
              </a:effectLst>
            </a:endParaRPr>
          </a:p>
        </p:txBody>
      </p:sp>
      <p:sp>
        <p:nvSpPr>
          <p:cNvPr id="104451" name="Rectangle 3"/>
          <p:cNvSpPr>
            <a:spLocks noGrp="1" noChangeArrowheads="1"/>
          </p:cNvSpPr>
          <p:nvPr>
            <p:ph type="body" idx="1"/>
          </p:nvPr>
        </p:nvSpPr>
        <p:spPr>
          <a:xfrm>
            <a:off x="609600" y="1600201"/>
            <a:ext cx="10972800" cy="4114800"/>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In 1994, "What do you predict will be the most significant theological issues over the next ten years?" He responded, "The hermeneutical problem of not interpreting the Bible literally, especially the prophetic areas. The church today is engulfed in the idea that one cannot interpret prophecy literally.”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6680"/>
            <a:ext cx="914400" cy="914400"/>
          </a:xfrm>
          <a:prstGeom prst="rect">
            <a:avLst/>
          </a:prstGeom>
          <a:ln>
            <a:solidFill>
              <a:schemeClr val="tx1"/>
            </a:solidFill>
          </a:ln>
        </p:spPr>
      </p:pic>
    </p:spTree>
    <p:extLst>
      <p:ext uri="{BB962C8B-B14F-4D97-AF65-F5344CB8AC3E}">
        <p14:creationId xmlns:p14="http://schemas.microsoft.com/office/powerpoint/2010/main" val="156961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400300" y="228600"/>
            <a:ext cx="7391400" cy="914400"/>
          </a:xfrm>
        </p:spPr>
        <p:txBody>
          <a:bodyPr/>
          <a:lstStyle/>
          <a:p>
            <a:pPr algn="ctr"/>
            <a:r>
              <a:rPr lang="en-US" altLang="en-US" sz="3600" kern="1200" dirty="0">
                <a:effectLst>
                  <a:outerShdw blurRad="38100" dist="38100" dir="2700000" algn="tl">
                    <a:srgbClr val="000000">
                      <a:alpha val="43137"/>
                    </a:srgbClr>
                  </a:outerShdw>
                </a:effectLst>
                <a:ea typeface="Calibri" pitchFamily="34" charset="0"/>
                <a:cs typeface="Calibri" pitchFamily="34" charset="0"/>
              </a:rPr>
              <a:t>James Pritchard</a:t>
            </a:r>
            <a:br>
              <a:rPr lang="en-US" altLang="en-US" sz="3600" dirty="0">
                <a:effectLst>
                  <a:outerShdw blurRad="38100" dist="38100" dir="2700000" algn="tl">
                    <a:srgbClr val="000000">
                      <a:alpha val="43137"/>
                    </a:srgbClr>
                  </a:outerShdw>
                </a:effectLst>
              </a:rPr>
            </a:br>
            <a:r>
              <a:rPr lang="en-US" altLang="en-US" sz="1800" i="1" kern="1200" dirty="0">
                <a:solidFill>
                  <a:schemeClr val="tx1"/>
                </a:solidFill>
                <a:effectLst>
                  <a:outerShdw blurRad="38100" dist="38100" dir="2700000" algn="tl">
                    <a:srgbClr val="000000">
                      <a:alpha val="43137"/>
                    </a:srgbClr>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3352800" y="1371600"/>
            <a:ext cx="8229600" cy="51054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Without any battle...sparing Babylon...any calamity....I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524000"/>
            <a:ext cx="2707107" cy="4114800"/>
          </a:xfrm>
          <a:prstGeom prst="rect">
            <a:avLst/>
          </a:prstGeom>
          <a:ln>
            <a:solidFill>
              <a:schemeClr val="tx1"/>
            </a:solidFill>
          </a:ln>
        </p:spPr>
      </p:pic>
    </p:spTree>
    <p:extLst>
      <p:ext uri="{BB962C8B-B14F-4D97-AF65-F5344CB8AC3E}">
        <p14:creationId xmlns:p14="http://schemas.microsoft.com/office/powerpoint/2010/main" val="319196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3352800" y="1371600"/>
            <a:ext cx="8229600" cy="5029199"/>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I (also) gathered all their (former) inhabitants and returned (to them) their habitations. Furthermore, I resettled...unharmed, in their (former) chapels, the places which make them happy. May all the gods whom I have resettled in their sacred cities ask daily Bel and Nebo for a long life for me...all of them I resettled in a peaceful place... ducks and doves,...I </a:t>
            </a:r>
            <a:r>
              <a:rPr lang="en-US" sz="2800" dirty="0" err="1">
                <a:effectLst>
                  <a:outerShdw blurRad="38100" dist="38100" dir="2700000" algn="tl">
                    <a:srgbClr val="000000">
                      <a:alpha val="43137"/>
                    </a:srgbClr>
                  </a:outerShdw>
                </a:effectLst>
                <a:cs typeface="Calibri" panose="020F0502020204030204" pitchFamily="34" charset="0"/>
              </a:rPr>
              <a:t>endeavoured</a:t>
            </a:r>
            <a:r>
              <a:rPr lang="en-US" sz="2800" dirty="0">
                <a:effectLst>
                  <a:outerShdw blurRad="38100" dist="38100" dir="2700000" algn="tl">
                    <a:srgbClr val="000000">
                      <a:alpha val="43137"/>
                    </a:srgbClr>
                  </a:outerShdw>
                </a:effectLst>
                <a:cs typeface="Calibri" panose="020F0502020204030204" pitchFamily="34" charset="0"/>
              </a:rPr>
              <a:t> to fortify/repair their dwelling places . . . </a:t>
            </a:r>
            <a:endParaRPr lang="en-US" sz="2800" dirty="0">
              <a:effectLst>
                <a:outerShdw blurRad="38100" dist="38100" dir="2700000" algn="tl">
                  <a:srgbClr val="000000">
                    <a:alpha val="43137"/>
                  </a:srgbClr>
                </a:outerShdw>
              </a:effectLst>
            </a:endParaRPr>
          </a:p>
        </p:txBody>
      </p:sp>
      <p:sp>
        <p:nvSpPr>
          <p:cNvPr id="7" name="Rectangle 2"/>
          <p:cNvSpPr>
            <a:spLocks noGrp="1" noChangeArrowheads="1"/>
          </p:cNvSpPr>
          <p:nvPr>
            <p:ph type="title"/>
          </p:nvPr>
        </p:nvSpPr>
        <p:spPr>
          <a:xfrm>
            <a:off x="2400300" y="228600"/>
            <a:ext cx="7391400" cy="914400"/>
          </a:xfrm>
        </p:spPr>
        <p:txBody>
          <a:bodyPr/>
          <a:lstStyle/>
          <a:p>
            <a:pPr algn="ctr"/>
            <a:r>
              <a:rPr lang="en-US" altLang="en-US" sz="3600" kern="1200" dirty="0">
                <a:effectLst>
                  <a:outerShdw blurRad="38100" dist="38100" dir="2700000" algn="tl">
                    <a:srgbClr val="000000">
                      <a:alpha val="43137"/>
                    </a:srgbClr>
                  </a:outerShdw>
                </a:effectLst>
                <a:ea typeface="Calibri" pitchFamily="34" charset="0"/>
                <a:cs typeface="Calibri" pitchFamily="34" charset="0"/>
              </a:rPr>
              <a:t>James Pritchard</a:t>
            </a:r>
            <a:br>
              <a:rPr lang="en-US" altLang="en-US" sz="3600" dirty="0">
                <a:effectLst>
                  <a:outerShdw blurRad="38100" dist="38100" dir="2700000" algn="tl">
                    <a:srgbClr val="000000">
                      <a:alpha val="43137"/>
                    </a:srgbClr>
                  </a:outerShdw>
                </a:effectLst>
              </a:rPr>
            </a:br>
            <a:r>
              <a:rPr lang="en-US" altLang="en-US" sz="1800" i="1" kern="1200" dirty="0">
                <a:solidFill>
                  <a:schemeClr val="tx1"/>
                </a:solidFill>
                <a:effectLst>
                  <a:outerShdw blurRad="38100" dist="38100" dir="2700000" algn="tl">
                    <a:srgbClr val="000000">
                      <a:alpha val="43137"/>
                    </a:srgbClr>
                  </a:outerShdw>
                </a:effectLst>
                <a:ea typeface="+mn-ea"/>
                <a:cs typeface="+mn-cs"/>
              </a:rPr>
              <a:t>The Ancient Near East Texts Relating to the Old Testament, 315-16. </a:t>
            </a:r>
          </a:p>
        </p:txBody>
      </p:sp>
      <p:pic>
        <p:nvPicPr>
          <p:cNvPr id="5" name="Picture 4">
            <a:extLst>
              <a:ext uri="{FF2B5EF4-FFF2-40B4-BE49-F238E27FC236}">
                <a16:creationId xmlns:a16="http://schemas.microsoft.com/office/drawing/2014/main" id="{288BC011-E208-47A6-99EF-8CEDA4C9B0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524000"/>
            <a:ext cx="2707107" cy="4114800"/>
          </a:xfrm>
          <a:prstGeom prst="rect">
            <a:avLst/>
          </a:prstGeom>
          <a:ln>
            <a:solidFill>
              <a:schemeClr val="tx1"/>
            </a:solidFill>
          </a:ln>
        </p:spPr>
      </p:pic>
    </p:spTree>
    <p:extLst>
      <p:ext uri="{BB962C8B-B14F-4D97-AF65-F5344CB8AC3E}">
        <p14:creationId xmlns:p14="http://schemas.microsoft.com/office/powerpoint/2010/main" val="19935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706880" y="413574"/>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8" name="Rectangle 2"/>
          <p:cNvSpPr>
            <a:spLocks noGrp="1" noChangeArrowheads="1"/>
          </p:cNvSpPr>
          <p:nvPr>
            <p:ph type="title"/>
          </p:nvPr>
        </p:nvSpPr>
        <p:spPr>
          <a:xfrm>
            <a:off x="4495800" y="381000"/>
            <a:ext cx="3200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Isaiah 13-14</a:t>
            </a:r>
          </a:p>
        </p:txBody>
      </p:sp>
      <p:sp>
        <p:nvSpPr>
          <p:cNvPr id="39939" name="Rectangle 3"/>
          <p:cNvSpPr>
            <a:spLocks noGrp="1" noChangeArrowheads="1"/>
          </p:cNvSpPr>
          <p:nvPr>
            <p:ph type="body" idx="1"/>
          </p:nvPr>
        </p:nvSpPr>
        <p:spPr>
          <a:xfrm>
            <a:off x="2209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4038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6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4" name="Rectangle 2"/>
          <p:cNvSpPr>
            <a:spLocks noGrp="1" noChangeArrowheads="1"/>
          </p:cNvSpPr>
          <p:nvPr>
            <p:ph type="title"/>
          </p:nvPr>
        </p:nvSpPr>
        <p:spPr>
          <a:xfrm>
            <a:off x="2209800" y="381000"/>
            <a:ext cx="7772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Jeremiah 50-51</a:t>
            </a:r>
          </a:p>
        </p:txBody>
      </p:sp>
      <p:sp>
        <p:nvSpPr>
          <p:cNvPr id="38915" name="Rectangle 3"/>
          <p:cNvSpPr>
            <a:spLocks noGrp="1" noChangeArrowheads="1"/>
          </p:cNvSpPr>
          <p:nvPr>
            <p:ph type="body" idx="1"/>
          </p:nvPr>
        </p:nvSpPr>
        <p:spPr>
          <a:xfrm>
            <a:off x="2133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2019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09800" y="228600"/>
            <a:ext cx="7772400" cy="838200"/>
          </a:xfrm>
        </p:spPr>
        <p:txBody>
          <a:bodyPr/>
          <a:lstStyle/>
          <a:p>
            <a:pPr algn="ctr">
              <a:defRPr/>
            </a:pPr>
            <a:r>
              <a:rPr lang="en-US" sz="3600" kern="1200" dirty="0">
                <a:effectLst>
                  <a:outerShdw blurRad="38100" dist="38100" dir="2700000" algn="tl">
                    <a:srgbClr val="000000">
                      <a:alpha val="43137"/>
                    </a:srgbClr>
                  </a:outerShdw>
                </a:effectLst>
                <a:ea typeface="Calibri" pitchFamily="34" charset="0"/>
                <a:cs typeface="Calibri" pitchFamily="34" charset="0"/>
              </a:rPr>
              <a:t>Babylon’s History After 539 B.C.</a:t>
            </a:r>
          </a:p>
        </p:txBody>
      </p:sp>
      <p:sp>
        <p:nvSpPr>
          <p:cNvPr id="133123" name="Rectangle 3"/>
          <p:cNvSpPr>
            <a:spLocks noGrp="1" noChangeArrowheads="1"/>
          </p:cNvSpPr>
          <p:nvPr>
            <p:ph type="body" idx="1"/>
          </p:nvPr>
        </p:nvSpPr>
        <p:spPr>
          <a:xfrm>
            <a:off x="1885950" y="1143000"/>
            <a:ext cx="8420100" cy="4876800"/>
          </a:xfrm>
        </p:spPr>
        <p:txBody>
          <a:bodyPr/>
          <a:lstStyle/>
          <a:p>
            <a:pPr>
              <a:spcBef>
                <a:spcPts val="0"/>
              </a:spcBef>
              <a:spcAft>
                <a:spcPts val="1200"/>
              </a:spcAft>
              <a:defRPr/>
            </a:pPr>
            <a:r>
              <a:rPr lang="en-US" sz="2600" dirty="0"/>
              <a:t>Herodotus gives Babylon’s measurements (450 B.C.)</a:t>
            </a:r>
          </a:p>
          <a:p>
            <a:pPr>
              <a:spcBef>
                <a:spcPts val="0"/>
              </a:spcBef>
              <a:spcAft>
                <a:spcPts val="1200"/>
              </a:spcAft>
              <a:defRPr/>
            </a:pPr>
            <a:r>
              <a:rPr lang="en-US" sz="2600" dirty="0"/>
              <a:t>Alexander the Great visits and dies in Babylon (323 B.C.)</a:t>
            </a:r>
          </a:p>
          <a:p>
            <a:pPr>
              <a:spcBef>
                <a:spcPts val="0"/>
              </a:spcBef>
              <a:spcAft>
                <a:spcPts val="1200"/>
              </a:spcAft>
              <a:defRPr/>
            </a:pPr>
            <a:r>
              <a:rPr lang="en-US" sz="2600" dirty="0" err="1"/>
              <a:t>Seleucus</a:t>
            </a:r>
            <a:r>
              <a:rPr lang="en-US" sz="2600" dirty="0"/>
              <a:t> seizes Babylon (312 B.C.)</a:t>
            </a:r>
          </a:p>
          <a:p>
            <a:pPr>
              <a:spcBef>
                <a:spcPts val="0"/>
              </a:spcBef>
              <a:spcAft>
                <a:spcPts val="1200"/>
              </a:spcAft>
              <a:defRPr/>
            </a:pPr>
            <a:r>
              <a:rPr lang="en-US" sz="2600" dirty="0"/>
              <a:t>Strabo pronounces Babylon’s hanging gardens as one of “seven wonders of the world” (25 B.C) </a:t>
            </a:r>
          </a:p>
          <a:p>
            <a:pPr>
              <a:spcBef>
                <a:spcPts val="0"/>
              </a:spcBef>
              <a:spcAft>
                <a:spcPts val="1200"/>
              </a:spcAft>
              <a:defRPr/>
            </a:pPr>
            <a:r>
              <a:rPr lang="en-US" sz="2600" dirty="0"/>
              <a:t>Babylonians present on Pentecost (Acts 2:9)</a:t>
            </a:r>
          </a:p>
          <a:p>
            <a:pPr>
              <a:spcBef>
                <a:spcPts val="0"/>
              </a:spcBef>
              <a:spcAft>
                <a:spcPts val="1200"/>
              </a:spcAft>
              <a:defRPr/>
            </a:pPr>
            <a:r>
              <a:rPr lang="en-US" sz="2600" dirty="0"/>
              <a:t>Talmud promulgated from Babylon (A.D. 500)</a:t>
            </a:r>
          </a:p>
          <a:p>
            <a:pPr>
              <a:spcBef>
                <a:spcPts val="0"/>
              </a:spcBef>
              <a:spcAft>
                <a:spcPts val="1200"/>
              </a:spcAft>
              <a:defRPr/>
            </a:pPr>
            <a:r>
              <a:rPr lang="en-US" sz="2600" dirty="0" err="1"/>
              <a:t>Haukal</a:t>
            </a:r>
            <a:r>
              <a:rPr lang="en-US" sz="2600" dirty="0"/>
              <a:t> mentions Babylonian village (A.D. 917)</a:t>
            </a:r>
          </a:p>
          <a:p>
            <a:pPr>
              <a:spcBef>
                <a:spcPts val="0"/>
              </a:spcBef>
              <a:spcAft>
                <a:spcPts val="1200"/>
              </a:spcAft>
              <a:defRPr/>
            </a:pPr>
            <a:r>
              <a:rPr lang="en-US" sz="2600" dirty="0"/>
              <a:t>Babylon known as “Two Mosques” and “</a:t>
            </a:r>
            <a:r>
              <a:rPr lang="en-US" sz="2600" dirty="0" err="1"/>
              <a:t>Hilah</a:t>
            </a:r>
            <a:r>
              <a:rPr lang="en-US" sz="2600" dirty="0"/>
              <a:t>” (A.D. 1100)</a:t>
            </a:r>
          </a:p>
        </p:txBody>
      </p:sp>
      <p:sp>
        <p:nvSpPr>
          <p:cNvPr id="173060" name="Text Box 4"/>
          <p:cNvSpPr txBox="1">
            <a:spLocks noChangeArrowheads="1"/>
          </p:cNvSpPr>
          <p:nvPr/>
        </p:nvSpPr>
        <p:spPr bwMode="auto">
          <a:xfrm>
            <a:off x="2705100" y="6400800"/>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dirty="0">
                <a:latin typeface="Calibri" panose="020F0502020204030204" pitchFamily="34" charset="0"/>
                <a:cs typeface="Calibri" panose="020F0502020204030204" pitchFamily="34" charset="0"/>
              </a:rPr>
              <a:t>Hitchcock and Ice, </a:t>
            </a:r>
            <a:r>
              <a:rPr lang="en-US" altLang="en-US" sz="1800" i="1" dirty="0">
                <a:latin typeface="Calibri" panose="020F0502020204030204" pitchFamily="34" charset="0"/>
                <a:cs typeface="Calibri" panose="020F0502020204030204" pitchFamily="34" charset="0"/>
              </a:rPr>
              <a:t>The Truth Behind Left Behind</a:t>
            </a:r>
            <a:r>
              <a:rPr lang="en-US" altLang="en-US" sz="1800" dirty="0">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2200341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895600" y="228600"/>
            <a:ext cx="6400800" cy="1143000"/>
          </a:xfrm>
        </p:spPr>
        <p:txBody>
          <a:bodyPr/>
          <a:lstStyle/>
          <a:p>
            <a:pPr algn="ctr" eaLnBrk="1" hangingPunct="1">
              <a:defRPr/>
            </a:pPr>
            <a:r>
              <a:rPr lang="en-US" sz="3600" kern="1200" dirty="0">
                <a:effectLst>
                  <a:outerShdw blurRad="38100" dist="38100" dir="2700000" algn="tl">
                    <a:srgbClr val="000000">
                      <a:alpha val="43137"/>
                    </a:srgbClr>
                  </a:outerShdw>
                </a:effectLst>
                <a:ea typeface="Calibri" pitchFamily="34" charset="0"/>
                <a:cs typeface="Calibri" pitchFamily="34" charset="0"/>
              </a:rPr>
              <a:t>Dr. John Walvoord</a:t>
            </a:r>
            <a:br>
              <a:rPr lang="en-US" sz="36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r>
              <a:rPr lang="en-US" sz="1800" i="1" kern="1200" dirty="0">
                <a:solidFill>
                  <a:schemeClr val="tx1"/>
                </a:solidFill>
                <a:effectLst>
                  <a:outerShdw blurRad="38100" dist="38100" dir="2700000" algn="tl">
                    <a:srgbClr val="000000">
                      <a:alpha val="43137"/>
                    </a:srgbClr>
                  </a:outerShdw>
                </a:effectLst>
                <a:ea typeface="+mn-ea"/>
                <a:cs typeface="+mn-cs"/>
              </a:rPr>
              <a:t>The Nations in Prophecy, 63-64</a:t>
            </a:r>
          </a:p>
        </p:txBody>
      </p:sp>
      <p:sp>
        <p:nvSpPr>
          <p:cNvPr id="104451" name="Rectangle 3"/>
          <p:cNvSpPr>
            <a:spLocks noGrp="1" noChangeArrowheads="1"/>
          </p:cNvSpPr>
          <p:nvPr>
            <p:ph type="body" idx="1"/>
          </p:nvPr>
        </p:nvSpPr>
        <p:spPr>
          <a:xfrm>
            <a:off x="609600" y="1600201"/>
            <a:ext cx="10972800" cy="4952999"/>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6" name="Picture 5">
            <a:extLst>
              <a:ext uri="{FF2B5EF4-FFF2-40B4-BE49-F238E27FC236}">
                <a16:creationId xmlns:a16="http://schemas.microsoft.com/office/drawing/2014/main" id="{0C05A0DE-8B42-AED2-3064-ADB2E103A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6680"/>
            <a:ext cx="914400" cy="914400"/>
          </a:xfrm>
          <a:prstGeom prst="rect">
            <a:avLst/>
          </a:prstGeom>
          <a:ln>
            <a:solidFill>
              <a:schemeClr val="tx1"/>
            </a:solidFill>
          </a:ln>
        </p:spPr>
      </p:pic>
    </p:spTree>
    <p:extLst>
      <p:ext uri="{BB962C8B-B14F-4D97-AF65-F5344CB8AC3E}">
        <p14:creationId xmlns:p14="http://schemas.microsoft.com/office/powerpoint/2010/main" val="4059301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nvPr>
        </p:nvGraphicFramePr>
        <p:xfrm>
          <a:off x="1676402"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rgbClr val="3399FF"/>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38300" y="228600"/>
            <a:ext cx="8915400" cy="685800"/>
          </a:xfrm>
        </p:spPr>
        <p:txBody>
          <a:bodyPr/>
          <a:lstStyle/>
          <a:p>
            <a:pPr algn="ctr"/>
            <a:r>
              <a:rPr lang="en-US" altLang="en-US" sz="3600" kern="1200" dirty="0">
                <a:effectLst>
                  <a:outerShdw blurRad="38100" dist="38100" dir="2700000" algn="tl">
                    <a:srgbClr val="000000">
                      <a:alpha val="43137"/>
                    </a:srgbClr>
                  </a:outerShdw>
                </a:effectLst>
                <a:ea typeface="Calibri" pitchFamily="34" charset="0"/>
                <a:cs typeface="Calibri" pitchFamily="34" charset="0"/>
              </a:rPr>
              <a:t>Isaiah’s Oracles Against the Nations (Isa 13–23)</a:t>
            </a:r>
          </a:p>
        </p:txBody>
      </p:sp>
      <p:sp>
        <p:nvSpPr>
          <p:cNvPr id="80899" name="Rectangle 3"/>
          <p:cNvSpPr>
            <a:spLocks noGrp="1" noChangeArrowheads="1"/>
          </p:cNvSpPr>
          <p:nvPr>
            <p:ph type="body" idx="1"/>
          </p:nvPr>
        </p:nvSpPr>
        <p:spPr>
          <a:xfrm>
            <a:off x="1752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Babylon (13:1-14:23)</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Assyria (14:24-27)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Philistia (14:28-32)</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Moab (15-16)</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Damascus and Samaria (17)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Ethiopia (18)</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Egypt (19-20)</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Babylon (21:1-10)</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Edom (21:11-12)</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Arabia (21:13-17)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Jerusalem (22)</a:t>
            </a:r>
          </a:p>
          <a:p>
            <a:pPr marL="514350" indent="-514350">
              <a:lnSpc>
                <a:spcPct val="90000"/>
              </a:lnSpc>
              <a:buClr>
                <a:srgbClr val="FF99FF"/>
              </a:buClr>
              <a:buSzPct val="100000"/>
              <a:buFont typeface="+mj-lt"/>
              <a:buAutoNum type="arabicPeriod"/>
            </a:pPr>
            <a:r>
              <a:rPr lang="en-US" altLang="en-US" sz="2800" dirty="0" err="1">
                <a:effectLst>
                  <a:outerShdw blurRad="38100" dist="38100" dir="2700000" algn="tl">
                    <a:srgbClr val="000000">
                      <a:alpha val="43137"/>
                    </a:srgbClr>
                  </a:outerShdw>
                </a:effectLst>
                <a:cs typeface="Calibri" panose="020F0502020204030204" pitchFamily="34" charset="0"/>
              </a:rPr>
              <a:t>Tyre</a:t>
            </a:r>
            <a:r>
              <a:rPr lang="en-US" altLang="en-US" sz="2800" dirty="0">
                <a:effectLst>
                  <a:outerShdw blurRad="38100" dist="38100" dir="2700000" algn="tl">
                    <a:srgbClr val="000000">
                      <a:alpha val="43137"/>
                    </a:srgbClr>
                  </a:outerShdw>
                </a:effectLst>
                <a:cs typeface="Calibri" panose="020F0502020204030204" pitchFamily="34" charset="0"/>
              </a:rPr>
              <a:t> (23)</a:t>
            </a:r>
            <a:r>
              <a:rPr lang="en-US" altLang="en-US" sz="2800" dirty="0">
                <a:effectLst>
                  <a:outerShdw blurRad="38100" dist="38100" dir="2700000" algn="tl">
                    <a:srgbClr val="000000">
                      <a:alpha val="43137"/>
                    </a:srgbClr>
                  </a:outerShdw>
                </a:effectLst>
              </a:rPr>
              <a:t>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68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27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752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Babylon (13:1-14:23)</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Assyria (14:24-27)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Philistia (14:28-32)</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Moab (15-16)</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Damascus and Samaria (17)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Ethiopia (18)</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Egypt (19-20)</a:t>
            </a:r>
          </a:p>
          <a:p>
            <a:pPr marL="514350" indent="-514350">
              <a:lnSpc>
                <a:spcPct val="90000"/>
              </a:lnSpc>
              <a:buClr>
                <a:srgbClr val="FF99FF"/>
              </a:buClr>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Babylon (21:1-10)</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Edom (21:11-12)</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Arabia (21:13-17)</a:t>
            </a:r>
          </a:p>
          <a:p>
            <a:pPr marL="514350" indent="-514350">
              <a:lnSpc>
                <a:spcPct val="90000"/>
              </a:lnSpc>
              <a:buClr>
                <a:srgbClr val="FF99FF"/>
              </a:buClr>
              <a:buSzPct val="100000"/>
              <a:buFont typeface="+mj-lt"/>
              <a:buAutoNum type="arabicPeriod"/>
            </a:pPr>
            <a:r>
              <a:rPr lang="en-US" altLang="en-US" sz="2800" dirty="0">
                <a:effectLst>
                  <a:outerShdw blurRad="38100" dist="38100" dir="2700000" algn="tl">
                    <a:srgbClr val="000000">
                      <a:alpha val="43137"/>
                    </a:srgbClr>
                  </a:outerShdw>
                </a:effectLst>
                <a:cs typeface="Calibri" panose="020F0502020204030204" pitchFamily="34" charset="0"/>
              </a:rPr>
              <a:t>Jerusalem (22)</a:t>
            </a:r>
          </a:p>
          <a:p>
            <a:pPr marL="514350" indent="-514350">
              <a:lnSpc>
                <a:spcPct val="90000"/>
              </a:lnSpc>
              <a:buClr>
                <a:srgbClr val="FF99FF"/>
              </a:buClr>
              <a:buSzPct val="100000"/>
              <a:buFont typeface="+mj-lt"/>
              <a:buAutoNum type="arabicPeriod"/>
            </a:pPr>
            <a:r>
              <a:rPr lang="en-US" altLang="en-US" sz="2800" dirty="0" err="1">
                <a:effectLst>
                  <a:outerShdw blurRad="38100" dist="38100" dir="2700000" algn="tl">
                    <a:srgbClr val="000000">
                      <a:alpha val="43137"/>
                    </a:srgbClr>
                  </a:outerShdw>
                </a:effectLst>
                <a:cs typeface="Calibri" panose="020F0502020204030204" pitchFamily="34" charset="0"/>
              </a:rPr>
              <a:t>Tyre</a:t>
            </a:r>
            <a:r>
              <a:rPr lang="en-US" altLang="en-US" sz="2800" dirty="0">
                <a:effectLst>
                  <a:outerShdw blurRad="38100" dist="38100" dir="2700000" algn="tl">
                    <a:srgbClr val="000000">
                      <a:alpha val="43137"/>
                    </a:srgbClr>
                  </a:outerShdw>
                </a:effectLst>
                <a:cs typeface="Calibri" panose="020F0502020204030204" pitchFamily="34" charset="0"/>
              </a:rPr>
              <a:t> (23)</a:t>
            </a:r>
            <a:r>
              <a:rPr lang="en-US" altLang="en-US" sz="2800" dirty="0">
                <a:effectLst>
                  <a:outerShdw blurRad="38100" dist="38100" dir="2700000" algn="tl">
                    <a:srgbClr val="000000">
                      <a:alpha val="43137"/>
                    </a:srgbClr>
                  </a:outerShdw>
                </a:effectLst>
              </a:rPr>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68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a:extLst>
              <a:ext uri="{FF2B5EF4-FFF2-40B4-BE49-F238E27FC236}">
                <a16:creationId xmlns:a16="http://schemas.microsoft.com/office/drawing/2014/main" id="{1A3B324E-9EC6-C011-F811-457115E69C80}"/>
              </a:ext>
            </a:extLst>
          </p:cNvPr>
          <p:cNvSpPr>
            <a:spLocks noGrp="1" noChangeArrowheads="1"/>
          </p:cNvSpPr>
          <p:nvPr>
            <p:ph type="title"/>
          </p:nvPr>
        </p:nvSpPr>
        <p:spPr>
          <a:xfrm>
            <a:off x="1638300" y="228600"/>
            <a:ext cx="8915400" cy="685800"/>
          </a:xfrm>
        </p:spPr>
        <p:txBody>
          <a:bodyPr/>
          <a:lstStyle/>
          <a:p>
            <a:pPr algn="ctr"/>
            <a:r>
              <a:rPr lang="en-US" altLang="en-US" sz="3600" kern="1200" dirty="0">
                <a:effectLst>
                  <a:outerShdw blurRad="38100" dist="38100" dir="2700000" algn="tl">
                    <a:srgbClr val="000000">
                      <a:alpha val="43137"/>
                    </a:srgbClr>
                  </a:outerShdw>
                </a:effectLst>
                <a:ea typeface="Calibri" pitchFamily="34" charset="0"/>
                <a:cs typeface="Calibri" pitchFamily="34" charset="0"/>
              </a:rPr>
              <a:t>Isaiah’s Oracles Against the Nations (Isa 13–23)</a:t>
            </a:r>
          </a:p>
        </p:txBody>
      </p:sp>
    </p:spTree>
    <p:extLst>
      <p:ext uri="{BB962C8B-B14F-4D97-AF65-F5344CB8AC3E}">
        <p14:creationId xmlns:p14="http://schemas.microsoft.com/office/powerpoint/2010/main" val="592294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09600" y="1447800"/>
            <a:ext cx="10972800" cy="5213627"/>
          </a:xfrm>
        </p:spPr>
        <p:txBody>
          <a:bodyPr vert="horz" wrap="square" lIns="91440" tIns="91440" rIns="91440" bIns="91440" numCol="1" anchor="t" anchorCtr="0" compatLnSpc="1">
            <a:prstTxWarp prst="textNoShape">
              <a:avLst/>
            </a:prstTxWarp>
          </a:bodyPr>
          <a:lstStyle/>
          <a:p>
            <a:pPr marL="0" indent="0" algn="just" eaLnBrk="1" hangingPunct="1">
              <a:spcBef>
                <a:spcPts val="0"/>
              </a:spcBef>
              <a:buNone/>
            </a:pPr>
            <a:r>
              <a:rPr lang="en-US" sz="2800" dirty="0">
                <a:effectLst>
                  <a:outerShdw blurRad="38100" dist="38100" dir="2700000" algn="tl">
                    <a:srgbClr val="000000">
                      <a:alpha val="43137"/>
                    </a:srgbClr>
                  </a:outerShdw>
                </a:effectLst>
              </a:rPr>
              <a:t>A similar approach is seen in Old Testament studies. Many view Isaiah 13-14 and Jeremiah 50-51 as describing Babylon's past fall in 539 B.C. rather than her future fall. The interpretation is held in spite of the fact that the details of these texts go far beyond the historic fall of Babylon. This interpretation is justified on the grounds that Ancient Near Eastern extra biblical writings often describe the destruction of foes in hyperbolic terms. Because Isaiah and Jeremiah incorporated a similar "</a:t>
            </a:r>
            <a:r>
              <a:rPr lang="en-US" sz="2800" b="1" u="sng" dirty="0">
                <a:solidFill>
                  <a:srgbClr val="FFFFCC"/>
                </a:solidFill>
                <a:effectLst>
                  <a:outerShdw blurRad="38100" dist="38100" dir="2700000" algn="tl">
                    <a:srgbClr val="000000">
                      <a:alpha val="43137"/>
                    </a:srgbClr>
                  </a:outerShdw>
                </a:effectLst>
              </a:rPr>
              <a:t>destruction genre</a:t>
            </a:r>
            <a:r>
              <a:rPr lang="en-US" sz="2800" dirty="0">
                <a:effectLst>
                  <a:outerShdw blurRad="38100" dist="38100" dir="2700000" algn="tl">
                    <a:srgbClr val="000000">
                      <a:alpha val="43137"/>
                    </a:srgbClr>
                  </a:outerShdw>
                </a:effectLst>
              </a:rPr>
              <a:t>" in their description of Babylon's fall, the language of Babylon's destruction in Isaiah 13-14 and Jeremiah 50-51 can be applied to her historic fall rather than her future fall</a:t>
            </a:r>
            <a:r>
              <a:rPr lang="en-US" alt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Chisholm calls such language “</a:t>
            </a:r>
            <a:r>
              <a:rPr lang="en-US" sz="2800" b="1" u="sng" dirty="0">
                <a:solidFill>
                  <a:srgbClr val="FFFFCC"/>
                </a:solidFill>
                <a:effectLst>
                  <a:outerShdw blurRad="38100" dist="38100" dir="2700000" algn="tl">
                    <a:srgbClr val="000000">
                      <a:alpha val="43137"/>
                    </a:srgbClr>
                  </a:outerShdw>
                </a:effectLst>
              </a:rPr>
              <a:t>stylized and exaggerated</a:t>
            </a:r>
            <a:r>
              <a:rPr lang="en-US" sz="2800" dirty="0">
                <a:effectLst>
                  <a:outerShdw blurRad="38100" dist="38100" dir="2700000" algn="tl">
                    <a:srgbClr val="000000">
                      <a:alpha val="43137"/>
                    </a:srgbClr>
                  </a:outerShdw>
                </a:effectLst>
              </a:rPr>
              <a:t>” and therefore argues that these texts were “</a:t>
            </a:r>
            <a:r>
              <a:rPr lang="en-US" sz="2800" b="1" u="sng" dirty="0">
                <a:solidFill>
                  <a:srgbClr val="FFFFCC"/>
                </a:solidFill>
                <a:effectLst>
                  <a:outerShdw blurRad="38100" dist="38100" dir="2700000" algn="tl">
                    <a:srgbClr val="000000">
                      <a:alpha val="43137"/>
                    </a:srgbClr>
                  </a:outerShdw>
                </a:effectLst>
              </a:rPr>
              <a:t>essentially fulfilled</a:t>
            </a:r>
            <a:r>
              <a:rPr lang="en-US" sz="2800" dirty="0">
                <a:effectLst>
                  <a:outerShdw blurRad="38100" dist="38100" dir="2700000" algn="tl">
                    <a:srgbClr val="000000">
                      <a:alpha val="43137"/>
                    </a:srgbClr>
                  </a:outerShdw>
                </a:effectLst>
              </a:rPr>
              <a:t>” with the historic defeat of Babylon.</a:t>
            </a:r>
            <a:endParaRPr lang="en-US" altLang="en-US" sz="2800" i="1" dirty="0">
              <a:effectLst>
                <a:outerShdw blurRad="38100" dist="38100" dir="2700000" algn="tl">
                  <a:srgbClr val="000000">
                    <a:alpha val="43137"/>
                  </a:srgbClr>
                </a:outerShdw>
              </a:effectLst>
            </a:endParaRPr>
          </a:p>
        </p:txBody>
      </p:sp>
      <p:sp>
        <p:nvSpPr>
          <p:cNvPr id="3" name="Rectangle 2"/>
          <p:cNvSpPr/>
          <p:nvPr/>
        </p:nvSpPr>
        <p:spPr>
          <a:xfrm>
            <a:off x="609600" y="247471"/>
            <a:ext cx="10972800"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Homer Heater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mn-cs"/>
              </a:rPr>
              <a:t>"Do the Prophets Teach That Babylonia Will Rebuilt in the Eschaton?," Journal of the Evangelical Theological Society 41 (March 1998): 31-36; Robert B. Chisholm, Handbook on the Prophets (Grand Rapids: Baker, 2002), 53, 213</a:t>
            </a:r>
          </a:p>
        </p:txBody>
      </p:sp>
    </p:spTree>
    <p:extLst>
      <p:ext uri="{BB962C8B-B14F-4D97-AF65-F5344CB8AC3E}">
        <p14:creationId xmlns:p14="http://schemas.microsoft.com/office/powerpoint/2010/main" val="192229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638300" y="228600"/>
            <a:ext cx="8915400" cy="8382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B. Hermeneutical Doors</a:t>
            </a:r>
          </a:p>
        </p:txBody>
      </p:sp>
      <p:sp>
        <p:nvSpPr>
          <p:cNvPr id="6" name="Content Placeholder 5"/>
          <p:cNvSpPr>
            <a:spLocks noGrp="1"/>
          </p:cNvSpPr>
          <p:nvPr>
            <p:ph idx="4294967295"/>
          </p:nvPr>
        </p:nvSpPr>
        <p:spPr>
          <a:xfrm>
            <a:off x="609600" y="1447800"/>
            <a:ext cx="5943600" cy="3962400"/>
          </a:xfrm>
        </p:spPr>
        <p:txBody>
          <a:bodyPr/>
          <a:lstStyle/>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Impossibility of literalism</a:t>
            </a:r>
          </a:p>
          <a:p>
            <a:pPr marL="514350" indent="-514350">
              <a:spcBef>
                <a:spcPts val="0"/>
              </a:spcBef>
              <a:spcAft>
                <a:spcPts val="36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Apocalyptic multivalence</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 theories</a:t>
            </a:r>
          </a:p>
          <a:p>
            <a:pPr marL="514350"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Numbers as concepts and not count units</a:t>
            </a:r>
          </a:p>
        </p:txBody>
      </p:sp>
      <p:pic>
        <p:nvPicPr>
          <p:cNvPr id="7" name="Picture 6" descr="Revelation PowerPoint Sermons.jpg">
            <a:extLst>
              <a:ext uri="{FF2B5EF4-FFF2-40B4-BE49-F238E27FC236}">
                <a16:creationId xmlns:a16="http://schemas.microsoft.com/office/drawing/2014/main" id="{7BE1F457-8436-6116-73C4-457FE33E0F9A}"/>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238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905001"/>
            <a:ext cx="7772400" cy="4031873"/>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Jewish apocalypses the Babylonian crisis of the sixth century often provides the filter through which later crises are viewed. The emphasis is not on the uniqueness of the historical events but on recurring patterns, which assimilate the particular crisis to some event of the past whether historical or mythical.”</a:t>
            </a:r>
          </a:p>
        </p:txBody>
      </p:sp>
      <p:sp>
        <p:nvSpPr>
          <p:cNvPr id="2" name="TextBox 1"/>
          <p:cNvSpPr txBox="1"/>
          <p:nvPr/>
        </p:nvSpPr>
        <p:spPr>
          <a:xfrm>
            <a:off x="2038350" y="231338"/>
            <a:ext cx="8115300" cy="1015663"/>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John Collins</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mn-cs"/>
              </a:rPr>
              <a:t>The Apocalyptic Imagination: An Introduction to Jewish Apocalyptic Literature, 51.</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057400"/>
            <a:ext cx="2731144" cy="4114800"/>
          </a:xfrm>
          <a:prstGeom prst="rect">
            <a:avLst/>
          </a:prstGeom>
          <a:ln>
            <a:solidFill>
              <a:schemeClr val="tx1"/>
            </a:solidFill>
          </a:ln>
        </p:spPr>
      </p:pic>
    </p:spTree>
    <p:extLst>
      <p:ext uri="{BB962C8B-B14F-4D97-AF65-F5344CB8AC3E}">
        <p14:creationId xmlns:p14="http://schemas.microsoft.com/office/powerpoint/2010/main" val="947873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905000"/>
            <a:ext cx="7772400" cy="3046988"/>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 and Bock…interpret Babylon in Revelation 17‒18 as representing Rome and Rebuilt Babylon on the Euphrates, and in  addition, in ‘the sweep of history’ it could represent any city since the world empire’s center is always shifting.”</a:t>
            </a:r>
          </a:p>
        </p:txBody>
      </p:sp>
      <p:sp>
        <p:nvSpPr>
          <p:cNvPr id="2" name="TextBox 1"/>
          <p:cNvSpPr txBox="1"/>
          <p:nvPr/>
        </p:nvSpPr>
        <p:spPr>
          <a:xfrm>
            <a:off x="2324100" y="219670"/>
            <a:ext cx="7543800" cy="923330"/>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Robert Thomas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“Evangelical Hermeneutics,” .362.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057400"/>
            <a:ext cx="2605765" cy="4114800"/>
          </a:xfrm>
          <a:prstGeom prst="rect">
            <a:avLst/>
          </a:prstGeom>
        </p:spPr>
      </p:pic>
    </p:spTree>
    <p:extLst>
      <p:ext uri="{BB962C8B-B14F-4D97-AF65-F5344CB8AC3E}">
        <p14:creationId xmlns:p14="http://schemas.microsoft.com/office/powerpoint/2010/main" val="905235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913215"/>
            <a:ext cx="7772400" cy="3416320"/>
          </a:xfrm>
          <a:prstGeom prst="rect">
            <a:avLst/>
          </a:prstGeom>
        </p:spPr>
        <p:txBody>
          <a:bodyPr wrap="square">
            <a:spAutoFit/>
          </a:bodyPr>
          <a:lstStyle/>
          <a:p>
            <a:pPr algn="just" eaLnBrk="1" hangingPunct="1"/>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Milton Terry explains: “A fundamental principle in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grammatico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exposition is that the words and sentences can have but one significance in one and the same connection. The moment we neglect this principle we drift upon a sea of uncertainty and conjecture.”</a:t>
            </a:r>
          </a:p>
          <a:p>
            <a:pPr eaLnBrk="1" hangingPunct="1"/>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p:cNvSpPr txBox="1"/>
          <p:nvPr/>
        </p:nvSpPr>
        <p:spPr>
          <a:xfrm>
            <a:off x="2514600" y="228601"/>
            <a:ext cx="7543800" cy="1200329"/>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Milton Terry</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Biblical Hermeneutics: A Treatise on the Interpretation of the Old and New Testaments (1885; reprint, Grand Rapids: Zondervan, 1947), 205.</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057400"/>
            <a:ext cx="2743200" cy="4114800"/>
          </a:xfrm>
          <a:prstGeom prst="rect">
            <a:avLst/>
          </a:prstGeom>
        </p:spPr>
      </p:pic>
    </p:spTree>
    <p:extLst>
      <p:ext uri="{BB962C8B-B14F-4D97-AF65-F5344CB8AC3E}">
        <p14:creationId xmlns:p14="http://schemas.microsoft.com/office/powerpoint/2010/main" val="1248918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638300" y="228600"/>
            <a:ext cx="8915400" cy="8382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B. Hermeneutical Doors</a:t>
            </a:r>
          </a:p>
        </p:txBody>
      </p:sp>
      <p:sp>
        <p:nvSpPr>
          <p:cNvPr id="6" name="Content Placeholder 5"/>
          <p:cNvSpPr>
            <a:spLocks noGrp="1"/>
          </p:cNvSpPr>
          <p:nvPr>
            <p:ph idx="4294967295"/>
          </p:nvPr>
        </p:nvSpPr>
        <p:spPr>
          <a:xfrm>
            <a:off x="609600" y="1447800"/>
            <a:ext cx="5943600" cy="3962400"/>
          </a:xfrm>
        </p:spPr>
        <p:txBody>
          <a:bodyPr/>
          <a:lstStyle/>
          <a:p>
            <a:pPr marL="514350" indent="-514350">
              <a:spcBef>
                <a:spcPts val="0"/>
              </a:spcBef>
              <a:spcAft>
                <a:spcPts val="3600"/>
              </a:spcAft>
              <a:buSzPct val="100000"/>
              <a:buAutoNum type="arabicPeriod"/>
              <a:defRPr/>
            </a:pPr>
            <a:r>
              <a:rPr lang="en-US" dirty="0">
                <a:effectLst/>
                <a:cs typeface="Calibri" panose="020F0502020204030204" pitchFamily="34" charset="0"/>
              </a:rPr>
              <a:t>Impossibility of literalism</a:t>
            </a:r>
          </a:p>
          <a:p>
            <a:pPr marL="514350" indent="-514350">
              <a:spcBef>
                <a:spcPts val="0"/>
              </a:spcBef>
              <a:spcAft>
                <a:spcPts val="3600"/>
              </a:spcAft>
              <a:buSzPct val="100000"/>
              <a:buAutoNum type="arabicPeriod"/>
              <a:defRPr/>
            </a:pPr>
            <a:r>
              <a:rPr lang="en-US" dirty="0">
                <a:effectLst/>
                <a:cs typeface="Calibri" panose="020F0502020204030204" pitchFamily="34" charset="0"/>
              </a:rPr>
              <a:t>Apocalyptic multivalence</a:t>
            </a:r>
          </a:p>
          <a:p>
            <a:pPr marL="514350" indent="-514350">
              <a:spcBef>
                <a:spcPts val="0"/>
              </a:spcBef>
              <a:spcAft>
                <a:spcPts val="3600"/>
              </a:spcAft>
              <a:buSzPct val="100000"/>
              <a:buAutoNum type="arabicPeriod"/>
              <a:defRPr/>
            </a:pPr>
            <a:r>
              <a:rPr lang="en-US" b="1" u="sng" dirty="0">
                <a:solidFill>
                  <a:srgbClr val="FFFFCC"/>
                </a:solidFill>
                <a:effectLst/>
                <a:cs typeface="Calibri" panose="020F0502020204030204" pitchFamily="34" charset="0"/>
              </a:rPr>
              <a:t>Code theories</a:t>
            </a:r>
          </a:p>
          <a:p>
            <a:pPr marL="514350" indent="-514350">
              <a:spcBef>
                <a:spcPts val="0"/>
              </a:spcBef>
              <a:spcAft>
                <a:spcPts val="3600"/>
              </a:spcAft>
              <a:buSzPct val="100000"/>
              <a:buAutoNum type="arabicPeriod"/>
              <a:defRPr/>
            </a:pPr>
            <a:r>
              <a:rPr lang="en-US" dirty="0">
                <a:effectLst/>
                <a:latin typeface="Calibri" panose="020F0502020204030204" pitchFamily="34" charset="0"/>
                <a:cs typeface="Calibri" panose="020F0502020204030204" pitchFamily="34" charset="0"/>
              </a:rPr>
              <a:t>Numbers as concepts and not count units</a:t>
            </a:r>
          </a:p>
        </p:txBody>
      </p:sp>
      <p:pic>
        <p:nvPicPr>
          <p:cNvPr id="7" name="Picture 6" descr="Revelation PowerPoint Sermons.jpg">
            <a:extLst>
              <a:ext uri="{FF2B5EF4-FFF2-40B4-BE49-F238E27FC236}">
                <a16:creationId xmlns:a16="http://schemas.microsoft.com/office/drawing/2014/main" id="{7BE1F457-8436-6116-73C4-457FE33E0F9A}"/>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71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57793799"/>
              </p:ext>
            </p:extLst>
          </p:nvPr>
        </p:nvGraphicFramePr>
        <p:xfrm>
          <a:off x="609600" y="670560"/>
          <a:ext cx="10972800" cy="5632896"/>
        </p:xfrm>
        <a:graphic>
          <a:graphicData uri="http://schemas.openxmlformats.org/drawingml/2006/table">
            <a:tbl>
              <a:tblPr firstRow="1" bandRow="1">
                <a:tableStyleId>{073A0DAA-6AF3-43AB-8588-CEC1D06C72B9}</a:tableStyleId>
              </a:tblPr>
              <a:tblGrid>
                <a:gridCol w="10972800">
                  <a:extLst>
                    <a:ext uri="{9D8B030D-6E8A-4147-A177-3AD203B41FA5}">
                      <a16:colId xmlns:a16="http://schemas.microsoft.com/office/drawing/2014/main" val="2370081405"/>
                    </a:ext>
                  </a:extLst>
                </a:gridCol>
              </a:tblGrid>
              <a:tr h="914400">
                <a:tc>
                  <a:txBody>
                    <a:bodyPr/>
                    <a:lstStyle/>
                    <a:p>
                      <a:pPr algn="ctr"/>
                      <a:r>
                        <a:rPr kumimoji="0" lang="en-US" sz="380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“MYSTERY” IN HARLOT’S TITLE? REV. 17:5 </a:t>
                      </a:r>
                      <a:endParaRPr lang="en-US" sz="3800" dirty="0">
                        <a:solidFill>
                          <a:schemeClr val="bg2"/>
                        </a:solidFill>
                        <a:effectLst/>
                        <a:latin typeface="Calibri" panose="020F0502020204030204" pitchFamily="34" charset="0"/>
                        <a:cs typeface="Calibri" panose="020F0502020204030204" pitchFamily="34" charset="0"/>
                      </a:endParaRPr>
                    </a:p>
                  </a:txBody>
                  <a:tcPr anchor="ctr">
                    <a:solidFill>
                      <a:schemeClr val="tx2"/>
                    </a:solidFill>
                  </a:tcPr>
                </a:tc>
                <a:extLst>
                  <a:ext uri="{0D108BD9-81ED-4DB2-BD59-A6C34878D82A}">
                    <a16:rowId xmlns:a16="http://schemas.microsoft.com/office/drawing/2014/main" val="566801393"/>
                  </a:ext>
                </a:extLst>
              </a:tr>
              <a:tr h="2359248">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And on her forehead a name was written: MYSTERY, BABYLON THE GREAT, THE MOTHER OF HARLOTS AND OF THE ABOMINATIONS OF THE EARTH. (KJV, NIV) </a:t>
                      </a:r>
                      <a:endParaRPr kumimoji="0" lang="en-US" sz="34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526434390"/>
                  </a:ext>
                </a:extLst>
              </a:tr>
              <a:tr h="2359248">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and upon her forehead a name was written, a mystery, “BABYLON THE GREAT, THE MOTHER OF HARLOTS AND OF THE ABOMINATIONS OF THE EARTH.” (NASB)</a:t>
                      </a:r>
                    </a:p>
                  </a:txBody>
                  <a:tcPr anchor="ctr"/>
                </a:tc>
                <a:extLst>
                  <a:ext uri="{0D108BD9-81ED-4DB2-BD59-A6C34878D82A}">
                    <a16:rowId xmlns:a16="http://schemas.microsoft.com/office/drawing/2014/main" val="3778972346"/>
                  </a:ext>
                </a:extLst>
              </a:tr>
            </a:tbl>
          </a:graphicData>
        </a:graphic>
      </p:graphicFrame>
    </p:spTree>
    <p:extLst>
      <p:ext uri="{BB962C8B-B14F-4D97-AF65-F5344CB8AC3E}">
        <p14:creationId xmlns:p14="http://schemas.microsoft.com/office/powerpoint/2010/main" val="2902172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65034219"/>
              </p:ext>
            </p:extLst>
          </p:nvPr>
        </p:nvGraphicFramePr>
        <p:xfrm>
          <a:off x="1905000" y="304800"/>
          <a:ext cx="8382000" cy="624840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693548043"/>
                    </a:ext>
                  </a:extLst>
                </a:gridCol>
                <a:gridCol w="1524000">
                  <a:extLst>
                    <a:ext uri="{9D8B030D-6E8A-4147-A177-3AD203B41FA5}">
                      <a16:colId xmlns:a16="http://schemas.microsoft.com/office/drawing/2014/main" val="3074207953"/>
                    </a:ext>
                  </a:extLst>
                </a:gridCol>
                <a:gridCol w="2514600">
                  <a:extLst>
                    <a:ext uri="{9D8B030D-6E8A-4147-A177-3AD203B41FA5}">
                      <a16:colId xmlns:a16="http://schemas.microsoft.com/office/drawing/2014/main" val="2121096268"/>
                    </a:ext>
                  </a:extLst>
                </a:gridCol>
                <a:gridCol w="1981200">
                  <a:extLst>
                    <a:ext uri="{9D8B030D-6E8A-4147-A177-3AD203B41FA5}">
                      <a16:colId xmlns:a16="http://schemas.microsoft.com/office/drawing/2014/main" val="1144338633"/>
                    </a:ext>
                  </a:extLst>
                </a:gridCol>
              </a:tblGrid>
              <a:tr h="1041400">
                <a:tc gridSpan="4">
                  <a:txBody>
                    <a:bodyPr/>
                    <a:lstStyle/>
                    <a:p>
                      <a:pPr algn="ctr"/>
                      <a:r>
                        <a:rPr lang="en-US" altLang="en-US" sz="3600" b="0" noProof="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Literal Geography in Revelation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0" i="1" kern="1200" noProof="0" dirty="0">
                          <a:solidFill>
                            <a:schemeClr val="tx1"/>
                          </a:solidFill>
                          <a:effectLst>
                            <a:outerShdw blurRad="38100" dist="38100" dir="2700000" algn="tl">
                              <a:srgbClr val="000000"/>
                            </a:outerShdw>
                          </a:effectLst>
                          <a:latin typeface="Calibri" panose="020F0502020204030204" pitchFamily="34" charset="0"/>
                          <a:ea typeface="+mn-ea"/>
                          <a:cs typeface="+mn-cs"/>
                        </a:rPr>
                        <a:t>Thomas, Revelation 8 to 22: An Exegetical Commentary, 206-207. </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104140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FF"/>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3:1</a:t>
                      </a:r>
                    </a:p>
                  </a:txBody>
                  <a:tcPr anchor="ctr"/>
                </a:tc>
                <a:extLst>
                  <a:ext uri="{0D108BD9-81ED-4DB2-BD59-A6C34878D82A}">
                    <a16:rowId xmlns:a16="http://schemas.microsoft.com/office/drawing/2014/main" val="3375767282"/>
                  </a:ext>
                </a:extLst>
              </a:tr>
              <a:tr h="104140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671669581"/>
                  </a:ext>
                </a:extLst>
              </a:tr>
              <a:tr h="104140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145695758"/>
                  </a:ext>
                </a:extLst>
              </a:tr>
              <a:tr h="104140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291402366"/>
                  </a:ext>
                </a:extLst>
              </a:tr>
              <a:tr h="104140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FF"/>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FF"/>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09900" y="228600"/>
            <a:ext cx="6172200" cy="11430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F. F. Bruce</a:t>
            </a:r>
            <a:br>
              <a:rPr lang="en-US" altLang="en-US" sz="3600" kern="1200" dirty="0">
                <a:effectLst>
                  <a:outerShdw blurRad="38100" dist="38100" dir="2700000" algn="tl">
                    <a:srgbClr val="000000">
                      <a:alpha val="43137"/>
                    </a:srgbClr>
                  </a:outerShdw>
                </a:effectLst>
              </a:rPr>
            </a:br>
            <a:r>
              <a:rPr lang="en-US" altLang="en-US" sz="1800" i="1" kern="1200" dirty="0">
                <a:solidFill>
                  <a:schemeClr val="tx1"/>
                </a:solidFill>
                <a:effectLst>
                  <a:outerShdw blurRad="38100" dist="38100" dir="2700000" algn="tl">
                    <a:srgbClr val="000000">
                      <a:alpha val="43137"/>
                    </a:srgbClr>
                  </a:outerShdw>
                </a:effectLst>
                <a:ea typeface="+mn-ea"/>
                <a:cs typeface="+mn-cs"/>
              </a:rPr>
              <a:t>“Revelation,” in International Bible Commentary, 1986, p. 1621. </a:t>
            </a:r>
          </a:p>
        </p:txBody>
      </p:sp>
      <p:sp>
        <p:nvSpPr>
          <p:cNvPr id="94211" name="Rectangle 3"/>
          <p:cNvSpPr>
            <a:spLocks noGrp="1" noChangeArrowheads="1"/>
          </p:cNvSpPr>
          <p:nvPr>
            <p:ph type="body" idx="1"/>
          </p:nvPr>
        </p:nvSpPr>
        <p:spPr>
          <a:xfrm>
            <a:off x="3809999" y="1607321"/>
            <a:ext cx="7772401" cy="4114800"/>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“This title was written on her forehead: Mystery: ‘mystery’ indicates that the name she bears...is not to be understood literally, but allegorically: Babylon the Great is read, but ‘Rome’ is meant (cf. verses 9, 19).”</a:t>
            </a:r>
            <a:r>
              <a:rPr lang="en-US" altLang="en-US" dirty="0">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1828800"/>
            <a:ext cx="2757722" cy="4114800"/>
          </a:xfrm>
          <a:prstGeom prst="rect">
            <a:avLst/>
          </a:prstGeom>
          <a:ln>
            <a:solidFill>
              <a:schemeClr val="tx1"/>
            </a:solidFill>
          </a:ln>
        </p:spPr>
      </p:pic>
    </p:spTree>
    <p:extLst>
      <p:ext uri="{BB962C8B-B14F-4D97-AF65-F5344CB8AC3E}">
        <p14:creationId xmlns:p14="http://schemas.microsoft.com/office/powerpoint/2010/main" val="1318733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1" y="1865055"/>
            <a:ext cx="7772400" cy="2554545"/>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“Another clear distinctive of literal interpretation is its avoidance of assumptions not justified in the text. Theories that 'Babylon' in Revelation chapters 14 and 16-18 is a code for Rome have been widespread.”</a:t>
            </a:r>
          </a:p>
        </p:txBody>
      </p:sp>
      <p:sp>
        <p:nvSpPr>
          <p:cNvPr id="5" name="TextBox 4"/>
          <p:cNvSpPr txBox="1"/>
          <p:nvPr/>
        </p:nvSpPr>
        <p:spPr>
          <a:xfrm>
            <a:off x="2324100" y="219670"/>
            <a:ext cx="7543800" cy="923330"/>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Robert Thomas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“Evangelical Hermeneutics,” .336.</a:t>
            </a:r>
          </a:p>
        </p:txBody>
      </p:sp>
      <p:pic>
        <p:nvPicPr>
          <p:cNvPr id="7" name="Picture 6">
            <a:extLst>
              <a:ext uri="{FF2B5EF4-FFF2-40B4-BE49-F238E27FC236}">
                <a16:creationId xmlns:a16="http://schemas.microsoft.com/office/drawing/2014/main" id="{756467F4-61CF-9ED1-48D6-B8AAC44175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057400"/>
            <a:ext cx="2605765" cy="4114800"/>
          </a:xfrm>
          <a:prstGeom prst="rect">
            <a:avLst/>
          </a:prstGeom>
        </p:spPr>
      </p:pic>
    </p:spTree>
    <p:extLst>
      <p:ext uri="{BB962C8B-B14F-4D97-AF65-F5344CB8AC3E}">
        <p14:creationId xmlns:p14="http://schemas.microsoft.com/office/powerpoint/2010/main" val="931592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800600"/>
          </a:xfrm>
        </p:spPr>
        <p:txBody>
          <a:bodyPr/>
          <a:lstStyle/>
          <a:p>
            <a:pPr marL="0" indent="0" algn="just">
              <a:buNone/>
            </a:pPr>
            <a:r>
              <a:rPr lang="en-US" alt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3000" dirty="0">
                <a:effectLst>
                  <a:outerShdw blurRad="38100" dist="38100" dir="2700000" algn="tl">
                    <a:srgbClr val="000000">
                      <a:alpha val="43137"/>
                    </a:srgbClr>
                  </a:outerShdw>
                </a:effectLst>
                <a:cs typeface="Calibri" panose="020F0502020204030204" pitchFamily="34" charset="0"/>
              </a:rPr>
              <a:t>. It must be stressed that Revelation means “unveiling,” not “veiling.</a:t>
            </a:r>
            <a:r>
              <a:rPr lang="en-US" altLang="en-US" sz="30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30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686300" y="219670"/>
            <a:ext cx="281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923544" cy="1371600"/>
          </a:xfrm>
          <a:prstGeom prst="rect">
            <a:avLst/>
          </a:prstGeom>
        </p:spPr>
      </p:pic>
    </p:spTree>
    <p:extLst>
      <p:ext uri="{BB962C8B-B14F-4D97-AF65-F5344CB8AC3E}">
        <p14:creationId xmlns:p14="http://schemas.microsoft.com/office/powerpoint/2010/main" val="409228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335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638300" y="228600"/>
            <a:ext cx="8915400" cy="8382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B. Hermeneutical Doors</a:t>
            </a:r>
          </a:p>
        </p:txBody>
      </p:sp>
      <p:sp>
        <p:nvSpPr>
          <p:cNvPr id="6" name="Content Placeholder 5"/>
          <p:cNvSpPr>
            <a:spLocks noGrp="1"/>
          </p:cNvSpPr>
          <p:nvPr>
            <p:ph idx="4294967295"/>
          </p:nvPr>
        </p:nvSpPr>
        <p:spPr>
          <a:xfrm>
            <a:off x="609600" y="1447800"/>
            <a:ext cx="5943600" cy="3962400"/>
          </a:xfrm>
        </p:spPr>
        <p:txBody>
          <a:bodyPr/>
          <a:lstStyle/>
          <a:p>
            <a:pPr marL="514350" indent="-514350">
              <a:spcBef>
                <a:spcPts val="0"/>
              </a:spcBef>
              <a:spcAft>
                <a:spcPts val="3600"/>
              </a:spcAft>
              <a:buSzPct val="100000"/>
              <a:buAutoNum type="arabicPeriod"/>
              <a:defRPr/>
            </a:pPr>
            <a:r>
              <a:rPr lang="en-US" dirty="0">
                <a:effectLst/>
                <a:cs typeface="Calibri" panose="020F0502020204030204" pitchFamily="34" charset="0"/>
              </a:rPr>
              <a:t>Impossibility of literalism</a:t>
            </a:r>
          </a:p>
          <a:p>
            <a:pPr marL="514350" indent="-514350">
              <a:spcBef>
                <a:spcPts val="0"/>
              </a:spcBef>
              <a:spcAft>
                <a:spcPts val="3600"/>
              </a:spcAft>
              <a:buSzPct val="100000"/>
              <a:buAutoNum type="arabicPeriod"/>
              <a:defRPr/>
            </a:pPr>
            <a:r>
              <a:rPr lang="en-US" dirty="0">
                <a:effectLst/>
                <a:cs typeface="Calibri" panose="020F0502020204030204" pitchFamily="34" charset="0"/>
              </a:rPr>
              <a:t>Apocalyptic multivalence</a:t>
            </a:r>
          </a:p>
          <a:p>
            <a:pPr marL="514350" indent="-514350">
              <a:spcBef>
                <a:spcPts val="0"/>
              </a:spcBef>
              <a:spcAft>
                <a:spcPts val="3600"/>
              </a:spcAft>
              <a:buSzPct val="100000"/>
              <a:buAutoNum type="arabicPeriod"/>
              <a:defRPr/>
            </a:pPr>
            <a:r>
              <a:rPr lang="en-US" dirty="0">
                <a:effectLst/>
                <a:cs typeface="Calibri" panose="020F0502020204030204" pitchFamily="34" charset="0"/>
              </a:rPr>
              <a:t>Code theories</a:t>
            </a:r>
          </a:p>
          <a:p>
            <a:pPr marL="514350" indent="-514350">
              <a:spcBef>
                <a:spcPts val="0"/>
              </a:spcBef>
              <a:spcAft>
                <a:spcPts val="3600"/>
              </a:spcAft>
              <a:buSzPct val="100000"/>
              <a:buAutoNum type="arabicPeriod"/>
              <a:defRPr/>
            </a:pPr>
            <a:r>
              <a:rPr lang="en-US" b="1" u="sng" dirty="0">
                <a:solidFill>
                  <a:srgbClr val="FFFFCC"/>
                </a:solidFill>
                <a:effectLst/>
                <a:cs typeface="Calibri" panose="020F0502020204030204" pitchFamily="34" charset="0"/>
              </a:rPr>
              <a:t>Numbers as concepts and not count units</a:t>
            </a:r>
          </a:p>
        </p:txBody>
      </p:sp>
      <p:pic>
        <p:nvPicPr>
          <p:cNvPr id="7" name="Picture 6" descr="Revelation PowerPoint Sermons.jpg">
            <a:extLst>
              <a:ext uri="{FF2B5EF4-FFF2-40B4-BE49-F238E27FC236}">
                <a16:creationId xmlns:a16="http://schemas.microsoft.com/office/drawing/2014/main" id="{7BE1F457-8436-6116-73C4-457FE33E0F9A}"/>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054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09600" y="1600200"/>
            <a:ext cx="10972799" cy="2514600"/>
          </a:xfrm>
        </p:spPr>
        <p:txBody>
          <a:bodyPr/>
          <a:lstStyle/>
          <a:p>
            <a:pPr marL="0" indent="0" algn="just" eaLnBrk="1" hangingPunct="1">
              <a:buNone/>
            </a:pPr>
            <a:r>
              <a:rPr lang="en-US" altLang="en-US" sz="3600" dirty="0"/>
              <a:t>“As in other apocalypses, certain numbers in Revelation convey concepts more than count units. The most evident of these is seven ‒ the number of completeness or perfection.”</a:t>
            </a:r>
          </a:p>
        </p:txBody>
      </p:sp>
      <p:sp>
        <p:nvSpPr>
          <p:cNvPr id="5" name="Rectangle 4"/>
          <p:cNvSpPr/>
          <p:nvPr/>
        </p:nvSpPr>
        <p:spPr>
          <a:xfrm>
            <a:off x="3810000" y="219670"/>
            <a:ext cx="4572000" cy="923330"/>
          </a:xfrm>
          <a:prstGeom prst="rect">
            <a:avLst/>
          </a:prstGeom>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Steve Gregg</a:t>
            </a:r>
          </a:p>
          <a:p>
            <a:pPr algn="ctr"/>
            <a:r>
              <a:rPr lang="en-US" sz="1800" i="1" dirty="0">
                <a:effectLst>
                  <a:outerShdw blurRad="38100" dist="38100" dir="2700000" algn="tl">
                    <a:srgbClr val="000000"/>
                  </a:outerShdw>
                </a:effectLst>
                <a:latin typeface="Calibri" panose="020F0502020204030204" pitchFamily="34" charset="0"/>
                <a:cs typeface="+mn-cs"/>
              </a:rPr>
              <a:t>Revelation: Four Views, 11-12</a:t>
            </a:r>
          </a:p>
        </p:txBody>
      </p:sp>
      <p:pic>
        <p:nvPicPr>
          <p:cNvPr id="6" name="Picture 5">
            <a:extLst>
              <a:ext uri="{FF2B5EF4-FFF2-40B4-BE49-F238E27FC236}">
                <a16:creationId xmlns:a16="http://schemas.microsoft.com/office/drawing/2014/main" id="{9E708A5A-8205-9B54-5F32-BCE0384923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1" y="76200"/>
            <a:ext cx="964793" cy="1371600"/>
          </a:xfrm>
          <a:prstGeom prst="rect">
            <a:avLst/>
          </a:prstGeom>
          <a:ln>
            <a:solidFill>
              <a:schemeClr val="tx1"/>
            </a:solidFill>
          </a:ln>
        </p:spPr>
      </p:pic>
    </p:spTree>
    <p:extLst>
      <p:ext uri="{BB962C8B-B14F-4D97-AF65-F5344CB8AC3E}">
        <p14:creationId xmlns:p14="http://schemas.microsoft.com/office/powerpoint/2010/main" val="4068696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810000" y="1905000"/>
            <a:ext cx="7772398" cy="4191000"/>
          </a:xfrm>
        </p:spPr>
        <p:txBody>
          <a:bodyPr/>
          <a:lstStyle/>
          <a:p>
            <a:pPr marL="0" indent="0" algn="just" eaLnBrk="1" hangingPunct="1">
              <a:buNone/>
            </a:pPr>
            <a:r>
              <a:rPr lang="en-US" altLang="en-US" i="1" dirty="0"/>
              <a:t>“</a:t>
            </a:r>
            <a:r>
              <a:rPr lang="en-US" dirty="0"/>
              <a:t>Perhaps the absence of oysters large enough to produce such pearls in the absence of sufficient gold to pave such as city (do you just literally 1380 miles squared and high) is viewed as sufficient reason not to take these images as fully literal!… The preceding discussion serves to warn against a ‘hyper-literal’ approach to apocalyptic imagery…</a:t>
            </a:r>
            <a:r>
              <a:rPr lang="en-US" altLang="en-US" i="1" dirty="0"/>
              <a:t>.”</a:t>
            </a:r>
          </a:p>
        </p:txBody>
      </p:sp>
      <p:sp>
        <p:nvSpPr>
          <p:cNvPr id="2" name="TextBox 1"/>
          <p:cNvSpPr txBox="1"/>
          <p:nvPr/>
        </p:nvSpPr>
        <p:spPr>
          <a:xfrm>
            <a:off x="1066800" y="247471"/>
            <a:ext cx="10058400" cy="1200329"/>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David L. Turner</a:t>
            </a:r>
          </a:p>
          <a:p>
            <a:pPr algn="ctr" eaLnBrk="1" hangingPunct="1"/>
            <a:r>
              <a:rPr lang="en-US" sz="1800" i="1" dirty="0">
                <a:effectLst>
                  <a:outerShdw blurRad="38100" dist="38100" dir="2700000" algn="tl">
                    <a:srgbClr val="000000"/>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277.</a:t>
            </a:r>
            <a:endParaRPr lang="en-US" altLang="en-US" sz="1800" i="1" dirty="0">
              <a:effectLst>
                <a:outerShdw blurRad="38100" dist="38100" dir="2700000" algn="tl">
                  <a:srgbClr val="000000"/>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057400"/>
            <a:ext cx="2707539" cy="4114800"/>
          </a:xfrm>
          <a:prstGeom prst="rect">
            <a:avLst/>
          </a:prstGeom>
          <a:ln>
            <a:solidFill>
              <a:schemeClr val="tx1"/>
            </a:solidFill>
          </a:ln>
        </p:spPr>
      </p:pic>
    </p:spTree>
    <p:extLst>
      <p:ext uri="{BB962C8B-B14F-4D97-AF65-F5344CB8AC3E}">
        <p14:creationId xmlns:p14="http://schemas.microsoft.com/office/powerpoint/2010/main" val="2048466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352800" y="1828800"/>
            <a:ext cx="8229600" cy="3200400"/>
          </a:xfrm>
        </p:spPr>
        <p:txBody>
          <a:bodyPr/>
          <a:lstStyle/>
          <a:p>
            <a:pPr marL="0" indent="0" algn="just">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981200"/>
            <a:ext cx="238208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899630-0AB2-4F53-0C42-7062B6DA3F50}"/>
              </a:ext>
            </a:extLst>
          </p:cNvPr>
          <p:cNvSpPr txBox="1"/>
          <p:nvPr/>
        </p:nvSpPr>
        <p:spPr>
          <a:xfrm>
            <a:off x="3162300" y="247471"/>
            <a:ext cx="5867400" cy="1200329"/>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Kenneth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L.Gentry</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endParaRPr>
          </a:p>
          <a:p>
            <a:pPr algn="ctr" eaLnBrk="1" hangingPunct="1"/>
            <a:r>
              <a:rPr kumimoji="0" lang="en-US" altLang="en-US" sz="1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He Shall Have Dominion: A Post Millennial Eschatology (Tyler, Texas: Institute for Christian economics, 1992), page 335.</a:t>
            </a:r>
            <a:endParaRPr lang="en-US" altLang="en-US" sz="1800" i="1"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791147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095500" y="228600"/>
            <a:ext cx="8001000" cy="685800"/>
          </a:xfrm>
        </p:spPr>
        <p:txBody>
          <a:bodyPr/>
          <a:lstStyle/>
          <a:p>
            <a:pPr algn="ctr"/>
            <a:r>
              <a:rPr lang="en-US" altLang="en-US" sz="3600" kern="1200" dirty="0">
                <a:effectLst>
                  <a:outerShdw blurRad="38100" dist="38100" dir="2700000" algn="tl">
                    <a:srgbClr val="000000">
                      <a:alpha val="43137"/>
                    </a:srgbClr>
                  </a:outerShdw>
                </a:effectLst>
                <a:ea typeface="Calibri" pitchFamily="34" charset="0"/>
                <a:cs typeface="Calibri" pitchFamily="34" charset="0"/>
              </a:rPr>
              <a:t>Reasons for Understanding 1000 Literally</a:t>
            </a:r>
          </a:p>
        </p:txBody>
      </p:sp>
      <p:sp>
        <p:nvSpPr>
          <p:cNvPr id="9219" name="Rectangle 3"/>
          <p:cNvSpPr>
            <a:spLocks noGrp="1" noChangeArrowheads="1"/>
          </p:cNvSpPr>
          <p:nvPr>
            <p:ph type="body" idx="1"/>
          </p:nvPr>
        </p:nvSpPr>
        <p:spPr>
          <a:xfrm>
            <a:off x="609600" y="1143000"/>
            <a:ext cx="10972800" cy="5410200"/>
          </a:xfrm>
        </p:spPr>
        <p:txBody>
          <a:bodyPr/>
          <a:lstStyle/>
          <a:p>
            <a:pPr>
              <a:spcBef>
                <a:spcPts val="0"/>
              </a:spcBef>
              <a:spcAft>
                <a:spcPts val="1200"/>
              </a:spcAft>
              <a:defRPr/>
            </a:pPr>
            <a:r>
              <a:rPr lang="en-US"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200"/>
              </a:spcAft>
              <a:defRPr/>
            </a:pPr>
            <a:r>
              <a:rPr lang="en-US" dirty="0">
                <a:effectLst>
                  <a:outerShdw blurRad="38100" dist="38100" dir="2700000" algn="tl">
                    <a:srgbClr val="000000">
                      <a:alpha val="43137"/>
                    </a:srgbClr>
                  </a:outerShdw>
                </a:effectLst>
              </a:rPr>
              <a:t>Revelation 20:8, 20:3</a:t>
            </a:r>
          </a:p>
          <a:p>
            <a:pPr>
              <a:spcBef>
                <a:spcPts val="0"/>
              </a:spcBef>
              <a:spcAft>
                <a:spcPts val="1200"/>
              </a:spcAft>
              <a:defRPr/>
            </a:pPr>
            <a:r>
              <a:rPr lang="en-US" dirty="0">
                <a:effectLst>
                  <a:outerShdw blurRad="38100" dist="38100" dir="2700000" algn="tl">
                    <a:srgbClr val="000000">
                      <a:alpha val="43137"/>
                    </a:srgbClr>
                  </a:outerShdw>
                </a:effectLst>
              </a:rPr>
              <a:t>Exception to the “# of years” examples?</a:t>
            </a:r>
          </a:p>
          <a:p>
            <a:pPr>
              <a:spcBef>
                <a:spcPts val="0"/>
              </a:spcBef>
              <a:spcAft>
                <a:spcPts val="1200"/>
              </a:spcAft>
              <a:defRPr/>
            </a:pPr>
            <a:r>
              <a:rPr lang="en-US" dirty="0">
                <a:effectLst>
                  <a:outerShdw blurRad="38100" dist="38100" dir="2700000" algn="tl">
                    <a:srgbClr val="000000">
                      <a:alpha val="43137"/>
                    </a:srgbClr>
                  </a:outerShdw>
                </a:effectLst>
              </a:rPr>
              <a:t>Other numbers are taken literally</a:t>
            </a:r>
          </a:p>
          <a:p>
            <a:pPr marL="684213" lvl="1" indent="-358775">
              <a:spcBef>
                <a:spcPts val="0"/>
              </a:spcBef>
              <a:spcAft>
                <a:spcPts val="1200"/>
              </a:spcAft>
              <a:defRPr/>
            </a:pPr>
            <a:r>
              <a:rPr lang="en-US"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200"/>
              </a:spcAft>
              <a:defRPr/>
            </a:pPr>
            <a:r>
              <a:rPr lang="en-US" dirty="0">
                <a:effectLst>
                  <a:outerShdw blurRad="38100" dist="38100" dir="2700000" algn="tl">
                    <a:srgbClr val="000000">
                      <a:alpha val="43137"/>
                    </a:srgbClr>
                  </a:outerShdw>
                </a:effectLst>
              </a:rPr>
              <a:t>Not always a symbolic interpretation</a:t>
            </a:r>
          </a:p>
          <a:p>
            <a:pPr marL="684213" lvl="1" indent="-358775">
              <a:spcBef>
                <a:spcPts val="0"/>
              </a:spcBef>
              <a:spcAft>
                <a:spcPts val="1200"/>
              </a:spcAft>
              <a:defRPr/>
            </a:pPr>
            <a:r>
              <a:rPr lang="en-US"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42182475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10000" y="2476500"/>
            <a:ext cx="7772400" cy="1905000"/>
          </a:xfrm>
        </p:spPr>
        <p:txBody>
          <a:bodyPr vert="horz" wrap="square" lIns="91440" tIns="91440" rIns="91440" bIns="91440" numCol="1" anchor="t" anchorCtr="0" compatLnSpc="1">
            <a:prstTxWarp prst="textNoShape">
              <a:avLst/>
            </a:prstTxWarp>
          </a:bodyPr>
          <a:lstStyle/>
          <a:p>
            <a:pPr marL="0" indent="0" algn="just" eaLnBrk="1" hangingPunct="1">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829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253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19670"/>
            <a:ext cx="7391400" cy="923330"/>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Charles L. Feinberg</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Millennialism: The Two Major Views (Winona Lake, IN: BMH, 1985), 27-28.</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
        <p:nvSpPr>
          <p:cNvPr id="3" name="Rectangle 2"/>
          <p:cNvSpPr/>
          <p:nvPr/>
        </p:nvSpPr>
        <p:spPr>
          <a:xfrm>
            <a:off x="604867" y="1488044"/>
            <a:ext cx="10982266" cy="5170646"/>
          </a:xfrm>
          <a:prstGeom prst="rect">
            <a:avLst/>
          </a:prstGeom>
        </p:spPr>
        <p:txBody>
          <a:bodyPr wrap="square">
            <a:spAutoFit/>
          </a:bodyPr>
          <a:lstStyle/>
          <a:p>
            <a:pPr algn="just" eaLnBrk="1" hangingPunct="1"/>
            <a:r>
              <a:rPr lang="en-US" alt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study is to be based for its source material on the Bible alone and not upon secular or apocryphal literature. Why the necessity for such an explanation? The answer is to be found in the number of books that attempt to trace the roots of the millennial doctrine in some perverted works extraneous to the Bible. One writer was found who concluded such a discussion with the honest admission that the study of such sources yielded nothing to a biblical study of the question of the millennium. So we intend to center our attention upon the Word of God as our first and last authority, which is as it should be with all doctrines held by those who adhere to the orthodox position on the Bible</a:t>
            </a:r>
            <a:r>
              <a:rPr lang="en-US" alt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867" y="76200"/>
            <a:ext cx="890577" cy="1371600"/>
          </a:xfrm>
          <a:prstGeom prst="rect">
            <a:avLst/>
          </a:prstGeom>
        </p:spPr>
      </p:pic>
    </p:spTree>
    <p:extLst>
      <p:ext uri="{BB962C8B-B14F-4D97-AF65-F5344CB8AC3E}">
        <p14:creationId xmlns:p14="http://schemas.microsoft.com/office/powerpoint/2010/main" val="2353125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62000917"/>
              </p:ext>
            </p:extLst>
          </p:nvPr>
        </p:nvGraphicFramePr>
        <p:xfrm>
          <a:off x="609600" y="86356"/>
          <a:ext cx="10972800" cy="6685288"/>
        </p:xfrm>
        <a:graphic>
          <a:graphicData uri="http://schemas.openxmlformats.org/drawingml/2006/table">
            <a:tbl>
              <a:tblPr firstRow="1" bandRow="1">
                <a:tableStyleId>{073A0DAA-6AF3-43AB-8588-CEC1D06C72B9}</a:tableStyleId>
              </a:tblPr>
              <a:tblGrid>
                <a:gridCol w="5314951">
                  <a:extLst>
                    <a:ext uri="{9D8B030D-6E8A-4147-A177-3AD203B41FA5}">
                      <a16:colId xmlns:a16="http://schemas.microsoft.com/office/drawing/2014/main" val="693548043"/>
                    </a:ext>
                  </a:extLst>
                </a:gridCol>
                <a:gridCol w="5657849">
                  <a:extLst>
                    <a:ext uri="{9D8B030D-6E8A-4147-A177-3AD203B41FA5}">
                      <a16:colId xmlns:a16="http://schemas.microsoft.com/office/drawing/2014/main" val="2121096268"/>
                    </a:ext>
                  </a:extLst>
                </a:gridCol>
              </a:tblGrid>
              <a:tr h="1016008">
                <a:tc gridSpan="2">
                  <a:txBody>
                    <a:bodyPr/>
                    <a:lstStyle/>
                    <a:p>
                      <a:pPr marL="0" indent="0" algn="ctr" rtl="0" eaLnBrk="0" fontAlgn="base" hangingPunct="0">
                        <a:lnSpc>
                          <a:spcPct val="100000"/>
                        </a:lnSpc>
                        <a:spcBef>
                          <a:spcPct val="0"/>
                        </a:spcBef>
                        <a:spcAft>
                          <a:spcPct val="0"/>
                        </a:spcAft>
                        <a:buFontTx/>
                        <a:buNone/>
                      </a:pP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Apocalyptic Genre Versus Revelation</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Adapted from Thomas, Evangelical Hermeneutics, 338</a:t>
                      </a:r>
                    </a:p>
                  </a:txBody>
                  <a:tcPr anchor="ctr"/>
                </a:tc>
                <a:tc hMerge="1">
                  <a:txBody>
                    <a:bodyPr/>
                    <a:lstStyle/>
                    <a:p>
                      <a:endParaRPr lang="en-US" dirty="0"/>
                    </a:p>
                  </a:txBody>
                  <a:tcPr/>
                </a:tc>
                <a:extLst>
                  <a:ext uri="{0D108BD9-81ED-4DB2-BD59-A6C34878D82A}">
                    <a16:rowId xmlns:a16="http://schemas.microsoft.com/office/drawing/2014/main" val="2272506135"/>
                  </a:ext>
                </a:extLst>
              </a:tr>
              <a:tr h="914400">
                <a:tc>
                  <a:txBody>
                    <a:bodyPr/>
                    <a:lstStyle/>
                    <a:p>
                      <a:pPr marL="0" indent="0" algn="ctr" eaLnBrk="1" hangingPunct="1">
                        <a:buClr>
                          <a:srgbClr val="C00000"/>
                        </a:buClr>
                        <a:buFont typeface="Wingdings" panose="05000000000000000000" pitchFamily="2" charset="2"/>
                        <a:buNone/>
                      </a:pPr>
                      <a:r>
                        <a:rPr lang="en-US" altLang="en-US" sz="2400" b="1" dirty="0">
                          <a:solidFill>
                            <a:srgbClr val="C00000"/>
                          </a:solidFill>
                          <a:latin typeface="Calibri" panose="020F0502020204030204" pitchFamily="34" charset="0"/>
                          <a:cs typeface="Calibri" panose="020F0502020204030204" pitchFamily="34" charset="0"/>
                        </a:rPr>
                        <a:t>APOCALYPTIC GENRE</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REVELATION</a:t>
                      </a:r>
                    </a:p>
                  </a:txBody>
                  <a:tcPr anchor="ctr"/>
                </a:tc>
                <a:extLst>
                  <a:ext uri="{0D108BD9-81ED-4DB2-BD59-A6C34878D82A}">
                    <a16:rowId xmlns:a16="http://schemas.microsoft.com/office/drawing/2014/main" val="3375767282"/>
                  </a:ext>
                </a:extLst>
              </a:tr>
              <a:tr h="36064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Pseudonymous</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pseudonymous</a:t>
                      </a:r>
                    </a:p>
                  </a:txBody>
                  <a:tcPr anchor="ctr"/>
                </a:tc>
                <a:extLst>
                  <a:ext uri="{0D108BD9-81ED-4DB2-BD59-A6C34878D82A}">
                    <a16:rowId xmlns:a16="http://schemas.microsoft.com/office/drawing/2014/main" val="671669581"/>
                  </a:ext>
                </a:extLst>
              </a:tr>
              <a:tr h="338121">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Pessimistic about the present</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pessimistic about the present</a:t>
                      </a:r>
                    </a:p>
                  </a:txBody>
                  <a:tcPr anchor="ctr"/>
                </a:tc>
                <a:extLst>
                  <a:ext uri="{0D108BD9-81ED-4DB2-BD59-A6C34878D82A}">
                    <a16:rowId xmlns:a16="http://schemas.microsoft.com/office/drawing/2014/main" val="1145695758"/>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No epistolary framework</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Epistolary framework</a:t>
                      </a:r>
                    </a:p>
                  </a:txBody>
                  <a:tcPr anchor="ctr"/>
                </a:tc>
                <a:extLst>
                  <a:ext uri="{0D108BD9-81ED-4DB2-BD59-A6C34878D82A}">
                    <a16:rowId xmlns:a16="http://schemas.microsoft.com/office/drawing/2014/main" val="291402366"/>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Limited admonitions for moral compliance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Repeated admonitions for moral compliance</a:t>
                      </a:r>
                    </a:p>
                  </a:txBody>
                  <a:tcPr anchor="ctr"/>
                </a:tc>
                <a:extLst>
                  <a:ext uri="{0D108BD9-81ED-4DB2-BD59-A6C34878D82A}">
                    <a16:rowId xmlns:a16="http://schemas.microsoft.com/office/drawing/2014/main" val="868546251"/>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Messiah’s coming exclusively future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Basis for Messiah’s coming is past</a:t>
                      </a:r>
                    </a:p>
                  </a:txBody>
                  <a:tcPr anchor="ctr"/>
                </a:tc>
                <a:extLst>
                  <a:ext uri="{0D108BD9-81ED-4DB2-BD59-A6C34878D82A}">
                    <a16:rowId xmlns:a16="http://schemas.microsoft.com/office/drawing/2014/main" val="31905764"/>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Does not call itself prophecy</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Calls itself prophecy</a:t>
                      </a:r>
                    </a:p>
                  </a:txBody>
                  <a:tcPr anchor="ctr"/>
                </a:tc>
                <a:extLst>
                  <a:ext uri="{0D108BD9-81ED-4DB2-BD59-A6C34878D82A}">
                    <a16:rowId xmlns:a16="http://schemas.microsoft.com/office/drawing/2014/main" val="3420923367"/>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err="1">
                          <a:solidFill>
                            <a:srgbClr val="C00000"/>
                          </a:solidFill>
                          <a:latin typeface="Calibri" panose="020F0502020204030204" pitchFamily="34" charset="0"/>
                          <a:ea typeface="+mn-ea"/>
                          <a:cs typeface="Calibri" panose="020F0502020204030204" pitchFamily="34" charset="0"/>
                        </a:rPr>
                        <a:t>Vaticina</a:t>
                      </a:r>
                      <a:r>
                        <a:rPr lang="en-US" altLang="en-US" sz="2400" b="1" kern="1200" dirty="0">
                          <a:solidFill>
                            <a:srgbClr val="C00000"/>
                          </a:solidFill>
                          <a:latin typeface="Calibri" panose="020F0502020204030204" pitchFamily="34" charset="0"/>
                          <a:ea typeface="+mn-ea"/>
                          <a:cs typeface="Calibri" panose="020F0502020204030204" pitchFamily="34" charset="0"/>
                        </a:rPr>
                        <a:t> ex </a:t>
                      </a:r>
                      <a:r>
                        <a:rPr lang="en-US" altLang="en-US" sz="2400" b="1" kern="1200" dirty="0" err="1">
                          <a:solidFill>
                            <a:srgbClr val="C00000"/>
                          </a:solidFill>
                          <a:latin typeface="Calibri" panose="020F0502020204030204" pitchFamily="34" charset="0"/>
                          <a:ea typeface="+mn-ea"/>
                          <a:cs typeface="Calibri" panose="020F0502020204030204" pitchFamily="34" charset="0"/>
                        </a:rPr>
                        <a:t>eventu</a:t>
                      </a:r>
                      <a:endParaRPr lang="en-US" alt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Futuristic prediction</a:t>
                      </a:r>
                    </a:p>
                  </a:txBody>
                  <a:tcPr anchor="ctr"/>
                </a:tc>
                <a:extLst>
                  <a:ext uri="{0D108BD9-81ED-4DB2-BD59-A6C34878D82A}">
                    <a16:rowId xmlns:a16="http://schemas.microsoft.com/office/drawing/2014/main" val="668921978"/>
                  </a:ext>
                </a:extLst>
              </a:tr>
              <a:tr h="324596">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C00000"/>
                          </a:solidFill>
                          <a:latin typeface="Calibri" panose="020F0502020204030204" pitchFamily="34" charset="0"/>
                          <a:ea typeface="+mn-ea"/>
                          <a:cs typeface="Calibri" panose="020F0502020204030204" pitchFamily="34" charset="0"/>
                        </a:rPr>
                        <a:t>Primarily concerns a future generation (1 Enoch 1:2)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0000FF"/>
                          </a:solidFill>
                          <a:latin typeface="Calibri" panose="020F0502020204030204" pitchFamily="34" charset="0"/>
                          <a:ea typeface="+mn-ea"/>
                          <a:cs typeface="Calibri" panose="020F0502020204030204" pitchFamily="34" charset="0"/>
                        </a:rPr>
                        <a:t>Concerns both the present generation of the author (Rev 2–3) and a future generation (Rev 4–22) </a:t>
                      </a:r>
                    </a:p>
                  </a:txBody>
                  <a:tcPr anchor="ctr"/>
                </a:tc>
                <a:extLst>
                  <a:ext uri="{0D108BD9-81ED-4DB2-BD59-A6C34878D82A}">
                    <a16:rowId xmlns:a16="http://schemas.microsoft.com/office/drawing/2014/main" val="1014257908"/>
                  </a:ext>
                </a:extLst>
              </a:tr>
            </a:tbl>
          </a:graphicData>
        </a:graphic>
      </p:graphicFrame>
    </p:spTree>
    <p:extLst>
      <p:ext uri="{BB962C8B-B14F-4D97-AF65-F5344CB8AC3E}">
        <p14:creationId xmlns:p14="http://schemas.microsoft.com/office/powerpoint/2010/main" val="2582814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BulloKr\AppData\Local\Microsoft\Windows\Temporary Internet Files\Content.IE5\PONOXAD0\MP900382922[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91139" name="Picture 2" descr="C:\Users\BulloKr\AppData\Local\Microsoft\Windows\Temporary Internet Files\Content.Outlook\N34490JH\image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4306" y="228600"/>
            <a:ext cx="82833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56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766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09600" y="86356"/>
          <a:ext cx="10972800" cy="6685288"/>
        </p:xfrm>
        <a:graphic>
          <a:graphicData uri="http://schemas.openxmlformats.org/drawingml/2006/table">
            <a:tbl>
              <a:tblPr firstRow="1" bandRow="1">
                <a:tableStyleId>{073A0DAA-6AF3-43AB-8588-CEC1D06C72B9}</a:tableStyleId>
              </a:tblPr>
              <a:tblGrid>
                <a:gridCol w="5314951">
                  <a:extLst>
                    <a:ext uri="{9D8B030D-6E8A-4147-A177-3AD203B41FA5}">
                      <a16:colId xmlns:a16="http://schemas.microsoft.com/office/drawing/2014/main" val="693548043"/>
                    </a:ext>
                  </a:extLst>
                </a:gridCol>
                <a:gridCol w="5657849">
                  <a:extLst>
                    <a:ext uri="{9D8B030D-6E8A-4147-A177-3AD203B41FA5}">
                      <a16:colId xmlns:a16="http://schemas.microsoft.com/office/drawing/2014/main" val="2121096268"/>
                    </a:ext>
                  </a:extLst>
                </a:gridCol>
              </a:tblGrid>
              <a:tr h="1016008">
                <a:tc gridSpan="2">
                  <a:txBody>
                    <a:bodyPr/>
                    <a:lstStyle/>
                    <a:p>
                      <a:pPr marL="0" indent="0" algn="ctr" rtl="0" eaLnBrk="0" fontAlgn="base" hangingPunct="0">
                        <a:lnSpc>
                          <a:spcPct val="100000"/>
                        </a:lnSpc>
                        <a:spcBef>
                          <a:spcPct val="0"/>
                        </a:spcBef>
                        <a:spcAft>
                          <a:spcPct val="0"/>
                        </a:spcAft>
                        <a:buFontTx/>
                        <a:buNone/>
                      </a:pP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Apocalyptic Genre Versus Revelation</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Adapted from Thomas, Evangelical Hermeneutics, 338</a:t>
                      </a:r>
                    </a:p>
                  </a:txBody>
                  <a:tcPr anchor="ctr"/>
                </a:tc>
                <a:tc hMerge="1">
                  <a:txBody>
                    <a:bodyPr/>
                    <a:lstStyle/>
                    <a:p>
                      <a:endParaRPr lang="en-US" dirty="0"/>
                    </a:p>
                  </a:txBody>
                  <a:tcPr/>
                </a:tc>
                <a:extLst>
                  <a:ext uri="{0D108BD9-81ED-4DB2-BD59-A6C34878D82A}">
                    <a16:rowId xmlns:a16="http://schemas.microsoft.com/office/drawing/2014/main" val="2272506135"/>
                  </a:ext>
                </a:extLst>
              </a:tr>
              <a:tr h="914400">
                <a:tc>
                  <a:txBody>
                    <a:bodyPr/>
                    <a:lstStyle/>
                    <a:p>
                      <a:pPr marL="0" indent="0" algn="ctr" eaLnBrk="1" hangingPunct="1">
                        <a:buClr>
                          <a:srgbClr val="C00000"/>
                        </a:buClr>
                        <a:buFont typeface="Wingdings" panose="05000000000000000000" pitchFamily="2" charset="2"/>
                        <a:buNone/>
                      </a:pPr>
                      <a:r>
                        <a:rPr lang="en-US" altLang="en-US" sz="2400" b="1" dirty="0">
                          <a:solidFill>
                            <a:srgbClr val="C00000"/>
                          </a:solidFill>
                          <a:latin typeface="Calibri" panose="020F0502020204030204" pitchFamily="34" charset="0"/>
                          <a:cs typeface="Calibri" panose="020F0502020204030204" pitchFamily="34" charset="0"/>
                        </a:rPr>
                        <a:t>APOCALYPTIC GENRE</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REVELATION</a:t>
                      </a:r>
                    </a:p>
                  </a:txBody>
                  <a:tcPr anchor="ctr"/>
                </a:tc>
                <a:extLst>
                  <a:ext uri="{0D108BD9-81ED-4DB2-BD59-A6C34878D82A}">
                    <a16:rowId xmlns:a16="http://schemas.microsoft.com/office/drawing/2014/main" val="3375767282"/>
                  </a:ext>
                </a:extLst>
              </a:tr>
              <a:tr h="36064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Pseudonymous</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pseudonymous</a:t>
                      </a:r>
                    </a:p>
                  </a:txBody>
                  <a:tcPr anchor="ctr"/>
                </a:tc>
                <a:extLst>
                  <a:ext uri="{0D108BD9-81ED-4DB2-BD59-A6C34878D82A}">
                    <a16:rowId xmlns:a16="http://schemas.microsoft.com/office/drawing/2014/main" val="671669581"/>
                  </a:ext>
                </a:extLst>
              </a:tr>
              <a:tr h="338121">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Pessimistic about the present</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pessimistic about the present</a:t>
                      </a:r>
                    </a:p>
                  </a:txBody>
                  <a:tcPr anchor="ctr"/>
                </a:tc>
                <a:extLst>
                  <a:ext uri="{0D108BD9-81ED-4DB2-BD59-A6C34878D82A}">
                    <a16:rowId xmlns:a16="http://schemas.microsoft.com/office/drawing/2014/main" val="1145695758"/>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No epistolary framework</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Epistolary framework</a:t>
                      </a:r>
                    </a:p>
                  </a:txBody>
                  <a:tcPr anchor="ctr"/>
                </a:tc>
                <a:extLst>
                  <a:ext uri="{0D108BD9-81ED-4DB2-BD59-A6C34878D82A}">
                    <a16:rowId xmlns:a16="http://schemas.microsoft.com/office/drawing/2014/main" val="291402366"/>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Limited admonitions for moral compliance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Repeated admonitions for moral compliance</a:t>
                      </a:r>
                    </a:p>
                  </a:txBody>
                  <a:tcPr anchor="ctr"/>
                </a:tc>
                <a:extLst>
                  <a:ext uri="{0D108BD9-81ED-4DB2-BD59-A6C34878D82A}">
                    <a16:rowId xmlns:a16="http://schemas.microsoft.com/office/drawing/2014/main" val="868546251"/>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Messiah’s coming exclusively future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Basis for Messiah’s coming is past</a:t>
                      </a:r>
                    </a:p>
                  </a:txBody>
                  <a:tcPr anchor="ctr"/>
                </a:tc>
                <a:extLst>
                  <a:ext uri="{0D108BD9-81ED-4DB2-BD59-A6C34878D82A}">
                    <a16:rowId xmlns:a16="http://schemas.microsoft.com/office/drawing/2014/main" val="31905764"/>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Does not call itself prophecy</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Calls itself prophecy</a:t>
                      </a:r>
                    </a:p>
                  </a:txBody>
                  <a:tcPr anchor="ctr"/>
                </a:tc>
                <a:extLst>
                  <a:ext uri="{0D108BD9-81ED-4DB2-BD59-A6C34878D82A}">
                    <a16:rowId xmlns:a16="http://schemas.microsoft.com/office/drawing/2014/main" val="3420923367"/>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err="1">
                          <a:solidFill>
                            <a:srgbClr val="C00000"/>
                          </a:solidFill>
                          <a:latin typeface="Calibri" panose="020F0502020204030204" pitchFamily="34" charset="0"/>
                          <a:ea typeface="+mn-ea"/>
                          <a:cs typeface="Calibri" panose="020F0502020204030204" pitchFamily="34" charset="0"/>
                        </a:rPr>
                        <a:t>Vaticina</a:t>
                      </a:r>
                      <a:r>
                        <a:rPr lang="en-US" altLang="en-US" sz="2400" b="1" kern="1200" dirty="0">
                          <a:solidFill>
                            <a:srgbClr val="C00000"/>
                          </a:solidFill>
                          <a:latin typeface="Calibri" panose="020F0502020204030204" pitchFamily="34" charset="0"/>
                          <a:ea typeface="+mn-ea"/>
                          <a:cs typeface="Calibri" panose="020F0502020204030204" pitchFamily="34" charset="0"/>
                        </a:rPr>
                        <a:t> ex </a:t>
                      </a:r>
                      <a:r>
                        <a:rPr lang="en-US" altLang="en-US" sz="2400" b="1" kern="1200" dirty="0" err="1">
                          <a:solidFill>
                            <a:srgbClr val="C00000"/>
                          </a:solidFill>
                          <a:latin typeface="Calibri" panose="020F0502020204030204" pitchFamily="34" charset="0"/>
                          <a:ea typeface="+mn-ea"/>
                          <a:cs typeface="Calibri" panose="020F0502020204030204" pitchFamily="34" charset="0"/>
                        </a:rPr>
                        <a:t>eventu</a:t>
                      </a:r>
                      <a:endParaRPr lang="en-US" alt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Futuristic prediction</a:t>
                      </a:r>
                    </a:p>
                  </a:txBody>
                  <a:tcPr anchor="ctr"/>
                </a:tc>
                <a:extLst>
                  <a:ext uri="{0D108BD9-81ED-4DB2-BD59-A6C34878D82A}">
                    <a16:rowId xmlns:a16="http://schemas.microsoft.com/office/drawing/2014/main" val="668921978"/>
                  </a:ext>
                </a:extLst>
              </a:tr>
              <a:tr h="324596">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C00000"/>
                          </a:solidFill>
                          <a:latin typeface="Calibri" panose="020F0502020204030204" pitchFamily="34" charset="0"/>
                          <a:ea typeface="+mn-ea"/>
                          <a:cs typeface="Calibri" panose="020F0502020204030204" pitchFamily="34" charset="0"/>
                        </a:rPr>
                        <a:t>Primarily concerns a future generation (1 Enoch 1:2)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0000FF"/>
                          </a:solidFill>
                          <a:latin typeface="Calibri" panose="020F0502020204030204" pitchFamily="34" charset="0"/>
                          <a:ea typeface="+mn-ea"/>
                          <a:cs typeface="Calibri" panose="020F0502020204030204" pitchFamily="34" charset="0"/>
                        </a:rPr>
                        <a:t>Concerns both the present generation of the author (Rev 2–3) and a future generation (Rev 4–22) </a:t>
                      </a:r>
                    </a:p>
                  </a:txBody>
                  <a:tcPr anchor="ctr"/>
                </a:tc>
                <a:extLst>
                  <a:ext uri="{0D108BD9-81ED-4DB2-BD59-A6C34878D82A}">
                    <a16:rowId xmlns:a16="http://schemas.microsoft.com/office/drawing/2014/main" val="1014257908"/>
                  </a:ext>
                </a:extLst>
              </a:tr>
            </a:tbl>
          </a:graphicData>
        </a:graphic>
      </p:graphicFrame>
    </p:spTree>
    <p:extLst>
      <p:ext uri="{BB962C8B-B14F-4D97-AF65-F5344CB8AC3E}">
        <p14:creationId xmlns:p14="http://schemas.microsoft.com/office/powerpoint/2010/main" val="3211104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91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5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4649B-6067-ADD8-D281-2FBD599A7A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650" name="Rectangle 3"/>
          <p:cNvSpPr>
            <a:spLocks noGrp="1"/>
          </p:cNvSpPr>
          <p:nvPr>
            <p:ph type="body" idx="4294967295"/>
          </p:nvPr>
        </p:nvSpPr>
        <p:spPr>
          <a:xfrm>
            <a:off x="609600" y="0"/>
            <a:ext cx="10972800" cy="26670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1:3</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t>“Blessed is he who reads and those who hear the words of the prophecy, and heed the things which are written in it; for the time is near.” </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6099" y="2865120"/>
            <a:ext cx="1659803" cy="201168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73468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485900" y="228600"/>
            <a:ext cx="9220200" cy="1143000"/>
          </a:xfrm>
          <a:ln>
            <a:miter lim="800000"/>
            <a:headEnd/>
            <a:tailEnd/>
          </a:ln>
        </p:spPr>
        <p:txBody>
          <a:bodyPr/>
          <a:lstStyle/>
          <a:p>
            <a:pPr algn="ctr" eaLnBrk="1" hangingPunct="1">
              <a:defRPr/>
            </a:pPr>
            <a:r>
              <a:rPr lang="en-US" sz="3600" dirty="0">
                <a:effectLst>
                  <a:outerShdw blurRad="38100" dist="38100" dir="2700000" algn="tl">
                    <a:srgbClr val="000000">
                      <a:alpha val="43137"/>
                    </a:srgbClr>
                  </a:outerShdw>
                </a:effectLst>
                <a:ea typeface="Calibri" pitchFamily="34" charset="0"/>
                <a:cs typeface="Calibri" pitchFamily="34" charset="0"/>
              </a:rPr>
              <a:t>OT Prophets Comfort Through Futuristic Visions</a:t>
            </a:r>
          </a:p>
        </p:txBody>
      </p:sp>
      <p:sp>
        <p:nvSpPr>
          <p:cNvPr id="21507" name="Rectangle 3"/>
          <p:cNvSpPr>
            <a:spLocks noGrp="1" noChangeArrowheads="1"/>
          </p:cNvSpPr>
          <p:nvPr>
            <p:ph type="body" idx="4294967295"/>
          </p:nvPr>
        </p:nvSpPr>
        <p:spPr>
          <a:xfrm>
            <a:off x="609600" y="1524000"/>
            <a:ext cx="4648200" cy="4537075"/>
          </a:xfrm>
        </p:spPr>
        <p:txBody>
          <a:bodyPr vert="horz" wrap="square" lIns="91440" tIns="45720" rIns="91440" bIns="45720" numCol="1" anchor="t" anchorCtr="0" compatLnSpc="1">
            <a:prstTxWarp prst="textNoShape">
              <a:avLst/>
            </a:prstTxWarp>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Isaiah 40</a:t>
            </a:r>
            <a:r>
              <a:rPr lang="en-US" dirty="0">
                <a:effectLst>
                  <a:outerShdw blurRad="38100" dist="38100" dir="2700000" algn="tl">
                    <a:srgbClr val="000000">
                      <a:alpha val="43137"/>
                    </a:srgbClr>
                  </a:outerShdw>
                </a:effectLst>
                <a:cs typeface="Calibri" panose="020F0502020204030204" pitchFamily="34" charset="0"/>
              </a:rPr>
              <a:t>–66</a:t>
            </a:r>
          </a:p>
          <a:p>
            <a:pPr marL="457200" indent="-457200">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Ezekiel 34–48</a:t>
            </a:r>
          </a:p>
          <a:p>
            <a:pPr marL="457200" indent="-457200">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Amos 9:11-15</a:t>
            </a:r>
          </a:p>
          <a:p>
            <a:pPr marL="457200" indent="-457200">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Zechariah 12–14</a:t>
            </a:r>
          </a:p>
          <a:p>
            <a:pPr marL="457200" indent="-457200">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Revelation 4–22</a:t>
            </a:r>
          </a:p>
        </p:txBody>
      </p:sp>
      <p:pic>
        <p:nvPicPr>
          <p:cNvPr id="5" name="Picture 4" descr="Revelation PowerPoint Sermons.jpg">
            <a:extLst>
              <a:ext uri="{FF2B5EF4-FFF2-40B4-BE49-F238E27FC236}">
                <a16:creationId xmlns:a16="http://schemas.microsoft.com/office/drawing/2014/main" id="{B6742EBD-461A-3F29-B45E-AC2E4BB8B1D7}"/>
              </a:ext>
            </a:extLst>
          </p:cNvPr>
          <p:cNvPicPr>
            <a:picLocks noChangeAspect="1"/>
          </p:cNvPicPr>
          <p:nvPr/>
        </p:nvPicPr>
        <p:blipFill>
          <a:blip r:embed="rId2"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68664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BulloKr\AppData\Local\Microsoft\Windows\Temporary Internet Files\Content.IE5\PONOXAD0\MP900382922[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91139" name="Picture 2" descr="C:\Users\BulloKr\AppData\Local\Microsoft\Windows\Temporary Internet Files\Content.Outlook\N34490JH\image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4306" y="228600"/>
            <a:ext cx="828338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148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6C5DE-66A9-317F-88CD-0A23A9E04F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650" name="Rectangle 3"/>
          <p:cNvSpPr>
            <a:spLocks noGrp="1"/>
          </p:cNvSpPr>
          <p:nvPr>
            <p:ph type="body" idx="4294967295"/>
          </p:nvPr>
        </p:nvSpPr>
        <p:spPr>
          <a:xfrm>
            <a:off x="609600" y="0"/>
            <a:ext cx="10972800" cy="29718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Matthew 24:15</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Therefore when you see the </a:t>
            </a:r>
            <a:r>
              <a:rPr lang="en-US" sz="3600" cap="small" dirty="0">
                <a:effectLst>
                  <a:outerShdw blurRad="38100" dist="38100" dir="2700000" algn="tl">
                    <a:srgbClr val="000000">
                      <a:alpha val="43137"/>
                    </a:srgbClr>
                  </a:outerShdw>
                </a:effectLst>
              </a:rPr>
              <a:t>abomination of desolation</a:t>
            </a:r>
            <a:r>
              <a:rPr lang="en-US" sz="3600" dirty="0">
                <a:effectLst>
                  <a:outerShdw blurRad="38100" dist="38100" dir="2700000" algn="tl">
                    <a:srgbClr val="000000">
                      <a:alpha val="43137"/>
                    </a:srgbClr>
                  </a:outerShdw>
                </a:effectLst>
              </a:rPr>
              <a:t> which was spoken of through </a:t>
            </a:r>
            <a:r>
              <a:rPr lang="en-US" sz="3600" b="1" u="sng" dirty="0">
                <a:solidFill>
                  <a:srgbClr val="FFFFCC"/>
                </a:solidFill>
                <a:effectLst>
                  <a:outerShdw blurRad="38100" dist="38100" dir="2700000" algn="tl">
                    <a:srgbClr val="000000">
                      <a:alpha val="43137"/>
                    </a:srgbClr>
                  </a:outerShdw>
                </a:effectLst>
              </a:rPr>
              <a:t>Daniel the prophet</a:t>
            </a:r>
            <a:r>
              <a:rPr lang="en-US" sz="3600" dirty="0">
                <a:effectLst>
                  <a:outerShdw blurRad="38100" dist="38100" dir="2700000" algn="tl">
                    <a:srgbClr val="000000">
                      <a:alpha val="43137"/>
                    </a:srgbClr>
                  </a:outerShdw>
                </a:effectLst>
              </a:rPr>
              <a:t>, standing in the holy place (let the reader understand).” </a:t>
            </a:r>
          </a:p>
        </p:txBody>
      </p:sp>
    </p:spTree>
    <p:extLst>
      <p:ext uri="{BB962C8B-B14F-4D97-AF65-F5344CB8AC3E}">
        <p14:creationId xmlns:p14="http://schemas.microsoft.com/office/powerpoint/2010/main" val="2556699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A690A-F6C7-7FEF-97BA-6DF7E7C7F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650" name="Rectangle 3"/>
          <p:cNvSpPr>
            <a:spLocks noGrp="1"/>
          </p:cNvSpPr>
          <p:nvPr>
            <p:ph type="body" idx="4294967295"/>
          </p:nvPr>
        </p:nvSpPr>
        <p:spPr>
          <a:xfrm>
            <a:off x="609600" y="0"/>
            <a:ext cx="10972800" cy="32766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1:1</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The Revelation</a:t>
            </a:r>
            <a:r>
              <a:rPr lang="en-US" sz="3600" dirty="0">
                <a:effectLst>
                  <a:outerShdw blurRad="38100" dist="38100" dir="2700000" algn="tl">
                    <a:srgbClr val="000000">
                      <a:alpha val="43137"/>
                    </a:srgbClr>
                  </a:outerShdw>
                </a:effectLst>
              </a:rPr>
              <a:t> [</a:t>
            </a:r>
            <a:r>
              <a:rPr lang="en-US" sz="3600" i="1" dirty="0" err="1">
                <a:effectLst>
                  <a:outerShdw blurRad="38100" dist="38100" dir="2700000" algn="tl">
                    <a:srgbClr val="000000">
                      <a:alpha val="43137"/>
                    </a:srgbClr>
                  </a:outerShdw>
                </a:effectLst>
              </a:rPr>
              <a:t>apokalypsis</a:t>
            </a:r>
            <a:r>
              <a:rPr lang="en-US" sz="3600" dirty="0">
                <a:effectLst>
                  <a:outerShdw blurRad="38100" dist="38100" dir="2700000" algn="tl">
                    <a:srgbClr val="000000">
                      <a:alpha val="43137"/>
                    </a:srgbClr>
                  </a:outerShdw>
                </a:effectLst>
              </a:rPr>
              <a:t>] of Jesus Christ, which God gave Him to show to His bond-servants, the things which must soon take place; and He sent and communicated </a:t>
            </a:r>
            <a:r>
              <a:rPr lang="en-US" sz="3600" i="1" dirty="0">
                <a:effectLst>
                  <a:outerShdw blurRad="38100" dist="38100" dir="2700000" algn="tl">
                    <a:srgbClr val="000000">
                      <a:alpha val="43137"/>
                    </a:srgbClr>
                  </a:outerShdw>
                </a:effectLst>
              </a:rPr>
              <a:t>it</a:t>
            </a:r>
            <a:r>
              <a:rPr lang="en-US" sz="3600" dirty="0">
                <a:effectLst>
                  <a:outerShdw blurRad="38100" dist="38100" dir="2700000" algn="tl">
                    <a:srgbClr val="000000">
                      <a:alpha val="43137"/>
                    </a:srgbClr>
                  </a:outerShdw>
                </a:effectLst>
              </a:rPr>
              <a:t> by His angel to His bond-servant John.” </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1" y="3200400"/>
            <a:ext cx="1420083" cy="17211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6266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800600"/>
          </a:xfrm>
        </p:spPr>
        <p:txBody>
          <a:bodyPr/>
          <a:lstStyle/>
          <a:p>
            <a:pPr marL="0" indent="0" algn="just">
              <a:buNone/>
            </a:pPr>
            <a:r>
              <a:rPr lang="en-US" alt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3000" dirty="0">
                <a:effectLst>
                  <a:outerShdw blurRad="38100" dist="38100" dir="2700000" algn="tl">
                    <a:srgbClr val="000000">
                      <a:alpha val="43137"/>
                    </a:srgbClr>
                  </a:outerShdw>
                </a:effectLst>
                <a:cs typeface="Calibri" panose="020F0502020204030204" pitchFamily="34" charset="0"/>
              </a:rPr>
              <a:t>. It must be stressed that Revelation means “unveiling,” not “veiling.</a:t>
            </a:r>
            <a:r>
              <a:rPr lang="en-US" altLang="en-US" sz="30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30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686300" y="219670"/>
            <a:ext cx="281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923544" cy="1371600"/>
          </a:xfrm>
          <a:prstGeom prst="rect">
            <a:avLst/>
          </a:prstGeom>
        </p:spPr>
      </p:pic>
    </p:spTree>
    <p:extLst>
      <p:ext uri="{BB962C8B-B14F-4D97-AF65-F5344CB8AC3E}">
        <p14:creationId xmlns:p14="http://schemas.microsoft.com/office/powerpoint/2010/main" val="1322861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77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8006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Apocalyptic literature in the Bible has several characteristics: (1) In apocalyptic literature a person who received God’s truths in visions recorded what he saw. (2) Apocalyptic literature makes extensive use of symbols or signs. (3) Such literature normally gives revelation concerning God’s program for the future of His people Israel. (4) Prose was usually employed in apocalyptic literature, rather than poetic style which was normal in most prophetic literature. In addition to Daniel and Revelation, apocalyptic literature is found in Ezekiel 37–48 and Zechariah 1:7–7:8. In interpreting visions, symbols, and signs in apo­ca­­lyp­tic literature, one is seldom left to his own ingenuity to discover the truth. In most instances an examination of the context or comparison with the parallel biblical . . .</a:t>
            </a:r>
          </a:p>
        </p:txBody>
      </p:sp>
      <p:sp>
        <p:nvSpPr>
          <p:cNvPr id="68613" name="Text Box 5"/>
          <p:cNvSpPr txBox="1">
            <a:spLocks noChangeArrowheads="1"/>
          </p:cNvSpPr>
          <p:nvPr/>
        </p:nvSpPr>
        <p:spPr bwMode="auto">
          <a:xfrm>
            <a:off x="3009900" y="105490"/>
            <a:ext cx="6172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J. Dwight Pentecost</a:t>
            </a:r>
          </a:p>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Bible Knowledge Commentary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F. Walvoord and Roy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1985), 1323.</a:t>
            </a:r>
            <a:endPar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94004"/>
            <a:ext cx="684245" cy="914400"/>
          </a:xfrm>
          <a:prstGeom prst="rect">
            <a:avLst/>
          </a:prstGeom>
          <a:ln>
            <a:solidFill>
              <a:schemeClr val="tx1"/>
            </a:solidFill>
          </a:ln>
        </p:spPr>
      </p:pic>
    </p:spTree>
    <p:extLst>
      <p:ext uri="{BB962C8B-B14F-4D97-AF65-F5344CB8AC3E}">
        <p14:creationId xmlns:p14="http://schemas.microsoft.com/office/powerpoint/2010/main" val="1003544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2397949"/>
            <a:ext cx="7924800" cy="2062103"/>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in broad perspective the Apocalypse is prophetic in nature as is the rest of the NT, therefore, a different set of hermeneutical principles is not needed to interpret it.”</a:t>
            </a:r>
          </a:p>
        </p:txBody>
      </p:sp>
      <p:sp>
        <p:nvSpPr>
          <p:cNvPr id="2" name="TextBox 1"/>
          <p:cNvSpPr txBox="1"/>
          <p:nvPr/>
        </p:nvSpPr>
        <p:spPr>
          <a:xfrm>
            <a:off x="2324100" y="228600"/>
            <a:ext cx="7543800" cy="923330"/>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Robert L.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1 to 7: An Exegetical Commentary (Chicago: Moody Press, 1992), 38.</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F35311DF-D664-780C-76F9-E6E241AF2E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828800"/>
            <a:ext cx="2683193" cy="4114800"/>
          </a:xfrm>
          <a:prstGeom prst="rect">
            <a:avLst/>
          </a:prstGeom>
        </p:spPr>
      </p:pic>
    </p:spTree>
    <p:extLst>
      <p:ext uri="{BB962C8B-B14F-4D97-AF65-F5344CB8AC3E}">
        <p14:creationId xmlns:p14="http://schemas.microsoft.com/office/powerpoint/2010/main" val="4062299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09900" y="228600"/>
            <a:ext cx="6172200" cy="762000"/>
          </a:xfrm>
        </p:spPr>
        <p:txBody>
          <a:bodyPr/>
          <a:lstStyle/>
          <a:p>
            <a:pPr algn="ctr" eaLnBrk="1" hangingPunct="1">
              <a:spcBef>
                <a:spcPct val="20000"/>
              </a:spcBef>
              <a:buClr>
                <a:schemeClr val="tx2"/>
              </a:buClr>
              <a:buSzPct val="75000"/>
            </a:pPr>
            <a:r>
              <a:rPr lang="en-US" altLang="en-US" sz="3600" kern="1200" dirty="0">
                <a:effectLst>
                  <a:outerShdw blurRad="38100" dist="38100" dir="2700000" algn="tl">
                    <a:srgbClr val="000000">
                      <a:alpha val="43137"/>
                    </a:srgbClr>
                  </a:outerShdw>
                </a:effectLst>
                <a:ea typeface="Calibri" pitchFamily="34" charset="0"/>
                <a:cs typeface="Calibri" pitchFamily="34" charset="0"/>
              </a:rPr>
              <a:t>GLOBAL EVENTS YET TO OCCUR</a:t>
            </a:r>
          </a:p>
        </p:txBody>
      </p:sp>
      <p:sp>
        <p:nvSpPr>
          <p:cNvPr id="21507" name="Rectangle 3"/>
          <p:cNvSpPr>
            <a:spLocks noGrp="1" noChangeArrowheads="1"/>
          </p:cNvSpPr>
          <p:nvPr>
            <p:ph type="body" idx="1"/>
          </p:nvPr>
        </p:nvSpPr>
        <p:spPr>
          <a:xfrm>
            <a:off x="838200" y="1638300"/>
            <a:ext cx="10515600" cy="3581400"/>
          </a:xfrm>
        </p:spPr>
        <p:txBody>
          <a:bodyPr/>
          <a:lstStyle/>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World population destroyed (Rev. 6:8; 9:15)</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Sea turns to blood (Rev. 16:3)</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Greatest Earthquake in history (Rev. 16:18)</a:t>
            </a:r>
          </a:p>
          <a:p>
            <a:pPr marL="458788" indent="-458788" eaLnBrk="1" hangingPunct="1">
              <a:spcBef>
                <a:spcPts val="0"/>
              </a:spcBef>
              <a:spcAft>
                <a:spcPts val="3600"/>
              </a:spcAft>
            </a:pPr>
            <a:r>
              <a:rPr lang="en-US" altLang="en-US" dirty="0">
                <a:effectLst>
                  <a:outerShdw blurRad="38100" dist="38100" dir="2700000" algn="tl">
                    <a:srgbClr val="000000">
                      <a:alpha val="43137"/>
                    </a:srgbClr>
                  </a:outerShdw>
                </a:effectLst>
                <a:sym typeface="MS Reference 2" pitchFamily="2" charset="2"/>
              </a:rPr>
              <a:t>The great city that reigns over the entire earth (Rev. 17:18)</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000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b="1" dirty="0">
                <a:solidFill>
                  <a:srgbClr val="FFFFCC"/>
                </a:solidFill>
                <a:effectLst>
                  <a:outerShdw blurRad="38100" dist="38100" dir="2700000" algn="tl">
                    <a:srgbClr val="000000">
                      <a:alpha val="43137"/>
                    </a:srgbClr>
                  </a:outerShdw>
                </a:effectLst>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Symbolic Language</a:t>
            </a:r>
            <a:r>
              <a:rPr lang="en-US" b="1" dirty="0">
                <a:solidFill>
                  <a:srgbClr val="FFFFCC"/>
                </a:solidFill>
                <a:effectLst>
                  <a:outerShdw blurRad="38100" dist="38100" dir="2700000" algn="tl">
                    <a:srgbClr val="000000">
                      <a:alpha val="43137"/>
                    </a:srgbClr>
                  </a:outerShdw>
                </a:effectLst>
                <a:ea typeface="+mn-ea"/>
                <a:cs typeface="+mn-cs"/>
              </a:rPr>
              <a:t>?</a:t>
            </a: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716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3260" y="228600"/>
            <a:ext cx="9065480" cy="6400800"/>
          </a:xfrm>
          <a:prstGeom prst="rect">
            <a:avLst/>
          </a:prstGeom>
        </p:spPr>
      </p:pic>
    </p:spTree>
    <p:extLst>
      <p:ext uri="{BB962C8B-B14F-4D97-AF65-F5344CB8AC3E}">
        <p14:creationId xmlns:p14="http://schemas.microsoft.com/office/powerpoint/2010/main" val="197205142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0700" y="228600"/>
            <a:ext cx="8610600" cy="762000"/>
          </a:xfrm>
        </p:spPr>
        <p:txBody>
          <a:bodyPr/>
          <a:lstStyle/>
          <a:p>
            <a:pPr algn="ctr" eaLnBrk="1" hangingPunct="1"/>
            <a:r>
              <a:rPr lang="en-US" altLang="en-US" sz="3600" dirty="0">
                <a:effectLst>
                  <a:outerShdw blurRad="38100" dist="38100" dir="2700000" algn="tl">
                    <a:srgbClr val="000000">
                      <a:alpha val="43137"/>
                    </a:srgbClr>
                  </a:outerShdw>
                </a:effectLst>
                <a:ea typeface="Calibri" pitchFamily="34" charset="0"/>
                <a:cs typeface="Calibri" pitchFamily="34" charset="0"/>
              </a:rPr>
              <a:t>Revelation's Symbols and Figures of Speech</a:t>
            </a:r>
          </a:p>
        </p:txBody>
      </p:sp>
      <p:sp>
        <p:nvSpPr>
          <p:cNvPr id="6147" name="Rectangle 3"/>
          <p:cNvSpPr>
            <a:spLocks noGrp="1" noChangeArrowheads="1"/>
          </p:cNvSpPr>
          <p:nvPr>
            <p:ph type="body" idx="1"/>
          </p:nvPr>
        </p:nvSpPr>
        <p:spPr>
          <a:xfrm>
            <a:off x="609600" y="1143000"/>
            <a:ext cx="9864634" cy="41910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“Spiritually” (11:8)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“Sign” (12:1)</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“Like” or “as” (8:8)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OT correspondence (Rev 13:2; Dan 7)</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Contextual interpretations (17:18)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Absurdity (12:1)</a:t>
            </a:r>
          </a:p>
        </p:txBody>
      </p:sp>
      <p:pic>
        <p:nvPicPr>
          <p:cNvPr id="25604" name="Picture 4" descr="scarlet and the bea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2057400"/>
            <a:ext cx="372291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4_beasts_s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5410200"/>
            <a:ext cx="4419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13287"/>
      </p:ext>
    </p:extLst>
  </p:cSld>
  <p:clrMapOvr>
    <a:masterClrMapping/>
  </p:clrMapOvr>
  <p:transition advTm="12004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228600"/>
            <a:ext cx="7772400" cy="1143000"/>
          </a:xfrm>
          <a:ln>
            <a:miter lim="800000"/>
            <a:headEnd/>
            <a:tailEnd/>
          </a:ln>
        </p:spPr>
        <p:txBody>
          <a:bodyPr/>
          <a:lstStyle/>
          <a:p>
            <a:pPr algn="ctr" eaLnBrk="1" hangingPunct="1">
              <a:defRPr/>
            </a:pPr>
            <a:r>
              <a:rPr lang="en-US" sz="3600" dirty="0">
                <a:effectLst>
                  <a:outerShdw blurRad="38100" dist="38100" dir="2700000" algn="tl">
                    <a:srgbClr val="000000">
                      <a:alpha val="43137"/>
                    </a:srgbClr>
                  </a:outerShdw>
                </a:effectLst>
                <a:ea typeface="Calibri" pitchFamily="34" charset="0"/>
                <a:cs typeface="Calibri" pitchFamily="34" charset="0"/>
              </a:rPr>
              <a:t>Assigning Meaning to Revelation’s Symbols and Figures of Speech</a:t>
            </a:r>
          </a:p>
        </p:txBody>
      </p:sp>
      <p:sp>
        <p:nvSpPr>
          <p:cNvPr id="7171" name="Rectangle 3"/>
          <p:cNvSpPr>
            <a:spLocks noGrp="1" noChangeArrowheads="1"/>
          </p:cNvSpPr>
          <p:nvPr>
            <p:ph type="body" sz="half" idx="1"/>
          </p:nvPr>
        </p:nvSpPr>
        <p:spPr>
          <a:xfrm>
            <a:off x="609600" y="2116138"/>
            <a:ext cx="7010400" cy="2625724"/>
          </a:xfrm>
        </p:spPr>
        <p:txBody>
          <a:bodyPr anchor="t">
            <a:normAutofit/>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Context (Rev 12:3, 9)</a:t>
            </a:r>
          </a:p>
          <a:p>
            <a:pPr eaLnBrk="1" hangingPunct="1">
              <a:spcBef>
                <a:spcPts val="0"/>
              </a:spcBef>
              <a:spcAft>
                <a:spcPts val="3600"/>
              </a:spcAft>
              <a:defRPr/>
            </a:pPr>
            <a:r>
              <a:rPr lang="en-US" dirty="0">
                <a:effectLst>
                  <a:outerShdw blurRad="38100" dist="38100" dir="2700000" algn="tl">
                    <a:srgbClr val="000000">
                      <a:alpha val="43137"/>
                    </a:srgbClr>
                  </a:outerShdw>
                </a:effectLst>
              </a:rPr>
              <a:t>Old Testament (Rev 12:1; Gen 37:9-10)</a:t>
            </a:r>
          </a:p>
          <a:p>
            <a:pPr eaLnBrk="1" hangingPunct="1">
              <a:spcBef>
                <a:spcPts val="0"/>
              </a:spcBef>
              <a:spcAft>
                <a:spcPts val="3600"/>
              </a:spcAft>
              <a:defRPr/>
            </a:pPr>
            <a:r>
              <a:rPr lang="en-US" dirty="0">
                <a:effectLst>
                  <a:outerShdw blurRad="38100" dist="38100" dir="2700000" algn="tl">
                    <a:srgbClr val="000000">
                      <a:alpha val="43137"/>
                    </a:srgbClr>
                  </a:outerShdw>
                </a:effectLst>
              </a:rPr>
              <a:t>Comparison (Rev 8:8)</a:t>
            </a:r>
          </a:p>
        </p:txBody>
      </p:sp>
      <p:pic>
        <p:nvPicPr>
          <p:cNvPr id="26628" name="Picture 5" descr="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775" y="1905000"/>
            <a:ext cx="3222625"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37263"/>
      </p:ext>
    </p:extLst>
  </p:cSld>
  <p:clrMapOvr>
    <a:masterClrMapping/>
  </p:clrMapOvr>
  <p:transition advTm="8254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67000" y="228600"/>
            <a:ext cx="6858000" cy="11430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Two Rules of Interpretation</a:t>
            </a:r>
          </a:p>
        </p:txBody>
      </p:sp>
      <p:sp>
        <p:nvSpPr>
          <p:cNvPr id="15363" name="Rectangle 3"/>
          <p:cNvSpPr>
            <a:spLocks noGrp="1" noChangeArrowheads="1"/>
          </p:cNvSpPr>
          <p:nvPr>
            <p:ph type="body" idx="1"/>
          </p:nvPr>
        </p:nvSpPr>
        <p:spPr>
          <a:xfrm>
            <a:off x="3238500" y="1600200"/>
            <a:ext cx="5715000" cy="4114800"/>
          </a:xfrm>
        </p:spPr>
        <p:txBody>
          <a:bodyPr/>
          <a:lstStyle/>
          <a:p>
            <a:pPr eaLnBrk="1" hangingPunct="1">
              <a:spcBef>
                <a:spcPts val="0"/>
              </a:spcBef>
              <a:spcAft>
                <a:spcPts val="2400"/>
              </a:spcAft>
              <a:defRPr/>
            </a:pPr>
            <a:r>
              <a:rPr lang="en-US" altLang="en-US" dirty="0">
                <a:effectLst>
                  <a:outerShdw blurRad="38100" dist="38100" dir="2700000" algn="tl">
                    <a:srgbClr val="000000">
                      <a:alpha val="43137"/>
                    </a:srgbClr>
                  </a:outerShdw>
                </a:effectLst>
              </a:rPr>
              <a:t>Search the immediate context</a:t>
            </a:r>
          </a:p>
          <a:p>
            <a:pPr lvl="1" eaLnBrk="1" hangingPunct="1">
              <a:spcAft>
                <a:spcPts val="2400"/>
              </a:spcAft>
            </a:pPr>
            <a:r>
              <a:rPr lang="en-US" altLang="en-US" dirty="0">
                <a:effectLst>
                  <a:outerShdw blurRad="38100" dist="38100" dir="2700000" algn="tl">
                    <a:srgbClr val="000000">
                      <a:alpha val="43137"/>
                    </a:srgbClr>
                  </a:outerShdw>
                </a:effectLst>
                <a:ea typeface="+mn-ea"/>
                <a:cs typeface="+mn-cs"/>
              </a:rPr>
              <a:t>Walvoord: 26X</a:t>
            </a:r>
          </a:p>
          <a:p>
            <a:pPr eaLnBrk="1" hangingPunct="1">
              <a:spcBef>
                <a:spcPts val="0"/>
              </a:spcBef>
              <a:spcAft>
                <a:spcPts val="2400"/>
              </a:spcAft>
              <a:defRPr/>
            </a:pPr>
            <a:r>
              <a:rPr lang="en-US" altLang="en-US" dirty="0">
                <a:effectLst>
                  <a:outerShdw blurRad="38100" dist="38100" dir="2700000" algn="tl">
                    <a:srgbClr val="000000">
                      <a:alpha val="43137"/>
                    </a:srgbClr>
                  </a:outerShdw>
                </a:effectLst>
              </a:rPr>
              <a:t>Search the remote context</a:t>
            </a:r>
          </a:p>
          <a:p>
            <a:pPr lvl="1" eaLnBrk="1" hangingPunct="1">
              <a:spcAft>
                <a:spcPts val="2400"/>
              </a:spcAft>
            </a:pPr>
            <a:r>
              <a:rPr lang="en-US" altLang="en-US" dirty="0">
                <a:effectLst>
                  <a:outerShdw blurRad="38100" dist="38100" dir="2700000" algn="tl">
                    <a:srgbClr val="000000">
                      <a:alpha val="43137"/>
                    </a:srgbClr>
                  </a:outerShdw>
                </a:effectLst>
              </a:rPr>
              <a:t>Old Testament</a:t>
            </a:r>
          </a:p>
          <a:p>
            <a:pPr lvl="1" eaLnBrk="1" hangingPunct="1">
              <a:spcAft>
                <a:spcPts val="2400"/>
              </a:spcAft>
            </a:pPr>
            <a:r>
              <a:rPr lang="en-US" altLang="en-US" dirty="0">
                <a:effectLst>
                  <a:outerShdw blurRad="38100" dist="38100" dir="2700000" algn="tl">
                    <a:srgbClr val="000000">
                      <a:alpha val="43137"/>
                    </a:srgbClr>
                  </a:outerShdw>
                </a:effectLst>
              </a:rPr>
              <a:t>Thomas: 278 / 404 verses</a:t>
            </a:r>
          </a:p>
        </p:txBody>
      </p:sp>
      <p:pic>
        <p:nvPicPr>
          <p:cNvPr id="6" name="Picture 5">
            <a:extLst>
              <a:ext uri="{FF2B5EF4-FFF2-40B4-BE49-F238E27FC236}">
                <a16:creationId xmlns:a16="http://schemas.microsoft.com/office/drawing/2014/main" id="{4AC61190-FC16-2EFA-4DDA-6E2C64B4A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6680"/>
            <a:ext cx="914400" cy="914400"/>
          </a:xfrm>
          <a:prstGeom prst="rect">
            <a:avLst/>
          </a:prstGeom>
          <a:ln>
            <a:solidFill>
              <a:schemeClr val="tx1"/>
            </a:solidFill>
          </a:ln>
        </p:spPr>
      </p:pic>
    </p:spTree>
    <p:extLst>
      <p:ext uri="{BB962C8B-B14F-4D97-AF65-F5344CB8AC3E}">
        <p14:creationId xmlns:p14="http://schemas.microsoft.com/office/powerpoint/2010/main" val="2565671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7AFDA-1F3B-FBFF-D686-F21864FD6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0419" name="Text Box 3"/>
          <p:cNvSpPr txBox="1">
            <a:spLocks noChangeArrowheads="1"/>
          </p:cNvSpPr>
          <p:nvPr/>
        </p:nvSpPr>
        <p:spPr bwMode="auto">
          <a:xfrm>
            <a:off x="609600" y="0"/>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37:9</a:t>
            </a:r>
          </a:p>
          <a:p>
            <a:pPr algn="just" eaLnBrk="1" hangingPunct="1">
              <a:spcBef>
                <a:spcPts val="0"/>
              </a:spcBef>
              <a:spcAft>
                <a:spcPts val="0"/>
              </a:spcAft>
            </a:pPr>
            <a:r>
              <a:rPr lang="en-US" altLang="en-US" sz="3400" dirty="0">
                <a:effectLst>
                  <a:outerShdw blurRad="38100" dist="38100" dir="2700000" algn="tl">
                    <a:srgbClr val="000000"/>
                  </a:outerShdw>
                </a:effectLst>
                <a:latin typeface="Calibri" panose="020F0502020204030204" pitchFamily="34" charset="0"/>
                <a:cs typeface="+mn-cs"/>
              </a:rPr>
              <a:t>Now he had still another dream, and related it to his brothers, and said, “Lo, I have had still another dream; and behold, the sun and the moon and eleven stars were bowing down to me.</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1361" y="2819400"/>
            <a:ext cx="1849278"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04584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FDCF1-AF86-21BE-92B5-8C42DAD98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0419" name="Text Box 3"/>
          <p:cNvSpPr txBox="1">
            <a:spLocks noChangeArrowheads="1"/>
          </p:cNvSpPr>
          <p:nvPr/>
        </p:nvSpPr>
        <p:spPr bwMode="auto">
          <a:xfrm>
            <a:off x="609600" y="0"/>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37:10</a:t>
            </a:r>
          </a:p>
          <a:p>
            <a:pPr algn="just" eaLnBrk="1" hangingPunct="1">
              <a:spcBef>
                <a:spcPts val="0"/>
              </a:spcBef>
              <a:spcAft>
                <a:spcPts val="0"/>
              </a:spcAft>
            </a:pPr>
            <a:r>
              <a:rPr lang="en-US" altLang="en-US" sz="3400" dirty="0">
                <a:effectLst>
                  <a:outerShdw blurRad="38100" dist="38100" dir="2700000" algn="tl">
                    <a:srgbClr val="000000"/>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7" name="Picture 2">
            <a:extLst>
              <a:ext uri="{FF2B5EF4-FFF2-40B4-BE49-F238E27FC236}">
                <a16:creationId xmlns:a16="http://schemas.microsoft.com/office/drawing/2014/main" id="{9403F7FE-51DB-3C8C-8C95-D75B8332F0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1361" y="2819400"/>
            <a:ext cx="1849278"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48780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1828800"/>
            <a:ext cx="375660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609600" y="1676401"/>
            <a:ext cx="5638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5200" indent="-2235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eaLnBrk="1" hangingPunct="1">
              <a:spcBef>
                <a:spcPts val="0"/>
              </a:spcBef>
              <a:spcAft>
                <a:spcPts val="3600"/>
              </a:spcAft>
            </a:pPr>
            <a:r>
              <a:rPr lang="en-US" altLang="en-US" sz="3200" dirty="0">
                <a:effectLst>
                  <a:outerShdw blurRad="38100" dist="38100" dir="2700000" algn="tl">
                    <a:srgbClr val="000000">
                      <a:alpha val="43137"/>
                    </a:srgbClr>
                  </a:outerShdw>
                </a:effectLst>
                <a:latin typeface="Calibri" panose="020F0502020204030204" pitchFamily="34" charset="0"/>
                <a:cs typeface="+mn-cs"/>
              </a:rPr>
              <a:t>Sun = Jacob</a:t>
            </a:r>
          </a:p>
          <a:p>
            <a:pPr marL="0" indent="0" eaLnBrk="1" hangingPunct="1">
              <a:spcBef>
                <a:spcPts val="0"/>
              </a:spcBef>
              <a:spcAft>
                <a:spcPts val="3600"/>
              </a:spcAft>
            </a:pPr>
            <a:r>
              <a:rPr lang="en-US" altLang="en-US" sz="3200" dirty="0">
                <a:effectLst>
                  <a:outerShdw blurRad="38100" dist="38100" dir="2700000" algn="tl">
                    <a:srgbClr val="000000">
                      <a:alpha val="43137"/>
                    </a:srgbClr>
                  </a:outerShdw>
                </a:effectLst>
                <a:latin typeface="Calibri" panose="020F0502020204030204" pitchFamily="34" charset="0"/>
                <a:cs typeface="+mn-cs"/>
              </a:rPr>
              <a:t>Moon = Leah</a:t>
            </a:r>
          </a:p>
          <a:p>
            <a:pPr marL="0" indent="0" eaLnBrk="1" hangingPunct="1">
              <a:spcBef>
                <a:spcPts val="0"/>
              </a:spcBef>
              <a:spcAft>
                <a:spcPts val="3600"/>
              </a:spcAft>
            </a:pPr>
            <a:r>
              <a:rPr lang="en-US" altLang="en-US" sz="3200" dirty="0">
                <a:effectLst>
                  <a:outerShdw blurRad="38100" dist="38100" dir="2700000" algn="tl">
                    <a:srgbClr val="000000">
                      <a:alpha val="43137"/>
                    </a:srgbClr>
                  </a:outerShdw>
                </a:effectLst>
                <a:latin typeface="Calibri" panose="020F0502020204030204" pitchFamily="34" charset="0"/>
                <a:cs typeface="+mn-cs"/>
              </a:rPr>
              <a:t>11 Stars=Joseph’s bothers</a:t>
            </a:r>
          </a:p>
          <a:p>
            <a:pPr marL="0" indent="0" eaLnBrk="1" hangingPunct="1">
              <a:spcBef>
                <a:spcPts val="0"/>
              </a:spcBef>
              <a:spcAft>
                <a:spcPts val="3600"/>
              </a:spcAft>
            </a:pPr>
            <a:r>
              <a:rPr lang="en-US" altLang="en-US" sz="3200" dirty="0">
                <a:effectLst>
                  <a:outerShdw blurRad="38100" dist="38100" dir="2700000" algn="tl">
                    <a:srgbClr val="000000">
                      <a:alpha val="43137"/>
                    </a:srgbClr>
                  </a:outerShdw>
                </a:effectLst>
                <a:latin typeface="Calibri" panose="020F0502020204030204" pitchFamily="34" charset="0"/>
                <a:cs typeface="+mn-cs"/>
              </a:rPr>
              <a:t>12th Star = Joseph</a:t>
            </a:r>
          </a:p>
          <a:p>
            <a:pPr marL="0" indent="0" eaLnBrk="1" hangingPunct="1">
              <a:spcBef>
                <a:spcPts val="0"/>
              </a:spcBef>
              <a:spcAft>
                <a:spcPts val="3600"/>
              </a:spcAft>
            </a:pPr>
            <a:r>
              <a:rPr lang="en-US" altLang="en-US" sz="3200" dirty="0">
                <a:effectLst>
                  <a:outerShdw blurRad="38100" dist="38100" dir="2700000" algn="tl">
                    <a:srgbClr val="000000">
                      <a:alpha val="43137"/>
                    </a:srgbClr>
                  </a:outerShdw>
                </a:effectLst>
                <a:latin typeface="Calibri" panose="020F0502020204030204" pitchFamily="34" charset="0"/>
                <a:cs typeface="+mn-cs"/>
              </a:rPr>
              <a:t>12 Stars=Israel’s twelve tribes</a:t>
            </a:r>
          </a:p>
        </p:txBody>
      </p:sp>
      <p:sp>
        <p:nvSpPr>
          <p:cNvPr id="4" name="Rectangle 2"/>
          <p:cNvSpPr txBox="1">
            <a:spLocks noChangeArrowheads="1"/>
          </p:cNvSpPr>
          <p:nvPr/>
        </p:nvSpPr>
        <p:spPr>
          <a:xfrm>
            <a:off x="2209800" y="228600"/>
            <a:ext cx="7772400" cy="1143000"/>
          </a:xfrm>
          <a:prstGeom prst="rect">
            <a:avLst/>
          </a:prstGeom>
          <a:ln>
            <a:miter lim="800000"/>
            <a:headEnd/>
            <a:tailEnd/>
          </a:ln>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ea typeface="Calibri" pitchFamily="34" charset="0"/>
                <a:cs typeface="Calibri" pitchFamily="34" charset="0"/>
              </a:rPr>
              <a:t>Assigning Meaning to Revelation’s Symbols and Figures of Speech</a:t>
            </a:r>
          </a:p>
        </p:txBody>
      </p:sp>
    </p:spTree>
    <p:extLst>
      <p:ext uri="{BB962C8B-B14F-4D97-AF65-F5344CB8AC3E}">
        <p14:creationId xmlns:p14="http://schemas.microsoft.com/office/powerpoint/2010/main" val="505906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33528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 . .</a:t>
            </a:r>
            <a:r>
              <a:rPr lang="en-US" sz="2800" dirty="0">
                <a:effectLst>
                  <a:outerShdw blurRad="38100" dist="38100" dir="2700000" algn="tl">
                    <a:srgbClr val="000000">
                      <a:alpha val="43137"/>
                    </a:srgbClr>
                  </a:outerShdw>
                </a:effectLst>
              </a:rPr>
              <a:t> passages provides the Scriptures’ own interpretation of the visions or the symbols employed. Apocalyptic literature then demands a careful comparison of Scripture with Scripture to arrive at a correct understanding of the revelation being given.”</a:t>
            </a:r>
          </a:p>
        </p:txBody>
      </p:sp>
      <p:sp>
        <p:nvSpPr>
          <p:cNvPr id="68613" name="Text Box 5"/>
          <p:cNvSpPr txBox="1">
            <a:spLocks noChangeArrowheads="1"/>
          </p:cNvSpPr>
          <p:nvPr/>
        </p:nvSpPr>
        <p:spPr bwMode="auto">
          <a:xfrm>
            <a:off x="3009900" y="105490"/>
            <a:ext cx="6172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J. Dwight Pentecost</a:t>
            </a:r>
          </a:p>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Bible Knowledge Commentary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F. Walvoord and Roy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1985), 1323.</a:t>
            </a:r>
            <a:endPar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94004"/>
            <a:ext cx="684245" cy="914400"/>
          </a:xfrm>
          <a:prstGeom prst="rect">
            <a:avLst/>
          </a:prstGeom>
          <a:ln>
            <a:solidFill>
              <a:schemeClr val="tx1"/>
            </a:solidFill>
          </a:ln>
        </p:spPr>
      </p:pic>
    </p:spTree>
    <p:extLst>
      <p:ext uri="{BB962C8B-B14F-4D97-AF65-F5344CB8AC3E}">
        <p14:creationId xmlns:p14="http://schemas.microsoft.com/office/powerpoint/2010/main" val="1181388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53124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2828925" y="228600"/>
            <a:ext cx="6534150" cy="685800"/>
          </a:xfrm>
        </p:spPr>
        <p:txBody>
          <a:bodyPr/>
          <a:lstStyle/>
          <a:p>
            <a:pPr algn="ctr"/>
            <a:r>
              <a:rPr lang="en-US" altLang="en-US" sz="3600" dirty="0">
                <a:effectLst>
                  <a:outerShdw blurRad="38100" dist="38100" dir="2700000" algn="tl">
                    <a:srgbClr val="000000">
                      <a:alpha val="43137"/>
                    </a:srgbClr>
                  </a:outerShdw>
                </a:effectLst>
                <a:ea typeface="Calibri" pitchFamily="34" charset="0"/>
                <a:cs typeface="Calibri" pitchFamily="34" charset="0"/>
              </a:rPr>
              <a:t>Apocalyptic Genre and Inerrancy</a:t>
            </a:r>
          </a:p>
        </p:txBody>
      </p:sp>
      <p:sp>
        <p:nvSpPr>
          <p:cNvPr id="6" name="Content Placeholder 5"/>
          <p:cNvSpPr>
            <a:spLocks noGrp="1"/>
          </p:cNvSpPr>
          <p:nvPr>
            <p:ph idx="4294967295"/>
          </p:nvPr>
        </p:nvSpPr>
        <p:spPr>
          <a:xfrm>
            <a:off x="609600" y="1143000"/>
            <a:ext cx="6172200" cy="5410200"/>
          </a:xfrm>
        </p:spPr>
        <p:txBody>
          <a:bodyPr/>
          <a:lstStyle/>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New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Apocalyptic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Hermeneutical Doors</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Weaknesses</a:t>
            </a:r>
          </a:p>
          <a:p>
            <a:pPr marL="457200" indent="-457200">
              <a:spcBef>
                <a:spcPts val="0"/>
              </a:spcBef>
              <a:spcAft>
                <a:spcPts val="12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Traditional Approach</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Prophecy Classification</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Consistent literalism</a:t>
            </a:r>
          </a:p>
          <a:p>
            <a:pPr marL="914400" lvl="1" indent="-457200">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Symbolic Language?</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Revelation PowerPoint Sermons.jpg"/>
          <p:cNvPicPr>
            <a:picLocks noChangeAspect="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679660" y="1600200"/>
            <a:ext cx="49027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2348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20617" y="1600200"/>
            <a:ext cx="10961783" cy="4953000"/>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Evangelicals who spiritualize Bible prophecy cannot logically forbid liberals and modernists from spiritualizing selected areas of Christology and Soteriology. If evangelicals can spiritualize Christ's earthly kingdom, may not liberals spiritualize the earthly ministry of Christ, including His miracles and resurrection? The same hermeneutical principles used to spiritualized Bible prophecy can be used to spiritualize Christ's first advent. Christians who spiritualize parts of the Scriptures, such as it's prophetic portions, have forfeited a major element of their defense against liberalism.</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2019300" y="219670"/>
            <a:ext cx="815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itchFamily="34" charset="0"/>
                <a:cs typeface="Calibri" pitchFamily="34" charset="0"/>
              </a:rPr>
              <a:t>Paul Lee Tan</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Interpretation of Prophecy, 276-77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617" y="76200"/>
            <a:ext cx="903383" cy="1371600"/>
          </a:xfrm>
          <a:prstGeom prst="rect">
            <a:avLst/>
          </a:prstGeom>
        </p:spPr>
      </p:pic>
    </p:spTree>
    <p:extLst>
      <p:ext uri="{BB962C8B-B14F-4D97-AF65-F5344CB8AC3E}">
        <p14:creationId xmlns:p14="http://schemas.microsoft.com/office/powerpoint/2010/main" val="408494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0" y="228600"/>
            <a:ext cx="4572000" cy="685800"/>
          </a:xfrm>
        </p:spPr>
        <p:txBody>
          <a:bodyPr/>
          <a:lstStyle/>
          <a:p>
            <a:pPr algn="ctr" eaLnBrk="1" hangingPunct="1"/>
            <a:r>
              <a:rPr lang="en-US" altLang="en-US" sz="3600" kern="1200" dirty="0">
                <a:effectLst>
                  <a:outerShdw blurRad="38100" dist="38100" dir="2700000" algn="tl">
                    <a:srgbClr val="000000">
                      <a:alpha val="43137"/>
                    </a:srgbClr>
                  </a:outerShdw>
                </a:effectLst>
                <a:ea typeface="Calibri" pitchFamily="34" charset="0"/>
                <a:cs typeface="Calibri" pitchFamily="34" charset="0"/>
              </a:rPr>
              <a:t>Apocalyptic Books</a:t>
            </a:r>
          </a:p>
        </p:txBody>
      </p:sp>
      <p:sp>
        <p:nvSpPr>
          <p:cNvPr id="11267" name="Rectangle 3"/>
          <p:cNvSpPr>
            <a:spLocks noGrp="1" noChangeArrowheads="1"/>
          </p:cNvSpPr>
          <p:nvPr>
            <p:ph type="body" idx="1"/>
          </p:nvPr>
        </p:nvSpPr>
        <p:spPr>
          <a:xfrm>
            <a:off x="609600" y="1143001"/>
            <a:ext cx="7897812" cy="4918075"/>
          </a:xfrm>
        </p:spPr>
        <p:txBody>
          <a:bodyPr/>
          <a:lstStyle/>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Enoch</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Apocalypse of Baruch</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Jubilees</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Assumption of Moses</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Psalms of Solomon</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Testament of the Twelve Patriarchs</a:t>
            </a:r>
          </a:p>
          <a:p>
            <a:pPr marL="458788" indent="-458788" eaLnBrk="1" hangingPunct="1">
              <a:spcBef>
                <a:spcPts val="0"/>
              </a:spcBef>
              <a:spcAft>
                <a:spcPts val="2400"/>
              </a:spcAft>
              <a:defRPr/>
            </a:pPr>
            <a:r>
              <a:rPr lang="en-US" dirty="0">
                <a:effectLst>
                  <a:outerShdw blurRad="38100" dist="38100" dir="2700000" algn="tl">
                    <a:srgbClr val="000000">
                      <a:alpha val="43137"/>
                    </a:srgbClr>
                  </a:outerShdw>
                </a:effectLst>
              </a:rPr>
              <a:t>Sibylline Oracles</a:t>
            </a:r>
          </a:p>
        </p:txBody>
      </p:sp>
      <p:pic>
        <p:nvPicPr>
          <p:cNvPr id="6" name="Picture 5" descr="scroll.jpg"/>
          <p:cNvPicPr>
            <a:picLocks noChangeAspect="1"/>
          </p:cNvPicPr>
          <p:nvPr/>
        </p:nvPicPr>
        <p:blipFill>
          <a:blip r:embed="rId3" cstate="print">
            <a:clrChange>
              <a:clrFrom>
                <a:srgbClr val="191C23"/>
              </a:clrFrom>
              <a:clrTo>
                <a:srgbClr val="191C23">
                  <a:alpha val="0"/>
                </a:srgbClr>
              </a:clrTo>
            </a:clrChange>
          </a:blip>
          <a:stretch>
            <a:fillRect/>
          </a:stretch>
        </p:blipFill>
        <p:spPr>
          <a:xfrm>
            <a:off x="7162800" y="1783080"/>
            <a:ext cx="4404574" cy="3291840"/>
          </a:xfrm>
          <a:prstGeom prst="rect">
            <a:avLst/>
          </a:prstGeom>
          <a:effectLst>
            <a:softEdge rad="63500"/>
          </a:effectLst>
        </p:spPr>
      </p:pic>
    </p:spTree>
    <p:extLst>
      <p:ext uri="{BB962C8B-B14F-4D97-AF65-F5344CB8AC3E}">
        <p14:creationId xmlns:p14="http://schemas.microsoft.com/office/powerpoint/2010/main" val="2115311787"/>
      </p:ext>
    </p:extLst>
  </p:cSld>
  <p:clrMapOvr>
    <a:masterClrMapping/>
  </p:clrMapOvr>
  <p:transition advTm="87151"/>
</p:sld>
</file>

<file path=ppt/tags/tag1.xml><?xml version="1.0" encoding="utf-8"?>
<p:tagLst xmlns:a="http://schemas.openxmlformats.org/drawingml/2006/main" xmlns:r="http://schemas.openxmlformats.org/officeDocument/2006/relationships" xmlns:p="http://schemas.openxmlformats.org/presentationml/2006/main">
  <p:tag name="PREVIOUS_ACTIVE_SLIDE" val="282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15712</TotalTime>
  <Words>4835</Words>
  <Application>Microsoft Office PowerPoint</Application>
  <PresentationFormat>Widescreen</PresentationFormat>
  <Paragraphs>493</Paragraphs>
  <Slides>82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Calibri</vt:lpstr>
      <vt:lpstr>Times New Roman</vt:lpstr>
      <vt:lpstr>Wingdings</vt:lpstr>
      <vt:lpstr>Azure</vt:lpstr>
      <vt:lpstr>Apocalyptic Genre and Inerrancy</vt:lpstr>
      <vt:lpstr>Charles Ryrie Dispensationalism Today, Page 86</vt:lpstr>
      <vt:lpstr>Dr. John Walvoord "An Interview: Dr. John Walvoord Looks at Dallas Seminary," Dallas Connection (Winter 1994, Vol. 1, No. 3), p. 4.</vt:lpstr>
      <vt:lpstr>Apocalyptic Genre and Inerrancy</vt:lpstr>
      <vt:lpstr>Apocalyptic Genre and Inerrancy</vt:lpstr>
      <vt:lpstr>Apocalyptic Genre and Inerrancy</vt:lpstr>
      <vt:lpstr>PowerPoint Presentation</vt:lpstr>
      <vt:lpstr>PowerPoint Presentation</vt:lpstr>
      <vt:lpstr>Apocalyptic Books</vt:lpstr>
      <vt:lpstr>PowerPoint Presentation</vt:lpstr>
      <vt:lpstr>Apocalyptic Books</vt:lpstr>
      <vt:lpstr>Apocalyptic Books</vt:lpstr>
      <vt:lpstr>Apocalyptic Genre and Inerrancy</vt:lpstr>
      <vt:lpstr>B. Hermeneutical Doors</vt:lpstr>
      <vt:lpstr>B. Hermeneutical Doors</vt:lpstr>
      <vt:lpstr>PowerPoint Presentation</vt:lpstr>
      <vt:lpstr>Emergent Eschatology and Genre</vt:lpstr>
      <vt:lpstr>PowerPoint Presentation</vt:lpstr>
      <vt:lpstr>PowerPoint Presentation</vt:lpstr>
      <vt:lpstr>GLOBAL EVENTS YET TO OCCUR</vt:lpstr>
      <vt:lpstr>PowerPoint Presentation</vt:lpstr>
      <vt:lpstr>PowerPoint Presentation</vt:lpstr>
      <vt:lpstr>PowerPoint Presentation</vt:lpstr>
      <vt:lpstr>PowerPoint Presentation</vt:lpstr>
      <vt:lpstr>Isaiah 13-14</vt:lpstr>
      <vt:lpstr>Isaiah 13/Matthew 24 Connection</vt:lpstr>
      <vt:lpstr>Jeremiah 50-51</vt:lpstr>
      <vt:lpstr>Herodotus  Histories, 1:191 (450 B.C.)</vt:lpstr>
      <vt:lpstr>PowerPoint Presentation</vt:lpstr>
      <vt:lpstr>James Pritchard The Ancient Near East Texts Relating to the Old Testament, 315-16. </vt:lpstr>
      <vt:lpstr>James Pritchard The Ancient Near East Texts Relating to the Old Testament, 315-16. </vt:lpstr>
      <vt:lpstr>Isaiah 13-14</vt:lpstr>
      <vt:lpstr>Jeremiah 50-51</vt:lpstr>
      <vt:lpstr>Babylon’s History After 539 B.C.</vt:lpstr>
      <vt:lpstr>Dr. John Walvoord The Nations in Prophecy, 63-64</vt:lpstr>
      <vt:lpstr>PowerPoint Presentation</vt:lpstr>
      <vt:lpstr>Isaiah’s Oracles Against the Nations (Isa 13–23)</vt:lpstr>
      <vt:lpstr>Isaiah’s Oracles Against the Nations (Isa 13–23)</vt:lpstr>
      <vt:lpstr>PowerPoint Presentation</vt:lpstr>
      <vt:lpstr>B. Hermeneutical Doors</vt:lpstr>
      <vt:lpstr>PowerPoint Presentation</vt:lpstr>
      <vt:lpstr>PowerPoint Presentation</vt:lpstr>
      <vt:lpstr>PowerPoint Presentation</vt:lpstr>
      <vt:lpstr>B. Hermeneutical Doors</vt:lpstr>
      <vt:lpstr>PowerPoint Presentation</vt:lpstr>
      <vt:lpstr>PowerPoint Presentation</vt:lpstr>
      <vt:lpstr>F. F. Bruce “Revelation,” in International Bible Commentary, 1986, p. 1621. </vt:lpstr>
      <vt:lpstr>PowerPoint Presentation</vt:lpstr>
      <vt:lpstr>PowerPoint Presentation</vt:lpstr>
      <vt:lpstr>B. Hermeneutical Doors</vt:lpstr>
      <vt:lpstr>PowerPoint Presentation</vt:lpstr>
      <vt:lpstr>PowerPoint Presentation</vt:lpstr>
      <vt:lpstr>PowerPoint Presentation</vt:lpstr>
      <vt:lpstr>Reasons for Understanding 1000 Literally</vt:lpstr>
      <vt:lpstr>PowerPoint Presentation</vt:lpstr>
      <vt:lpstr>Apocalyptic Genre and Inerrancy</vt:lpstr>
      <vt:lpstr>PowerPoint Presentation</vt:lpstr>
      <vt:lpstr>PowerPoint Presentation</vt:lpstr>
      <vt:lpstr>PowerPoint Presentation</vt:lpstr>
      <vt:lpstr>PowerPoint Presentation</vt:lpstr>
      <vt:lpstr>Apocalyptic Genre and Inerrancy</vt:lpstr>
      <vt:lpstr>Apocalyptic Genre and Inerrancy</vt:lpstr>
      <vt:lpstr>PowerPoint Presentation</vt:lpstr>
      <vt:lpstr>OT Prophets Comfort Through Futuristic Visions</vt:lpstr>
      <vt:lpstr>PowerPoint Presentation</vt:lpstr>
      <vt:lpstr>PowerPoint Presentation</vt:lpstr>
      <vt:lpstr>PowerPoint Presentation</vt:lpstr>
      <vt:lpstr>PowerPoint Presentation</vt:lpstr>
      <vt:lpstr>Apocalyptic Genre and Inerrancy</vt:lpstr>
      <vt:lpstr>PowerPoint Presentation</vt:lpstr>
      <vt:lpstr>GLOBAL EVENTS YET TO OCCUR</vt:lpstr>
      <vt:lpstr>Apocalyptic Genre and Inerrancy</vt:lpstr>
      <vt:lpstr>PowerPoint Presentation</vt:lpstr>
      <vt:lpstr>Revelation's Symbols and Figures of Speech</vt:lpstr>
      <vt:lpstr>Assigning Meaning to Revelation’s Symbols and Figures of Speech</vt:lpstr>
      <vt:lpstr>Two Rules of Interpretation</vt:lpstr>
      <vt:lpstr>PowerPoint Presentation</vt:lpstr>
      <vt:lpstr>PowerPoint Presentation</vt:lpstr>
      <vt:lpstr>PowerPoint Presentation</vt:lpstr>
      <vt:lpstr>Conclusion</vt:lpstr>
      <vt:lpstr>Apocalyptic Genre and Inerrancy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Apocalyptic Genre and Inerrancy - 16x9 - MODIFIED</dc:title>
  <dc:subject>Apocalyptic Genre and Inerrancy</dc:subject>
  <dc:creator>A. Woods</dc:creator>
  <dc:description>Modified by Jim McGowan</dc:description>
  <cp:lastModifiedBy>Jim McGowan</cp:lastModifiedBy>
  <cp:revision>1761</cp:revision>
  <cp:lastPrinted>2011-06-25T18:12:52Z</cp:lastPrinted>
  <dcterms:created xsi:type="dcterms:W3CDTF">2009-03-17T12:21:13Z</dcterms:created>
  <dcterms:modified xsi:type="dcterms:W3CDTF">2022-05-04T17:56:40Z</dcterms:modified>
</cp:coreProperties>
</file>