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</p:sldMasterIdLst>
  <p:handoutMasterIdLst>
    <p:handoutMasterId r:id="rId41"/>
  </p:handoutMasterIdLst>
  <p:sldIdLst>
    <p:sldId id="256" r:id="rId4"/>
    <p:sldId id="264" r:id="rId5"/>
    <p:sldId id="265" r:id="rId6"/>
    <p:sldId id="263" r:id="rId7"/>
    <p:sldId id="262" r:id="rId8"/>
    <p:sldId id="267" r:id="rId9"/>
    <p:sldId id="270" r:id="rId10"/>
    <p:sldId id="260" r:id="rId11"/>
    <p:sldId id="261" r:id="rId12"/>
    <p:sldId id="278" r:id="rId13"/>
    <p:sldId id="279" r:id="rId14"/>
    <p:sldId id="280" r:id="rId15"/>
    <p:sldId id="281" r:id="rId16"/>
    <p:sldId id="266" r:id="rId17"/>
    <p:sldId id="282" r:id="rId18"/>
    <p:sldId id="283" r:id="rId19"/>
    <p:sldId id="284" r:id="rId20"/>
    <p:sldId id="285" r:id="rId21"/>
    <p:sldId id="286" r:id="rId22"/>
    <p:sldId id="272" r:id="rId23"/>
    <p:sldId id="333" r:id="rId24"/>
    <p:sldId id="273" r:id="rId25"/>
    <p:sldId id="293" r:id="rId26"/>
    <p:sldId id="321" r:id="rId27"/>
    <p:sldId id="326" r:id="rId28"/>
    <p:sldId id="330" r:id="rId29"/>
    <p:sldId id="327" r:id="rId30"/>
    <p:sldId id="328" r:id="rId31"/>
    <p:sldId id="329" r:id="rId32"/>
    <p:sldId id="290" r:id="rId33"/>
    <p:sldId id="274" r:id="rId34"/>
    <p:sldId id="291" r:id="rId35"/>
    <p:sldId id="322" r:id="rId36"/>
    <p:sldId id="331" r:id="rId37"/>
    <p:sldId id="268" r:id="rId38"/>
    <p:sldId id="332" r:id="rId39"/>
    <p:sldId id="269" r:id="rId40"/>
  </p:sldIdLst>
  <p:sldSz cx="12192000" cy="6858000"/>
  <p:notesSz cx="7026275" cy="93122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1" d="100"/>
          <a:sy n="81" d="100"/>
        </p:scale>
        <p:origin x="21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269088-5878-42CB-B961-AF861BD25D15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B9F5607A-000A-46E0-AD51-67E702C7D63D}">
      <dgm:prSet phldrT="[Text]"/>
      <dgm:spPr/>
      <dgm:t>
        <a:bodyPr/>
        <a:lstStyle/>
        <a:p>
          <a:r>
            <a:rPr lang="en-US" b="1" dirty="0"/>
            <a:t>Israel’s First Appearance</a:t>
          </a:r>
        </a:p>
        <a:p>
          <a:r>
            <a:rPr lang="en-US" b="1" dirty="0"/>
            <a:t>144,000</a:t>
          </a:r>
        </a:p>
        <a:p>
          <a:r>
            <a:rPr lang="en-US" b="1" dirty="0">
              <a:solidFill>
                <a:schemeClr val="tx1"/>
              </a:solidFill>
            </a:rPr>
            <a:t>Chapter 7</a:t>
          </a:r>
        </a:p>
      </dgm:t>
    </dgm:pt>
    <dgm:pt modelId="{71B56B15-0FE8-4904-8888-2AF136C51248}" type="parTrans" cxnId="{95ACDF06-B7FA-4B9D-9446-4A30F2231FD8}">
      <dgm:prSet/>
      <dgm:spPr/>
      <dgm:t>
        <a:bodyPr/>
        <a:lstStyle/>
        <a:p>
          <a:endParaRPr lang="en-US"/>
        </a:p>
      </dgm:t>
    </dgm:pt>
    <dgm:pt modelId="{31880229-0534-47F8-8966-B39FB19A925C}" type="sibTrans" cxnId="{95ACDF06-B7FA-4B9D-9446-4A30F2231FD8}">
      <dgm:prSet/>
      <dgm:spPr/>
      <dgm:t>
        <a:bodyPr/>
        <a:lstStyle/>
        <a:p>
          <a:endParaRPr lang="en-US"/>
        </a:p>
      </dgm:t>
    </dgm:pt>
    <dgm:pt modelId="{DD41B5A0-804A-4301-8127-E0556CA0484D}">
      <dgm:prSet phldrT="[Text]"/>
      <dgm:spPr/>
      <dgm:t>
        <a:bodyPr/>
        <a:lstStyle/>
        <a:p>
          <a:r>
            <a:rPr lang="en-US" b="1" dirty="0"/>
            <a:t>The Two Witnesses</a:t>
          </a:r>
        </a:p>
        <a:p>
          <a:endParaRPr lang="en-US" b="1" dirty="0"/>
        </a:p>
        <a:p>
          <a:r>
            <a:rPr lang="en-US" b="1" dirty="0">
              <a:solidFill>
                <a:schemeClr val="tx1"/>
              </a:solidFill>
            </a:rPr>
            <a:t>Chapter 11</a:t>
          </a:r>
        </a:p>
      </dgm:t>
    </dgm:pt>
    <dgm:pt modelId="{14505885-FEC8-483B-81AE-D814695E60A5}" type="parTrans" cxnId="{CB5646BA-9900-4C2C-BB3E-66D1846535BC}">
      <dgm:prSet/>
      <dgm:spPr/>
      <dgm:t>
        <a:bodyPr/>
        <a:lstStyle/>
        <a:p>
          <a:endParaRPr lang="en-US"/>
        </a:p>
      </dgm:t>
    </dgm:pt>
    <dgm:pt modelId="{0691217D-1E00-4D64-92B4-216EE8421DE0}" type="sibTrans" cxnId="{CB5646BA-9900-4C2C-BB3E-66D1846535BC}">
      <dgm:prSet/>
      <dgm:spPr/>
      <dgm:t>
        <a:bodyPr/>
        <a:lstStyle/>
        <a:p>
          <a:endParaRPr lang="en-US"/>
        </a:p>
      </dgm:t>
    </dgm:pt>
    <dgm:pt modelId="{2E96D664-30EB-4543-AF75-8531B67113E3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2600" b="1" dirty="0"/>
            <a:t>Dragon Against Israel</a:t>
          </a:r>
        </a:p>
        <a:p>
          <a:pPr>
            <a:spcAft>
              <a:spcPts val="0"/>
            </a:spcAft>
          </a:pPr>
          <a:endParaRPr lang="en-US" sz="2000" b="1" dirty="0"/>
        </a:p>
        <a:p>
          <a:pPr>
            <a:spcAft>
              <a:spcPct val="35000"/>
            </a:spcAft>
          </a:pPr>
          <a:r>
            <a:rPr lang="en-US" sz="2600" b="1" dirty="0">
              <a:solidFill>
                <a:schemeClr val="tx1"/>
              </a:solidFill>
            </a:rPr>
            <a:t>Chapter 12</a:t>
          </a:r>
        </a:p>
      </dgm:t>
    </dgm:pt>
    <dgm:pt modelId="{0F530720-4B03-48BD-8E48-AD853723E14B}" type="parTrans" cxnId="{886291D1-7C5A-4054-88BD-A47C5609ACD3}">
      <dgm:prSet/>
      <dgm:spPr/>
      <dgm:t>
        <a:bodyPr/>
        <a:lstStyle/>
        <a:p>
          <a:endParaRPr lang="en-US"/>
        </a:p>
      </dgm:t>
    </dgm:pt>
    <dgm:pt modelId="{12B4588D-05C4-4014-B606-BB9CC8E38A6F}" type="sibTrans" cxnId="{886291D1-7C5A-4054-88BD-A47C5609ACD3}">
      <dgm:prSet/>
      <dgm:spPr/>
      <dgm:t>
        <a:bodyPr/>
        <a:lstStyle/>
        <a:p>
          <a:endParaRPr lang="en-US"/>
        </a:p>
      </dgm:t>
    </dgm:pt>
    <dgm:pt modelId="{7E3276F0-408E-4EE2-99C7-959D0F0736C3}">
      <dgm:prSet/>
      <dgm:spPr/>
      <dgm:t>
        <a:bodyPr/>
        <a:lstStyle/>
        <a:p>
          <a:endParaRPr lang="en-US"/>
        </a:p>
      </dgm:t>
    </dgm:pt>
    <dgm:pt modelId="{3016BD6D-644E-4D22-86D7-F359DFEC3607}" type="parTrans" cxnId="{C16237CB-892F-486C-83F8-7EB866097D89}">
      <dgm:prSet/>
      <dgm:spPr/>
      <dgm:t>
        <a:bodyPr/>
        <a:lstStyle/>
        <a:p>
          <a:endParaRPr lang="en-US"/>
        </a:p>
      </dgm:t>
    </dgm:pt>
    <dgm:pt modelId="{004957EB-43E7-4804-A04B-FF0F022D440A}" type="sibTrans" cxnId="{C16237CB-892F-486C-83F8-7EB866097D89}">
      <dgm:prSet/>
      <dgm:spPr/>
      <dgm:t>
        <a:bodyPr/>
        <a:lstStyle/>
        <a:p>
          <a:endParaRPr lang="en-US"/>
        </a:p>
      </dgm:t>
    </dgm:pt>
    <dgm:pt modelId="{D5ACDC97-EF7D-43A1-B979-D0E934E4FA4D}">
      <dgm:prSet/>
      <dgm:spPr/>
      <dgm:t>
        <a:bodyPr/>
        <a:lstStyle/>
        <a:p>
          <a:endParaRPr lang="en-US"/>
        </a:p>
      </dgm:t>
    </dgm:pt>
    <dgm:pt modelId="{DBB7DFB5-F051-4E0E-8BCA-976A21374BA4}" type="parTrans" cxnId="{66F8C257-CB3E-49ED-9E65-C8A98BB5B929}">
      <dgm:prSet/>
      <dgm:spPr/>
      <dgm:t>
        <a:bodyPr/>
        <a:lstStyle/>
        <a:p>
          <a:endParaRPr lang="en-US"/>
        </a:p>
      </dgm:t>
    </dgm:pt>
    <dgm:pt modelId="{B00D6B12-9423-4F65-ABED-4B1486FC7D70}" type="sibTrans" cxnId="{66F8C257-CB3E-49ED-9E65-C8A98BB5B929}">
      <dgm:prSet/>
      <dgm:spPr/>
      <dgm:t>
        <a:bodyPr/>
        <a:lstStyle/>
        <a:p>
          <a:endParaRPr lang="en-US"/>
        </a:p>
      </dgm:t>
    </dgm:pt>
    <dgm:pt modelId="{BDE3EEF4-9917-4FC2-B3E6-B1DE6A1F76F8}" type="pres">
      <dgm:prSet presAssocID="{5C269088-5878-42CB-B961-AF861BD25D15}" presName="Name0" presStyleCnt="0">
        <dgm:presLayoutVars>
          <dgm:dir/>
          <dgm:resizeHandles val="exact"/>
        </dgm:presLayoutVars>
      </dgm:prSet>
      <dgm:spPr/>
    </dgm:pt>
    <dgm:pt modelId="{674CAF29-1958-4585-B0ED-21C45C787892}" type="pres">
      <dgm:prSet presAssocID="{5C269088-5878-42CB-B961-AF861BD25D15}" presName="fgShape" presStyleLbl="fgShp" presStyleIdx="0" presStyleCnt="1"/>
      <dgm:spPr/>
    </dgm:pt>
    <dgm:pt modelId="{D37827DF-93E2-490C-BB5E-73EE84B7599D}" type="pres">
      <dgm:prSet presAssocID="{5C269088-5878-42CB-B961-AF861BD25D15}" presName="linComp" presStyleCnt="0"/>
      <dgm:spPr/>
    </dgm:pt>
    <dgm:pt modelId="{6D40BE91-1A35-4B82-B9E1-65E3C7578342}" type="pres">
      <dgm:prSet presAssocID="{B9F5607A-000A-46E0-AD51-67E702C7D63D}" presName="compNode" presStyleCnt="0"/>
      <dgm:spPr/>
    </dgm:pt>
    <dgm:pt modelId="{96D5DF87-DA4C-488B-B315-B97E52010B87}" type="pres">
      <dgm:prSet presAssocID="{B9F5607A-000A-46E0-AD51-67E702C7D63D}" presName="bkgdShape" presStyleLbl="node1" presStyleIdx="0" presStyleCnt="5" custLinFactNeighborX="4174"/>
      <dgm:spPr/>
    </dgm:pt>
    <dgm:pt modelId="{992C602C-7E62-459A-81E5-B671F5E64A4A}" type="pres">
      <dgm:prSet presAssocID="{B9F5607A-000A-46E0-AD51-67E702C7D63D}" presName="nodeTx" presStyleLbl="node1" presStyleIdx="0" presStyleCnt="5">
        <dgm:presLayoutVars>
          <dgm:bulletEnabled val="1"/>
        </dgm:presLayoutVars>
      </dgm:prSet>
      <dgm:spPr/>
    </dgm:pt>
    <dgm:pt modelId="{643E03D1-11E4-435A-83A5-A948F7B9CED6}" type="pres">
      <dgm:prSet presAssocID="{B9F5607A-000A-46E0-AD51-67E702C7D63D}" presName="invisiNode" presStyleLbl="node1" presStyleIdx="0" presStyleCnt="5"/>
      <dgm:spPr/>
    </dgm:pt>
    <dgm:pt modelId="{AEEC3648-7ABB-448F-9199-CFAE780A3154}" type="pres">
      <dgm:prSet presAssocID="{B9F5607A-000A-46E0-AD51-67E702C7D63D}" presName="imagNode" presStyleLbl="fgImgPlace1" presStyleIdx="0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</dgm:spPr>
    </dgm:pt>
    <dgm:pt modelId="{B38C7ABB-5539-4A1D-9A9A-EE26E5933FA0}" type="pres">
      <dgm:prSet presAssocID="{31880229-0534-47F8-8966-B39FB19A925C}" presName="sibTrans" presStyleLbl="sibTrans2D1" presStyleIdx="0" presStyleCnt="0"/>
      <dgm:spPr/>
    </dgm:pt>
    <dgm:pt modelId="{206F89C2-EEA0-4654-B26B-5A9E81479EC5}" type="pres">
      <dgm:prSet presAssocID="{DD41B5A0-804A-4301-8127-E0556CA0484D}" presName="compNode" presStyleCnt="0"/>
      <dgm:spPr/>
    </dgm:pt>
    <dgm:pt modelId="{4D79959F-AE77-4D62-A81F-52FFE5827061}" type="pres">
      <dgm:prSet presAssocID="{DD41B5A0-804A-4301-8127-E0556CA0484D}" presName="bkgdShape" presStyleLbl="node1" presStyleIdx="1" presStyleCnt="5" custLinFactNeighborX="890" custLinFactNeighborY="144"/>
      <dgm:spPr/>
    </dgm:pt>
    <dgm:pt modelId="{4D1080E8-CAF7-46E9-BCF5-8A174B75C17B}" type="pres">
      <dgm:prSet presAssocID="{DD41B5A0-804A-4301-8127-E0556CA0484D}" presName="nodeTx" presStyleLbl="node1" presStyleIdx="1" presStyleCnt="5">
        <dgm:presLayoutVars>
          <dgm:bulletEnabled val="1"/>
        </dgm:presLayoutVars>
      </dgm:prSet>
      <dgm:spPr/>
    </dgm:pt>
    <dgm:pt modelId="{0698A53F-9B3E-45AB-AEFE-77396BEDF12F}" type="pres">
      <dgm:prSet presAssocID="{DD41B5A0-804A-4301-8127-E0556CA0484D}" presName="invisiNode" presStyleLbl="node1" presStyleIdx="1" presStyleCnt="5"/>
      <dgm:spPr/>
    </dgm:pt>
    <dgm:pt modelId="{F06640DA-6725-428F-834A-02240297B56C}" type="pres">
      <dgm:prSet presAssocID="{DD41B5A0-804A-4301-8127-E0556CA0484D}" presName="imagNode" presStyleLbl="fgImgPlace1" presStyleIdx="1" presStyleCnt="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</dgm:spPr>
    </dgm:pt>
    <dgm:pt modelId="{D627FB24-3914-4ED1-A27F-988A0CD971A5}" type="pres">
      <dgm:prSet presAssocID="{0691217D-1E00-4D64-92B4-216EE8421DE0}" presName="sibTrans" presStyleLbl="sibTrans2D1" presStyleIdx="0" presStyleCnt="0"/>
      <dgm:spPr/>
    </dgm:pt>
    <dgm:pt modelId="{7F02BBAD-2AC1-497F-9467-4A76AA4BB1A0}" type="pres">
      <dgm:prSet presAssocID="{2E96D664-30EB-4543-AF75-8531B67113E3}" presName="compNode" presStyleCnt="0"/>
      <dgm:spPr/>
    </dgm:pt>
    <dgm:pt modelId="{16DFA36C-82F3-4380-A1B1-B3C199347A15}" type="pres">
      <dgm:prSet presAssocID="{2E96D664-30EB-4543-AF75-8531B67113E3}" presName="bkgdShape" presStyleLbl="node1" presStyleIdx="2" presStyleCnt="5"/>
      <dgm:spPr/>
    </dgm:pt>
    <dgm:pt modelId="{5B788311-45D4-468C-B15B-B6BBD205B1AC}" type="pres">
      <dgm:prSet presAssocID="{2E96D664-30EB-4543-AF75-8531B67113E3}" presName="nodeTx" presStyleLbl="node1" presStyleIdx="2" presStyleCnt="5">
        <dgm:presLayoutVars>
          <dgm:bulletEnabled val="1"/>
        </dgm:presLayoutVars>
      </dgm:prSet>
      <dgm:spPr/>
    </dgm:pt>
    <dgm:pt modelId="{697CA783-1E2B-4EF1-A463-1DEF4DEE98BF}" type="pres">
      <dgm:prSet presAssocID="{2E96D664-30EB-4543-AF75-8531B67113E3}" presName="invisiNode" presStyleLbl="node1" presStyleIdx="2" presStyleCnt="5"/>
      <dgm:spPr/>
    </dgm:pt>
    <dgm:pt modelId="{9EC9AC93-1715-48C3-94F7-A7EAFF41A838}" type="pres">
      <dgm:prSet presAssocID="{2E96D664-30EB-4543-AF75-8531B67113E3}" presName="imagNode" presStyleLbl="fgImgPlace1" presStyleIdx="2" presStyleCnt="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</dgm:spPr>
    </dgm:pt>
    <dgm:pt modelId="{FFEEE630-88BD-4F8B-A269-9D2346292963}" type="pres">
      <dgm:prSet presAssocID="{12B4588D-05C4-4014-B606-BB9CC8E38A6F}" presName="sibTrans" presStyleLbl="sibTrans2D1" presStyleIdx="0" presStyleCnt="0"/>
      <dgm:spPr/>
    </dgm:pt>
    <dgm:pt modelId="{B31973AC-421F-4888-8610-F332981C813D}" type="pres">
      <dgm:prSet presAssocID="{7E3276F0-408E-4EE2-99C7-959D0F0736C3}" presName="compNode" presStyleCnt="0"/>
      <dgm:spPr/>
    </dgm:pt>
    <dgm:pt modelId="{09332DF9-319C-4E0C-9668-ABF7F3D7AC4F}" type="pres">
      <dgm:prSet presAssocID="{7E3276F0-408E-4EE2-99C7-959D0F0736C3}" presName="bkgdShape" presStyleLbl="node1" presStyleIdx="3" presStyleCnt="5" custLinFactNeighborX="-1391" custLinFactNeighborY="-450"/>
      <dgm:spPr/>
    </dgm:pt>
    <dgm:pt modelId="{2B0FB4FF-568A-4CFF-8520-270A995ABFA6}" type="pres">
      <dgm:prSet presAssocID="{7E3276F0-408E-4EE2-99C7-959D0F0736C3}" presName="nodeTx" presStyleLbl="node1" presStyleIdx="3" presStyleCnt="5">
        <dgm:presLayoutVars>
          <dgm:bulletEnabled val="1"/>
        </dgm:presLayoutVars>
      </dgm:prSet>
      <dgm:spPr/>
    </dgm:pt>
    <dgm:pt modelId="{7B0D8CEF-B5B6-4683-874C-6C9AD6D9E12C}" type="pres">
      <dgm:prSet presAssocID="{7E3276F0-408E-4EE2-99C7-959D0F0736C3}" presName="invisiNode" presStyleLbl="node1" presStyleIdx="3" presStyleCnt="5"/>
      <dgm:spPr/>
    </dgm:pt>
    <dgm:pt modelId="{8ECE9160-27F1-4C33-93DF-20C18806DC66}" type="pres">
      <dgm:prSet presAssocID="{7E3276F0-408E-4EE2-99C7-959D0F0736C3}" presName="imagNode" presStyleLbl="f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FB03B6C4-2556-4F05-A088-C59115E779A0}" type="pres">
      <dgm:prSet presAssocID="{004957EB-43E7-4804-A04B-FF0F022D440A}" presName="sibTrans" presStyleLbl="sibTrans2D1" presStyleIdx="0" presStyleCnt="0"/>
      <dgm:spPr/>
    </dgm:pt>
    <dgm:pt modelId="{3E7D3CDB-BFFA-491C-8306-E9BA785140F3}" type="pres">
      <dgm:prSet presAssocID="{D5ACDC97-EF7D-43A1-B979-D0E934E4FA4D}" presName="compNode" presStyleCnt="0"/>
      <dgm:spPr/>
    </dgm:pt>
    <dgm:pt modelId="{4D0E0ED1-4A7B-425B-BA5D-CFE3182B31C5}" type="pres">
      <dgm:prSet presAssocID="{D5ACDC97-EF7D-43A1-B979-D0E934E4FA4D}" presName="bkgdShape" presStyleLbl="node1" presStyleIdx="4" presStyleCnt="5" custLinFactNeighborX="-4638" custLinFactNeighborY="150"/>
      <dgm:spPr/>
    </dgm:pt>
    <dgm:pt modelId="{47747617-2858-4834-A25E-086557937915}" type="pres">
      <dgm:prSet presAssocID="{D5ACDC97-EF7D-43A1-B979-D0E934E4FA4D}" presName="nodeTx" presStyleLbl="node1" presStyleIdx="4" presStyleCnt="5">
        <dgm:presLayoutVars>
          <dgm:bulletEnabled val="1"/>
        </dgm:presLayoutVars>
      </dgm:prSet>
      <dgm:spPr/>
    </dgm:pt>
    <dgm:pt modelId="{7CB6663A-7862-4D65-B162-B404EAC7CF00}" type="pres">
      <dgm:prSet presAssocID="{D5ACDC97-EF7D-43A1-B979-D0E934E4FA4D}" presName="invisiNode" presStyleLbl="node1" presStyleIdx="4" presStyleCnt="5"/>
      <dgm:spPr/>
    </dgm:pt>
    <dgm:pt modelId="{63A738B1-DCD7-4314-A12F-623A87FAF236}" type="pres">
      <dgm:prSet presAssocID="{D5ACDC97-EF7D-43A1-B979-D0E934E4FA4D}" presName="imagNode" presStyleLbl="fgImgPlace1" presStyleIdx="4" presStyleCnt="5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</dgm:pt>
  </dgm:ptLst>
  <dgm:cxnLst>
    <dgm:cxn modelId="{E4E10704-8CE5-4FA8-8541-9D0B697DA230}" type="presOf" srcId="{D5ACDC97-EF7D-43A1-B979-D0E934E4FA4D}" destId="{47747617-2858-4834-A25E-086557937915}" srcOrd="1" destOrd="0" presId="urn:microsoft.com/office/officeart/2005/8/layout/hList7"/>
    <dgm:cxn modelId="{95ACDF06-B7FA-4B9D-9446-4A30F2231FD8}" srcId="{5C269088-5878-42CB-B961-AF861BD25D15}" destId="{B9F5607A-000A-46E0-AD51-67E702C7D63D}" srcOrd="0" destOrd="0" parTransId="{71B56B15-0FE8-4904-8888-2AF136C51248}" sibTransId="{31880229-0534-47F8-8966-B39FB19A925C}"/>
    <dgm:cxn modelId="{F6CDE30E-B3D2-4C34-A12D-416FD4D2D531}" type="presOf" srcId="{31880229-0534-47F8-8966-B39FB19A925C}" destId="{B38C7ABB-5539-4A1D-9A9A-EE26E5933FA0}" srcOrd="0" destOrd="0" presId="urn:microsoft.com/office/officeart/2005/8/layout/hList7"/>
    <dgm:cxn modelId="{62B90517-36F1-4483-A02C-7CCC73FAF15D}" type="presOf" srcId="{7E3276F0-408E-4EE2-99C7-959D0F0736C3}" destId="{2B0FB4FF-568A-4CFF-8520-270A995ABFA6}" srcOrd="1" destOrd="0" presId="urn:microsoft.com/office/officeart/2005/8/layout/hList7"/>
    <dgm:cxn modelId="{5A800419-782A-4227-85E5-A07030996307}" type="presOf" srcId="{2E96D664-30EB-4543-AF75-8531B67113E3}" destId="{5B788311-45D4-468C-B15B-B6BBD205B1AC}" srcOrd="1" destOrd="0" presId="urn:microsoft.com/office/officeart/2005/8/layout/hList7"/>
    <dgm:cxn modelId="{5A78425F-1DC6-472D-86B3-8E4BCE3887CF}" type="presOf" srcId="{B9F5607A-000A-46E0-AD51-67E702C7D63D}" destId="{992C602C-7E62-459A-81E5-B671F5E64A4A}" srcOrd="1" destOrd="0" presId="urn:microsoft.com/office/officeart/2005/8/layout/hList7"/>
    <dgm:cxn modelId="{CFCF6E62-D0AA-4444-96B7-56E5C9681BB8}" type="presOf" srcId="{12B4588D-05C4-4014-B606-BB9CC8E38A6F}" destId="{FFEEE630-88BD-4F8B-A269-9D2346292963}" srcOrd="0" destOrd="0" presId="urn:microsoft.com/office/officeart/2005/8/layout/hList7"/>
    <dgm:cxn modelId="{577CAC63-A65C-494F-BA43-28E2BE28DAFF}" type="presOf" srcId="{5C269088-5878-42CB-B961-AF861BD25D15}" destId="{BDE3EEF4-9917-4FC2-B3E6-B1DE6A1F76F8}" srcOrd="0" destOrd="0" presId="urn:microsoft.com/office/officeart/2005/8/layout/hList7"/>
    <dgm:cxn modelId="{6DF43D6C-EDB3-47ED-8347-AF3E10C56681}" type="presOf" srcId="{DD41B5A0-804A-4301-8127-E0556CA0484D}" destId="{4D1080E8-CAF7-46E9-BCF5-8A174B75C17B}" srcOrd="1" destOrd="0" presId="urn:microsoft.com/office/officeart/2005/8/layout/hList7"/>
    <dgm:cxn modelId="{36AC0275-3953-42D7-B82F-E618AF160CA8}" type="presOf" srcId="{2E96D664-30EB-4543-AF75-8531B67113E3}" destId="{16DFA36C-82F3-4380-A1B1-B3C199347A15}" srcOrd="0" destOrd="0" presId="urn:microsoft.com/office/officeart/2005/8/layout/hList7"/>
    <dgm:cxn modelId="{2B876E55-D645-4F79-8738-85B6E199F736}" type="presOf" srcId="{D5ACDC97-EF7D-43A1-B979-D0E934E4FA4D}" destId="{4D0E0ED1-4A7B-425B-BA5D-CFE3182B31C5}" srcOrd="0" destOrd="0" presId="urn:microsoft.com/office/officeart/2005/8/layout/hList7"/>
    <dgm:cxn modelId="{66F8C257-CB3E-49ED-9E65-C8A98BB5B929}" srcId="{5C269088-5878-42CB-B961-AF861BD25D15}" destId="{D5ACDC97-EF7D-43A1-B979-D0E934E4FA4D}" srcOrd="4" destOrd="0" parTransId="{DBB7DFB5-F051-4E0E-8BCA-976A21374BA4}" sibTransId="{B00D6B12-9423-4F65-ABED-4B1486FC7D70}"/>
    <dgm:cxn modelId="{91FB1392-5D4F-45E0-870B-47A16118F95B}" type="presOf" srcId="{0691217D-1E00-4D64-92B4-216EE8421DE0}" destId="{D627FB24-3914-4ED1-A27F-988A0CD971A5}" srcOrd="0" destOrd="0" presId="urn:microsoft.com/office/officeart/2005/8/layout/hList7"/>
    <dgm:cxn modelId="{197254AE-AF38-4874-94DB-B8754A7A2409}" type="presOf" srcId="{B9F5607A-000A-46E0-AD51-67E702C7D63D}" destId="{96D5DF87-DA4C-488B-B315-B97E52010B87}" srcOrd="0" destOrd="0" presId="urn:microsoft.com/office/officeart/2005/8/layout/hList7"/>
    <dgm:cxn modelId="{CB5646BA-9900-4C2C-BB3E-66D1846535BC}" srcId="{5C269088-5878-42CB-B961-AF861BD25D15}" destId="{DD41B5A0-804A-4301-8127-E0556CA0484D}" srcOrd="1" destOrd="0" parTransId="{14505885-FEC8-483B-81AE-D814695E60A5}" sibTransId="{0691217D-1E00-4D64-92B4-216EE8421DE0}"/>
    <dgm:cxn modelId="{463030C9-EE85-4ED1-9118-3FC8AD6FE3F0}" type="presOf" srcId="{004957EB-43E7-4804-A04B-FF0F022D440A}" destId="{FB03B6C4-2556-4F05-A088-C59115E779A0}" srcOrd="0" destOrd="0" presId="urn:microsoft.com/office/officeart/2005/8/layout/hList7"/>
    <dgm:cxn modelId="{C16237CB-892F-486C-83F8-7EB866097D89}" srcId="{5C269088-5878-42CB-B961-AF861BD25D15}" destId="{7E3276F0-408E-4EE2-99C7-959D0F0736C3}" srcOrd="3" destOrd="0" parTransId="{3016BD6D-644E-4D22-86D7-F359DFEC3607}" sibTransId="{004957EB-43E7-4804-A04B-FF0F022D440A}"/>
    <dgm:cxn modelId="{886291D1-7C5A-4054-88BD-A47C5609ACD3}" srcId="{5C269088-5878-42CB-B961-AF861BD25D15}" destId="{2E96D664-30EB-4543-AF75-8531B67113E3}" srcOrd="2" destOrd="0" parTransId="{0F530720-4B03-48BD-8E48-AD853723E14B}" sibTransId="{12B4588D-05C4-4014-B606-BB9CC8E38A6F}"/>
    <dgm:cxn modelId="{036191D7-AD93-454D-8D21-A53DB35757F3}" type="presOf" srcId="{DD41B5A0-804A-4301-8127-E0556CA0484D}" destId="{4D79959F-AE77-4D62-A81F-52FFE5827061}" srcOrd="0" destOrd="0" presId="urn:microsoft.com/office/officeart/2005/8/layout/hList7"/>
    <dgm:cxn modelId="{778536DE-7ADE-4ABC-A9BA-A9824BF93C76}" type="presOf" srcId="{7E3276F0-408E-4EE2-99C7-959D0F0736C3}" destId="{09332DF9-319C-4E0C-9668-ABF7F3D7AC4F}" srcOrd="0" destOrd="0" presId="urn:microsoft.com/office/officeart/2005/8/layout/hList7"/>
    <dgm:cxn modelId="{EB595894-C89A-4430-9779-FF3A79D754B1}" type="presParOf" srcId="{BDE3EEF4-9917-4FC2-B3E6-B1DE6A1F76F8}" destId="{674CAF29-1958-4585-B0ED-21C45C787892}" srcOrd="0" destOrd="0" presId="urn:microsoft.com/office/officeart/2005/8/layout/hList7"/>
    <dgm:cxn modelId="{157D7CE6-EF73-4457-BCCD-75E1CD69B705}" type="presParOf" srcId="{BDE3EEF4-9917-4FC2-B3E6-B1DE6A1F76F8}" destId="{D37827DF-93E2-490C-BB5E-73EE84B7599D}" srcOrd="1" destOrd="0" presId="urn:microsoft.com/office/officeart/2005/8/layout/hList7"/>
    <dgm:cxn modelId="{CA9BDFD2-392E-4BBA-9380-16FEA31BAACB}" type="presParOf" srcId="{D37827DF-93E2-490C-BB5E-73EE84B7599D}" destId="{6D40BE91-1A35-4B82-B9E1-65E3C7578342}" srcOrd="0" destOrd="0" presId="urn:microsoft.com/office/officeart/2005/8/layout/hList7"/>
    <dgm:cxn modelId="{28569AB5-7350-4C5D-9C1E-9C57DA0AF910}" type="presParOf" srcId="{6D40BE91-1A35-4B82-B9E1-65E3C7578342}" destId="{96D5DF87-DA4C-488B-B315-B97E52010B87}" srcOrd="0" destOrd="0" presId="urn:microsoft.com/office/officeart/2005/8/layout/hList7"/>
    <dgm:cxn modelId="{C7C5684B-F60B-4EA2-98AB-632F70C8DC30}" type="presParOf" srcId="{6D40BE91-1A35-4B82-B9E1-65E3C7578342}" destId="{992C602C-7E62-459A-81E5-B671F5E64A4A}" srcOrd="1" destOrd="0" presId="urn:microsoft.com/office/officeart/2005/8/layout/hList7"/>
    <dgm:cxn modelId="{0DB23299-A0EE-4B16-8C47-0A41EA170CD0}" type="presParOf" srcId="{6D40BE91-1A35-4B82-B9E1-65E3C7578342}" destId="{643E03D1-11E4-435A-83A5-A948F7B9CED6}" srcOrd="2" destOrd="0" presId="urn:microsoft.com/office/officeart/2005/8/layout/hList7"/>
    <dgm:cxn modelId="{04CBAAB4-987F-4368-830D-8768D8AB0EE7}" type="presParOf" srcId="{6D40BE91-1A35-4B82-B9E1-65E3C7578342}" destId="{AEEC3648-7ABB-448F-9199-CFAE780A3154}" srcOrd="3" destOrd="0" presId="urn:microsoft.com/office/officeart/2005/8/layout/hList7"/>
    <dgm:cxn modelId="{D93926FF-6B8B-4653-9D38-CD7897857E2F}" type="presParOf" srcId="{D37827DF-93E2-490C-BB5E-73EE84B7599D}" destId="{B38C7ABB-5539-4A1D-9A9A-EE26E5933FA0}" srcOrd="1" destOrd="0" presId="urn:microsoft.com/office/officeart/2005/8/layout/hList7"/>
    <dgm:cxn modelId="{2787C284-27F3-4EEB-AA59-B7F998D29BEB}" type="presParOf" srcId="{D37827DF-93E2-490C-BB5E-73EE84B7599D}" destId="{206F89C2-EEA0-4654-B26B-5A9E81479EC5}" srcOrd="2" destOrd="0" presId="urn:microsoft.com/office/officeart/2005/8/layout/hList7"/>
    <dgm:cxn modelId="{5A5B65C5-96B4-4D75-89B5-93C9CCF31874}" type="presParOf" srcId="{206F89C2-EEA0-4654-B26B-5A9E81479EC5}" destId="{4D79959F-AE77-4D62-A81F-52FFE5827061}" srcOrd="0" destOrd="0" presId="urn:microsoft.com/office/officeart/2005/8/layout/hList7"/>
    <dgm:cxn modelId="{A23BD542-7CBE-4B38-92E7-9E7D06B095F1}" type="presParOf" srcId="{206F89C2-EEA0-4654-B26B-5A9E81479EC5}" destId="{4D1080E8-CAF7-46E9-BCF5-8A174B75C17B}" srcOrd="1" destOrd="0" presId="urn:microsoft.com/office/officeart/2005/8/layout/hList7"/>
    <dgm:cxn modelId="{E2DE44F2-6B7E-4462-AF4D-83169E6A6744}" type="presParOf" srcId="{206F89C2-EEA0-4654-B26B-5A9E81479EC5}" destId="{0698A53F-9B3E-45AB-AEFE-77396BEDF12F}" srcOrd="2" destOrd="0" presId="urn:microsoft.com/office/officeart/2005/8/layout/hList7"/>
    <dgm:cxn modelId="{7828A1CD-0C25-4E11-98BA-1F27C5EFD5E9}" type="presParOf" srcId="{206F89C2-EEA0-4654-B26B-5A9E81479EC5}" destId="{F06640DA-6725-428F-834A-02240297B56C}" srcOrd="3" destOrd="0" presId="urn:microsoft.com/office/officeart/2005/8/layout/hList7"/>
    <dgm:cxn modelId="{EEA0AFEA-8A82-4F8E-A428-BFC936659C46}" type="presParOf" srcId="{D37827DF-93E2-490C-BB5E-73EE84B7599D}" destId="{D627FB24-3914-4ED1-A27F-988A0CD971A5}" srcOrd="3" destOrd="0" presId="urn:microsoft.com/office/officeart/2005/8/layout/hList7"/>
    <dgm:cxn modelId="{0CF344ED-0A40-4A3D-B0EE-961357C63E5A}" type="presParOf" srcId="{D37827DF-93E2-490C-BB5E-73EE84B7599D}" destId="{7F02BBAD-2AC1-497F-9467-4A76AA4BB1A0}" srcOrd="4" destOrd="0" presId="urn:microsoft.com/office/officeart/2005/8/layout/hList7"/>
    <dgm:cxn modelId="{CCAA489D-64EE-48AF-9BB8-C50ED1632DDF}" type="presParOf" srcId="{7F02BBAD-2AC1-497F-9467-4A76AA4BB1A0}" destId="{16DFA36C-82F3-4380-A1B1-B3C199347A15}" srcOrd="0" destOrd="0" presId="urn:microsoft.com/office/officeart/2005/8/layout/hList7"/>
    <dgm:cxn modelId="{B9063757-E6D9-453F-95B1-9AAE8693DFDD}" type="presParOf" srcId="{7F02BBAD-2AC1-497F-9467-4A76AA4BB1A0}" destId="{5B788311-45D4-468C-B15B-B6BBD205B1AC}" srcOrd="1" destOrd="0" presId="urn:microsoft.com/office/officeart/2005/8/layout/hList7"/>
    <dgm:cxn modelId="{04CA0DC2-4C8F-4D23-B64D-4503DBA4DF52}" type="presParOf" srcId="{7F02BBAD-2AC1-497F-9467-4A76AA4BB1A0}" destId="{697CA783-1E2B-4EF1-A463-1DEF4DEE98BF}" srcOrd="2" destOrd="0" presId="urn:microsoft.com/office/officeart/2005/8/layout/hList7"/>
    <dgm:cxn modelId="{0722C732-0CDF-471C-A06B-EECFD5042725}" type="presParOf" srcId="{7F02BBAD-2AC1-497F-9467-4A76AA4BB1A0}" destId="{9EC9AC93-1715-48C3-94F7-A7EAFF41A838}" srcOrd="3" destOrd="0" presId="urn:microsoft.com/office/officeart/2005/8/layout/hList7"/>
    <dgm:cxn modelId="{1E4F3BEE-102A-4767-85C2-C965F5AAE9D4}" type="presParOf" srcId="{D37827DF-93E2-490C-BB5E-73EE84B7599D}" destId="{FFEEE630-88BD-4F8B-A269-9D2346292963}" srcOrd="5" destOrd="0" presId="urn:microsoft.com/office/officeart/2005/8/layout/hList7"/>
    <dgm:cxn modelId="{2B103BA8-A4A1-4479-9C9B-661F5F123562}" type="presParOf" srcId="{D37827DF-93E2-490C-BB5E-73EE84B7599D}" destId="{B31973AC-421F-4888-8610-F332981C813D}" srcOrd="6" destOrd="0" presId="urn:microsoft.com/office/officeart/2005/8/layout/hList7"/>
    <dgm:cxn modelId="{8274E952-5307-4043-998E-87F0C82F9F76}" type="presParOf" srcId="{B31973AC-421F-4888-8610-F332981C813D}" destId="{09332DF9-319C-4E0C-9668-ABF7F3D7AC4F}" srcOrd="0" destOrd="0" presId="urn:microsoft.com/office/officeart/2005/8/layout/hList7"/>
    <dgm:cxn modelId="{D09D0306-C9AF-48CA-B1A8-EF9F5D7124E7}" type="presParOf" srcId="{B31973AC-421F-4888-8610-F332981C813D}" destId="{2B0FB4FF-568A-4CFF-8520-270A995ABFA6}" srcOrd="1" destOrd="0" presId="urn:microsoft.com/office/officeart/2005/8/layout/hList7"/>
    <dgm:cxn modelId="{F3CAD8D0-C22A-4C20-B9FD-2C0649048268}" type="presParOf" srcId="{B31973AC-421F-4888-8610-F332981C813D}" destId="{7B0D8CEF-B5B6-4683-874C-6C9AD6D9E12C}" srcOrd="2" destOrd="0" presId="urn:microsoft.com/office/officeart/2005/8/layout/hList7"/>
    <dgm:cxn modelId="{A4E3C4B1-5D4E-4A4B-9171-8D353BB04E12}" type="presParOf" srcId="{B31973AC-421F-4888-8610-F332981C813D}" destId="{8ECE9160-27F1-4C33-93DF-20C18806DC66}" srcOrd="3" destOrd="0" presId="urn:microsoft.com/office/officeart/2005/8/layout/hList7"/>
    <dgm:cxn modelId="{8F2EF92F-9FBA-4FBD-8988-C5E902486055}" type="presParOf" srcId="{D37827DF-93E2-490C-BB5E-73EE84B7599D}" destId="{FB03B6C4-2556-4F05-A088-C59115E779A0}" srcOrd="7" destOrd="0" presId="urn:microsoft.com/office/officeart/2005/8/layout/hList7"/>
    <dgm:cxn modelId="{ADE0CADF-318D-4DE1-B099-E140A1E0D7AF}" type="presParOf" srcId="{D37827DF-93E2-490C-BB5E-73EE84B7599D}" destId="{3E7D3CDB-BFFA-491C-8306-E9BA785140F3}" srcOrd="8" destOrd="0" presId="urn:microsoft.com/office/officeart/2005/8/layout/hList7"/>
    <dgm:cxn modelId="{A5A988DB-E80B-4F0B-84B8-89FC83FF5DF5}" type="presParOf" srcId="{3E7D3CDB-BFFA-491C-8306-E9BA785140F3}" destId="{4D0E0ED1-4A7B-425B-BA5D-CFE3182B31C5}" srcOrd="0" destOrd="0" presId="urn:microsoft.com/office/officeart/2005/8/layout/hList7"/>
    <dgm:cxn modelId="{C00B92DB-4F0A-4C00-A6E9-6FD0DA6E20A2}" type="presParOf" srcId="{3E7D3CDB-BFFA-491C-8306-E9BA785140F3}" destId="{47747617-2858-4834-A25E-086557937915}" srcOrd="1" destOrd="0" presId="urn:microsoft.com/office/officeart/2005/8/layout/hList7"/>
    <dgm:cxn modelId="{DE019F5C-FB1E-4A29-8790-E06F2A70734E}" type="presParOf" srcId="{3E7D3CDB-BFFA-491C-8306-E9BA785140F3}" destId="{7CB6663A-7862-4D65-B162-B404EAC7CF00}" srcOrd="2" destOrd="0" presId="urn:microsoft.com/office/officeart/2005/8/layout/hList7"/>
    <dgm:cxn modelId="{F4F61BA9-E73E-4BB7-9468-B4EF010A5C95}" type="presParOf" srcId="{3E7D3CDB-BFFA-491C-8306-E9BA785140F3}" destId="{63A738B1-DCD7-4314-A12F-623A87FAF236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C269088-5878-42CB-B961-AF861BD25D15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B9F5607A-000A-46E0-AD51-67E702C7D63D}">
      <dgm:prSet phldrT="[Text]"/>
      <dgm:spPr/>
      <dgm:t>
        <a:bodyPr/>
        <a:lstStyle/>
        <a:p>
          <a:r>
            <a:rPr lang="en-US" b="1" dirty="0"/>
            <a:t>Israel’s First Appearance</a:t>
          </a:r>
        </a:p>
        <a:p>
          <a:r>
            <a:rPr lang="en-US" b="1" dirty="0"/>
            <a:t>144,000</a:t>
          </a:r>
        </a:p>
        <a:p>
          <a:r>
            <a:rPr lang="en-US" b="1" dirty="0">
              <a:solidFill>
                <a:schemeClr val="tx1"/>
              </a:solidFill>
            </a:rPr>
            <a:t>Chapter 7</a:t>
          </a:r>
        </a:p>
      </dgm:t>
    </dgm:pt>
    <dgm:pt modelId="{71B56B15-0FE8-4904-8888-2AF136C51248}" type="parTrans" cxnId="{95ACDF06-B7FA-4B9D-9446-4A30F2231FD8}">
      <dgm:prSet/>
      <dgm:spPr/>
      <dgm:t>
        <a:bodyPr/>
        <a:lstStyle/>
        <a:p>
          <a:endParaRPr lang="en-US"/>
        </a:p>
      </dgm:t>
    </dgm:pt>
    <dgm:pt modelId="{31880229-0534-47F8-8966-B39FB19A925C}" type="sibTrans" cxnId="{95ACDF06-B7FA-4B9D-9446-4A30F2231FD8}">
      <dgm:prSet/>
      <dgm:spPr/>
      <dgm:t>
        <a:bodyPr/>
        <a:lstStyle/>
        <a:p>
          <a:endParaRPr lang="en-US"/>
        </a:p>
      </dgm:t>
    </dgm:pt>
    <dgm:pt modelId="{DD41B5A0-804A-4301-8127-E0556CA0484D}">
      <dgm:prSet phldrT="[Text]"/>
      <dgm:spPr/>
      <dgm:t>
        <a:bodyPr/>
        <a:lstStyle/>
        <a:p>
          <a:r>
            <a:rPr lang="en-US" b="1" dirty="0"/>
            <a:t>The Two Witnesses</a:t>
          </a:r>
        </a:p>
        <a:p>
          <a:endParaRPr lang="en-US" b="1" dirty="0"/>
        </a:p>
        <a:p>
          <a:r>
            <a:rPr lang="en-US" b="1" dirty="0">
              <a:solidFill>
                <a:schemeClr val="tx1"/>
              </a:solidFill>
            </a:rPr>
            <a:t>Chapter 11</a:t>
          </a:r>
        </a:p>
      </dgm:t>
    </dgm:pt>
    <dgm:pt modelId="{14505885-FEC8-483B-81AE-D814695E60A5}" type="parTrans" cxnId="{CB5646BA-9900-4C2C-BB3E-66D1846535BC}">
      <dgm:prSet/>
      <dgm:spPr/>
      <dgm:t>
        <a:bodyPr/>
        <a:lstStyle/>
        <a:p>
          <a:endParaRPr lang="en-US"/>
        </a:p>
      </dgm:t>
    </dgm:pt>
    <dgm:pt modelId="{0691217D-1E00-4D64-92B4-216EE8421DE0}" type="sibTrans" cxnId="{CB5646BA-9900-4C2C-BB3E-66D1846535BC}">
      <dgm:prSet/>
      <dgm:spPr/>
      <dgm:t>
        <a:bodyPr/>
        <a:lstStyle/>
        <a:p>
          <a:endParaRPr lang="en-US"/>
        </a:p>
      </dgm:t>
    </dgm:pt>
    <dgm:pt modelId="{2E96D664-30EB-4543-AF75-8531B67113E3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2600" b="1" dirty="0"/>
            <a:t>Dragon Against Israel</a:t>
          </a:r>
        </a:p>
        <a:p>
          <a:pPr>
            <a:spcAft>
              <a:spcPts val="0"/>
            </a:spcAft>
          </a:pPr>
          <a:endParaRPr lang="en-US" sz="2000" b="1" dirty="0"/>
        </a:p>
        <a:p>
          <a:pPr>
            <a:spcAft>
              <a:spcPct val="35000"/>
            </a:spcAft>
          </a:pPr>
          <a:r>
            <a:rPr lang="en-US" sz="2600" b="1" dirty="0">
              <a:solidFill>
                <a:schemeClr val="tx1"/>
              </a:solidFill>
            </a:rPr>
            <a:t>Chapter 12</a:t>
          </a:r>
        </a:p>
      </dgm:t>
    </dgm:pt>
    <dgm:pt modelId="{0F530720-4B03-48BD-8E48-AD853723E14B}" type="parTrans" cxnId="{886291D1-7C5A-4054-88BD-A47C5609ACD3}">
      <dgm:prSet/>
      <dgm:spPr/>
      <dgm:t>
        <a:bodyPr/>
        <a:lstStyle/>
        <a:p>
          <a:endParaRPr lang="en-US"/>
        </a:p>
      </dgm:t>
    </dgm:pt>
    <dgm:pt modelId="{12B4588D-05C4-4014-B606-BB9CC8E38A6F}" type="sibTrans" cxnId="{886291D1-7C5A-4054-88BD-A47C5609ACD3}">
      <dgm:prSet/>
      <dgm:spPr/>
      <dgm:t>
        <a:bodyPr/>
        <a:lstStyle/>
        <a:p>
          <a:endParaRPr lang="en-US"/>
        </a:p>
      </dgm:t>
    </dgm:pt>
    <dgm:pt modelId="{7E3276F0-408E-4EE2-99C7-959D0F0736C3}">
      <dgm:prSet/>
      <dgm:spPr/>
      <dgm:t>
        <a:bodyPr/>
        <a:lstStyle/>
        <a:p>
          <a:endParaRPr lang="en-US"/>
        </a:p>
      </dgm:t>
    </dgm:pt>
    <dgm:pt modelId="{3016BD6D-644E-4D22-86D7-F359DFEC3607}" type="parTrans" cxnId="{C16237CB-892F-486C-83F8-7EB866097D89}">
      <dgm:prSet/>
      <dgm:spPr/>
      <dgm:t>
        <a:bodyPr/>
        <a:lstStyle/>
        <a:p>
          <a:endParaRPr lang="en-US"/>
        </a:p>
      </dgm:t>
    </dgm:pt>
    <dgm:pt modelId="{004957EB-43E7-4804-A04B-FF0F022D440A}" type="sibTrans" cxnId="{C16237CB-892F-486C-83F8-7EB866097D89}">
      <dgm:prSet/>
      <dgm:spPr/>
      <dgm:t>
        <a:bodyPr/>
        <a:lstStyle/>
        <a:p>
          <a:endParaRPr lang="en-US"/>
        </a:p>
      </dgm:t>
    </dgm:pt>
    <dgm:pt modelId="{D5ACDC97-EF7D-43A1-B979-D0E934E4FA4D}">
      <dgm:prSet/>
      <dgm:spPr/>
      <dgm:t>
        <a:bodyPr/>
        <a:lstStyle/>
        <a:p>
          <a:endParaRPr lang="en-US"/>
        </a:p>
      </dgm:t>
    </dgm:pt>
    <dgm:pt modelId="{DBB7DFB5-F051-4E0E-8BCA-976A21374BA4}" type="parTrans" cxnId="{66F8C257-CB3E-49ED-9E65-C8A98BB5B929}">
      <dgm:prSet/>
      <dgm:spPr/>
      <dgm:t>
        <a:bodyPr/>
        <a:lstStyle/>
        <a:p>
          <a:endParaRPr lang="en-US"/>
        </a:p>
      </dgm:t>
    </dgm:pt>
    <dgm:pt modelId="{B00D6B12-9423-4F65-ABED-4B1486FC7D70}" type="sibTrans" cxnId="{66F8C257-CB3E-49ED-9E65-C8A98BB5B929}">
      <dgm:prSet/>
      <dgm:spPr/>
      <dgm:t>
        <a:bodyPr/>
        <a:lstStyle/>
        <a:p>
          <a:endParaRPr lang="en-US"/>
        </a:p>
      </dgm:t>
    </dgm:pt>
    <dgm:pt modelId="{BDE3EEF4-9917-4FC2-B3E6-B1DE6A1F76F8}" type="pres">
      <dgm:prSet presAssocID="{5C269088-5878-42CB-B961-AF861BD25D15}" presName="Name0" presStyleCnt="0">
        <dgm:presLayoutVars>
          <dgm:dir/>
          <dgm:resizeHandles val="exact"/>
        </dgm:presLayoutVars>
      </dgm:prSet>
      <dgm:spPr/>
    </dgm:pt>
    <dgm:pt modelId="{674CAF29-1958-4585-B0ED-21C45C787892}" type="pres">
      <dgm:prSet presAssocID="{5C269088-5878-42CB-B961-AF861BD25D15}" presName="fgShape" presStyleLbl="fgShp" presStyleIdx="0" presStyleCnt="1"/>
      <dgm:spPr/>
    </dgm:pt>
    <dgm:pt modelId="{D37827DF-93E2-490C-BB5E-73EE84B7599D}" type="pres">
      <dgm:prSet presAssocID="{5C269088-5878-42CB-B961-AF861BD25D15}" presName="linComp" presStyleCnt="0"/>
      <dgm:spPr/>
    </dgm:pt>
    <dgm:pt modelId="{6D40BE91-1A35-4B82-B9E1-65E3C7578342}" type="pres">
      <dgm:prSet presAssocID="{B9F5607A-000A-46E0-AD51-67E702C7D63D}" presName="compNode" presStyleCnt="0"/>
      <dgm:spPr/>
    </dgm:pt>
    <dgm:pt modelId="{96D5DF87-DA4C-488B-B315-B97E52010B87}" type="pres">
      <dgm:prSet presAssocID="{B9F5607A-000A-46E0-AD51-67E702C7D63D}" presName="bkgdShape" presStyleLbl="node1" presStyleIdx="0" presStyleCnt="5" custLinFactNeighborX="4174"/>
      <dgm:spPr/>
    </dgm:pt>
    <dgm:pt modelId="{992C602C-7E62-459A-81E5-B671F5E64A4A}" type="pres">
      <dgm:prSet presAssocID="{B9F5607A-000A-46E0-AD51-67E702C7D63D}" presName="nodeTx" presStyleLbl="node1" presStyleIdx="0" presStyleCnt="5">
        <dgm:presLayoutVars>
          <dgm:bulletEnabled val="1"/>
        </dgm:presLayoutVars>
      </dgm:prSet>
      <dgm:spPr/>
    </dgm:pt>
    <dgm:pt modelId="{643E03D1-11E4-435A-83A5-A948F7B9CED6}" type="pres">
      <dgm:prSet presAssocID="{B9F5607A-000A-46E0-AD51-67E702C7D63D}" presName="invisiNode" presStyleLbl="node1" presStyleIdx="0" presStyleCnt="5"/>
      <dgm:spPr/>
    </dgm:pt>
    <dgm:pt modelId="{AEEC3648-7ABB-448F-9199-CFAE780A3154}" type="pres">
      <dgm:prSet presAssocID="{B9F5607A-000A-46E0-AD51-67E702C7D63D}" presName="imagNode" presStyleLbl="fgImgPlace1" presStyleIdx="0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</dgm:spPr>
    </dgm:pt>
    <dgm:pt modelId="{B38C7ABB-5539-4A1D-9A9A-EE26E5933FA0}" type="pres">
      <dgm:prSet presAssocID="{31880229-0534-47F8-8966-B39FB19A925C}" presName="sibTrans" presStyleLbl="sibTrans2D1" presStyleIdx="0" presStyleCnt="0"/>
      <dgm:spPr/>
    </dgm:pt>
    <dgm:pt modelId="{206F89C2-EEA0-4654-B26B-5A9E81479EC5}" type="pres">
      <dgm:prSet presAssocID="{DD41B5A0-804A-4301-8127-E0556CA0484D}" presName="compNode" presStyleCnt="0"/>
      <dgm:spPr/>
    </dgm:pt>
    <dgm:pt modelId="{4D79959F-AE77-4D62-A81F-52FFE5827061}" type="pres">
      <dgm:prSet presAssocID="{DD41B5A0-804A-4301-8127-E0556CA0484D}" presName="bkgdShape" presStyleLbl="node1" presStyleIdx="1" presStyleCnt="5" custLinFactNeighborX="890" custLinFactNeighborY="144"/>
      <dgm:spPr/>
    </dgm:pt>
    <dgm:pt modelId="{4D1080E8-CAF7-46E9-BCF5-8A174B75C17B}" type="pres">
      <dgm:prSet presAssocID="{DD41B5A0-804A-4301-8127-E0556CA0484D}" presName="nodeTx" presStyleLbl="node1" presStyleIdx="1" presStyleCnt="5">
        <dgm:presLayoutVars>
          <dgm:bulletEnabled val="1"/>
        </dgm:presLayoutVars>
      </dgm:prSet>
      <dgm:spPr/>
    </dgm:pt>
    <dgm:pt modelId="{0698A53F-9B3E-45AB-AEFE-77396BEDF12F}" type="pres">
      <dgm:prSet presAssocID="{DD41B5A0-804A-4301-8127-E0556CA0484D}" presName="invisiNode" presStyleLbl="node1" presStyleIdx="1" presStyleCnt="5"/>
      <dgm:spPr/>
    </dgm:pt>
    <dgm:pt modelId="{F06640DA-6725-428F-834A-02240297B56C}" type="pres">
      <dgm:prSet presAssocID="{DD41B5A0-804A-4301-8127-E0556CA0484D}" presName="imagNode" presStyleLbl="fgImgPlace1" presStyleIdx="1" presStyleCnt="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</dgm:spPr>
    </dgm:pt>
    <dgm:pt modelId="{D627FB24-3914-4ED1-A27F-988A0CD971A5}" type="pres">
      <dgm:prSet presAssocID="{0691217D-1E00-4D64-92B4-216EE8421DE0}" presName="sibTrans" presStyleLbl="sibTrans2D1" presStyleIdx="0" presStyleCnt="0"/>
      <dgm:spPr/>
    </dgm:pt>
    <dgm:pt modelId="{7F02BBAD-2AC1-497F-9467-4A76AA4BB1A0}" type="pres">
      <dgm:prSet presAssocID="{2E96D664-30EB-4543-AF75-8531B67113E3}" presName="compNode" presStyleCnt="0"/>
      <dgm:spPr/>
    </dgm:pt>
    <dgm:pt modelId="{16DFA36C-82F3-4380-A1B1-B3C199347A15}" type="pres">
      <dgm:prSet presAssocID="{2E96D664-30EB-4543-AF75-8531B67113E3}" presName="bkgdShape" presStyleLbl="node1" presStyleIdx="2" presStyleCnt="5"/>
      <dgm:spPr/>
    </dgm:pt>
    <dgm:pt modelId="{5B788311-45D4-468C-B15B-B6BBD205B1AC}" type="pres">
      <dgm:prSet presAssocID="{2E96D664-30EB-4543-AF75-8531B67113E3}" presName="nodeTx" presStyleLbl="node1" presStyleIdx="2" presStyleCnt="5">
        <dgm:presLayoutVars>
          <dgm:bulletEnabled val="1"/>
        </dgm:presLayoutVars>
      </dgm:prSet>
      <dgm:spPr/>
    </dgm:pt>
    <dgm:pt modelId="{697CA783-1E2B-4EF1-A463-1DEF4DEE98BF}" type="pres">
      <dgm:prSet presAssocID="{2E96D664-30EB-4543-AF75-8531B67113E3}" presName="invisiNode" presStyleLbl="node1" presStyleIdx="2" presStyleCnt="5"/>
      <dgm:spPr/>
    </dgm:pt>
    <dgm:pt modelId="{9EC9AC93-1715-48C3-94F7-A7EAFF41A838}" type="pres">
      <dgm:prSet presAssocID="{2E96D664-30EB-4543-AF75-8531B67113E3}" presName="imagNode" presStyleLbl="fgImgPlace1" presStyleIdx="2" presStyleCnt="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</dgm:spPr>
    </dgm:pt>
    <dgm:pt modelId="{FFEEE630-88BD-4F8B-A269-9D2346292963}" type="pres">
      <dgm:prSet presAssocID="{12B4588D-05C4-4014-B606-BB9CC8E38A6F}" presName="sibTrans" presStyleLbl="sibTrans2D1" presStyleIdx="0" presStyleCnt="0"/>
      <dgm:spPr/>
    </dgm:pt>
    <dgm:pt modelId="{B31973AC-421F-4888-8610-F332981C813D}" type="pres">
      <dgm:prSet presAssocID="{7E3276F0-408E-4EE2-99C7-959D0F0736C3}" presName="compNode" presStyleCnt="0"/>
      <dgm:spPr/>
    </dgm:pt>
    <dgm:pt modelId="{09332DF9-319C-4E0C-9668-ABF7F3D7AC4F}" type="pres">
      <dgm:prSet presAssocID="{7E3276F0-408E-4EE2-99C7-959D0F0736C3}" presName="bkgdShape" presStyleLbl="node1" presStyleIdx="3" presStyleCnt="5" custLinFactNeighborX="-1391" custLinFactNeighborY="-450"/>
      <dgm:spPr/>
    </dgm:pt>
    <dgm:pt modelId="{2B0FB4FF-568A-4CFF-8520-270A995ABFA6}" type="pres">
      <dgm:prSet presAssocID="{7E3276F0-408E-4EE2-99C7-959D0F0736C3}" presName="nodeTx" presStyleLbl="node1" presStyleIdx="3" presStyleCnt="5">
        <dgm:presLayoutVars>
          <dgm:bulletEnabled val="1"/>
        </dgm:presLayoutVars>
      </dgm:prSet>
      <dgm:spPr/>
    </dgm:pt>
    <dgm:pt modelId="{7B0D8CEF-B5B6-4683-874C-6C9AD6D9E12C}" type="pres">
      <dgm:prSet presAssocID="{7E3276F0-408E-4EE2-99C7-959D0F0736C3}" presName="invisiNode" presStyleLbl="node1" presStyleIdx="3" presStyleCnt="5"/>
      <dgm:spPr/>
    </dgm:pt>
    <dgm:pt modelId="{8ECE9160-27F1-4C33-93DF-20C18806DC66}" type="pres">
      <dgm:prSet presAssocID="{7E3276F0-408E-4EE2-99C7-959D0F0736C3}" presName="imagNode" presStyleLbl="f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FB03B6C4-2556-4F05-A088-C59115E779A0}" type="pres">
      <dgm:prSet presAssocID="{004957EB-43E7-4804-A04B-FF0F022D440A}" presName="sibTrans" presStyleLbl="sibTrans2D1" presStyleIdx="0" presStyleCnt="0"/>
      <dgm:spPr/>
    </dgm:pt>
    <dgm:pt modelId="{3E7D3CDB-BFFA-491C-8306-E9BA785140F3}" type="pres">
      <dgm:prSet presAssocID="{D5ACDC97-EF7D-43A1-B979-D0E934E4FA4D}" presName="compNode" presStyleCnt="0"/>
      <dgm:spPr/>
    </dgm:pt>
    <dgm:pt modelId="{4D0E0ED1-4A7B-425B-BA5D-CFE3182B31C5}" type="pres">
      <dgm:prSet presAssocID="{D5ACDC97-EF7D-43A1-B979-D0E934E4FA4D}" presName="bkgdShape" presStyleLbl="node1" presStyleIdx="4" presStyleCnt="5" custLinFactNeighborX="-4638" custLinFactNeighborY="150"/>
      <dgm:spPr/>
    </dgm:pt>
    <dgm:pt modelId="{47747617-2858-4834-A25E-086557937915}" type="pres">
      <dgm:prSet presAssocID="{D5ACDC97-EF7D-43A1-B979-D0E934E4FA4D}" presName="nodeTx" presStyleLbl="node1" presStyleIdx="4" presStyleCnt="5">
        <dgm:presLayoutVars>
          <dgm:bulletEnabled val="1"/>
        </dgm:presLayoutVars>
      </dgm:prSet>
      <dgm:spPr/>
    </dgm:pt>
    <dgm:pt modelId="{7CB6663A-7862-4D65-B162-B404EAC7CF00}" type="pres">
      <dgm:prSet presAssocID="{D5ACDC97-EF7D-43A1-B979-D0E934E4FA4D}" presName="invisiNode" presStyleLbl="node1" presStyleIdx="4" presStyleCnt="5"/>
      <dgm:spPr/>
    </dgm:pt>
    <dgm:pt modelId="{63A738B1-DCD7-4314-A12F-623A87FAF236}" type="pres">
      <dgm:prSet presAssocID="{D5ACDC97-EF7D-43A1-B979-D0E934E4FA4D}" presName="imagNode" presStyleLbl="fgImgPlace1" presStyleIdx="4" presStyleCnt="5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</dgm:pt>
  </dgm:ptLst>
  <dgm:cxnLst>
    <dgm:cxn modelId="{7534D903-ECE5-4180-8D20-77D542E86919}" type="presOf" srcId="{7E3276F0-408E-4EE2-99C7-959D0F0736C3}" destId="{2B0FB4FF-568A-4CFF-8520-270A995ABFA6}" srcOrd="1" destOrd="0" presId="urn:microsoft.com/office/officeart/2005/8/layout/hList7"/>
    <dgm:cxn modelId="{95ACDF06-B7FA-4B9D-9446-4A30F2231FD8}" srcId="{5C269088-5878-42CB-B961-AF861BD25D15}" destId="{B9F5607A-000A-46E0-AD51-67E702C7D63D}" srcOrd="0" destOrd="0" parTransId="{71B56B15-0FE8-4904-8888-2AF136C51248}" sibTransId="{31880229-0534-47F8-8966-B39FB19A925C}"/>
    <dgm:cxn modelId="{984A160E-3875-4BC7-A0B1-9B1EC9B3606E}" type="presOf" srcId="{5C269088-5878-42CB-B961-AF861BD25D15}" destId="{BDE3EEF4-9917-4FC2-B3E6-B1DE6A1F76F8}" srcOrd="0" destOrd="0" presId="urn:microsoft.com/office/officeart/2005/8/layout/hList7"/>
    <dgm:cxn modelId="{50984024-2750-4433-96E6-D269B0485800}" type="presOf" srcId="{7E3276F0-408E-4EE2-99C7-959D0F0736C3}" destId="{09332DF9-319C-4E0C-9668-ABF7F3D7AC4F}" srcOrd="0" destOrd="0" presId="urn:microsoft.com/office/officeart/2005/8/layout/hList7"/>
    <dgm:cxn modelId="{DAEDBB24-1EF2-4E7F-9265-A2CCF6F0C8EB}" type="presOf" srcId="{DD41B5A0-804A-4301-8127-E0556CA0484D}" destId="{4D79959F-AE77-4D62-A81F-52FFE5827061}" srcOrd="0" destOrd="0" presId="urn:microsoft.com/office/officeart/2005/8/layout/hList7"/>
    <dgm:cxn modelId="{698DB732-3682-48C9-BA04-19A79CEA37CB}" type="presOf" srcId="{D5ACDC97-EF7D-43A1-B979-D0E934E4FA4D}" destId="{47747617-2858-4834-A25E-086557937915}" srcOrd="1" destOrd="0" presId="urn:microsoft.com/office/officeart/2005/8/layout/hList7"/>
    <dgm:cxn modelId="{F05C1C47-257E-4215-8B2B-DB2317308DE5}" type="presOf" srcId="{D5ACDC97-EF7D-43A1-B979-D0E934E4FA4D}" destId="{4D0E0ED1-4A7B-425B-BA5D-CFE3182B31C5}" srcOrd="0" destOrd="0" presId="urn:microsoft.com/office/officeart/2005/8/layout/hList7"/>
    <dgm:cxn modelId="{0AEC1F6B-D3CF-487C-AC00-0E19DA33A12E}" type="presOf" srcId="{2E96D664-30EB-4543-AF75-8531B67113E3}" destId="{16DFA36C-82F3-4380-A1B1-B3C199347A15}" srcOrd="0" destOrd="0" presId="urn:microsoft.com/office/officeart/2005/8/layout/hList7"/>
    <dgm:cxn modelId="{490D746D-12DD-4ED8-8A8E-83E3E0928835}" type="presOf" srcId="{B9F5607A-000A-46E0-AD51-67E702C7D63D}" destId="{992C602C-7E62-459A-81E5-B671F5E64A4A}" srcOrd="1" destOrd="0" presId="urn:microsoft.com/office/officeart/2005/8/layout/hList7"/>
    <dgm:cxn modelId="{66F8C257-CB3E-49ED-9E65-C8A98BB5B929}" srcId="{5C269088-5878-42CB-B961-AF861BD25D15}" destId="{D5ACDC97-EF7D-43A1-B979-D0E934E4FA4D}" srcOrd="4" destOrd="0" parTransId="{DBB7DFB5-F051-4E0E-8BCA-976A21374BA4}" sibTransId="{B00D6B12-9423-4F65-ABED-4B1486FC7D70}"/>
    <dgm:cxn modelId="{73AD578A-2F34-4D9F-B186-70BE650A12CA}" type="presOf" srcId="{2E96D664-30EB-4543-AF75-8531B67113E3}" destId="{5B788311-45D4-468C-B15B-B6BBD205B1AC}" srcOrd="1" destOrd="0" presId="urn:microsoft.com/office/officeart/2005/8/layout/hList7"/>
    <dgm:cxn modelId="{30FFB596-C4B1-4E18-A246-5362DE6C96D0}" type="presOf" srcId="{B9F5607A-000A-46E0-AD51-67E702C7D63D}" destId="{96D5DF87-DA4C-488B-B315-B97E52010B87}" srcOrd="0" destOrd="0" presId="urn:microsoft.com/office/officeart/2005/8/layout/hList7"/>
    <dgm:cxn modelId="{CB5646BA-9900-4C2C-BB3E-66D1846535BC}" srcId="{5C269088-5878-42CB-B961-AF861BD25D15}" destId="{DD41B5A0-804A-4301-8127-E0556CA0484D}" srcOrd="1" destOrd="0" parTransId="{14505885-FEC8-483B-81AE-D814695E60A5}" sibTransId="{0691217D-1E00-4D64-92B4-216EE8421DE0}"/>
    <dgm:cxn modelId="{43A1D6BB-EC75-4E7B-B2B4-BCB10B3B15D2}" type="presOf" srcId="{DD41B5A0-804A-4301-8127-E0556CA0484D}" destId="{4D1080E8-CAF7-46E9-BCF5-8A174B75C17B}" srcOrd="1" destOrd="0" presId="urn:microsoft.com/office/officeart/2005/8/layout/hList7"/>
    <dgm:cxn modelId="{C16237CB-892F-486C-83F8-7EB866097D89}" srcId="{5C269088-5878-42CB-B961-AF861BD25D15}" destId="{7E3276F0-408E-4EE2-99C7-959D0F0736C3}" srcOrd="3" destOrd="0" parTransId="{3016BD6D-644E-4D22-86D7-F359DFEC3607}" sibTransId="{004957EB-43E7-4804-A04B-FF0F022D440A}"/>
    <dgm:cxn modelId="{886291D1-7C5A-4054-88BD-A47C5609ACD3}" srcId="{5C269088-5878-42CB-B961-AF861BD25D15}" destId="{2E96D664-30EB-4543-AF75-8531B67113E3}" srcOrd="2" destOrd="0" parTransId="{0F530720-4B03-48BD-8E48-AD853723E14B}" sibTransId="{12B4588D-05C4-4014-B606-BB9CC8E38A6F}"/>
    <dgm:cxn modelId="{1D830FF1-95A6-413B-8C92-544765C3437E}" type="presOf" srcId="{004957EB-43E7-4804-A04B-FF0F022D440A}" destId="{FB03B6C4-2556-4F05-A088-C59115E779A0}" srcOrd="0" destOrd="0" presId="urn:microsoft.com/office/officeart/2005/8/layout/hList7"/>
    <dgm:cxn modelId="{FC1C6FF3-368C-412B-BC20-AC43BBE29CB7}" type="presOf" srcId="{31880229-0534-47F8-8966-B39FB19A925C}" destId="{B38C7ABB-5539-4A1D-9A9A-EE26E5933FA0}" srcOrd="0" destOrd="0" presId="urn:microsoft.com/office/officeart/2005/8/layout/hList7"/>
    <dgm:cxn modelId="{FB51A0F8-2703-439D-915E-558BA266D11D}" type="presOf" srcId="{0691217D-1E00-4D64-92B4-216EE8421DE0}" destId="{D627FB24-3914-4ED1-A27F-988A0CD971A5}" srcOrd="0" destOrd="0" presId="urn:microsoft.com/office/officeart/2005/8/layout/hList7"/>
    <dgm:cxn modelId="{230F42FF-BF89-42BC-80D0-148B6B4D2C00}" type="presOf" srcId="{12B4588D-05C4-4014-B606-BB9CC8E38A6F}" destId="{FFEEE630-88BD-4F8B-A269-9D2346292963}" srcOrd="0" destOrd="0" presId="urn:microsoft.com/office/officeart/2005/8/layout/hList7"/>
    <dgm:cxn modelId="{D3342F15-B758-4364-BD9A-92A0862E4DF1}" type="presParOf" srcId="{BDE3EEF4-9917-4FC2-B3E6-B1DE6A1F76F8}" destId="{674CAF29-1958-4585-B0ED-21C45C787892}" srcOrd="0" destOrd="0" presId="urn:microsoft.com/office/officeart/2005/8/layout/hList7"/>
    <dgm:cxn modelId="{2BE7F5E6-04F1-482F-BC6C-C4800D8B9ECB}" type="presParOf" srcId="{BDE3EEF4-9917-4FC2-B3E6-B1DE6A1F76F8}" destId="{D37827DF-93E2-490C-BB5E-73EE84B7599D}" srcOrd="1" destOrd="0" presId="urn:microsoft.com/office/officeart/2005/8/layout/hList7"/>
    <dgm:cxn modelId="{895D2883-FED0-4986-9711-9028B3D9EC23}" type="presParOf" srcId="{D37827DF-93E2-490C-BB5E-73EE84B7599D}" destId="{6D40BE91-1A35-4B82-B9E1-65E3C7578342}" srcOrd="0" destOrd="0" presId="urn:microsoft.com/office/officeart/2005/8/layout/hList7"/>
    <dgm:cxn modelId="{4039D275-A9FA-43B1-8796-9EBF43424481}" type="presParOf" srcId="{6D40BE91-1A35-4B82-B9E1-65E3C7578342}" destId="{96D5DF87-DA4C-488B-B315-B97E52010B87}" srcOrd="0" destOrd="0" presId="urn:microsoft.com/office/officeart/2005/8/layout/hList7"/>
    <dgm:cxn modelId="{2D7BCF4F-BC27-4C49-8906-5B63B3671AB5}" type="presParOf" srcId="{6D40BE91-1A35-4B82-B9E1-65E3C7578342}" destId="{992C602C-7E62-459A-81E5-B671F5E64A4A}" srcOrd="1" destOrd="0" presId="urn:microsoft.com/office/officeart/2005/8/layout/hList7"/>
    <dgm:cxn modelId="{DB259694-285E-4012-8FB7-8AC0680FEB7F}" type="presParOf" srcId="{6D40BE91-1A35-4B82-B9E1-65E3C7578342}" destId="{643E03D1-11E4-435A-83A5-A948F7B9CED6}" srcOrd="2" destOrd="0" presId="urn:microsoft.com/office/officeart/2005/8/layout/hList7"/>
    <dgm:cxn modelId="{5370AD56-8E9D-4B0C-AC8E-5B6882ACB695}" type="presParOf" srcId="{6D40BE91-1A35-4B82-B9E1-65E3C7578342}" destId="{AEEC3648-7ABB-448F-9199-CFAE780A3154}" srcOrd="3" destOrd="0" presId="urn:microsoft.com/office/officeart/2005/8/layout/hList7"/>
    <dgm:cxn modelId="{0990B1B5-F57B-478D-BA21-10163B0C4610}" type="presParOf" srcId="{D37827DF-93E2-490C-BB5E-73EE84B7599D}" destId="{B38C7ABB-5539-4A1D-9A9A-EE26E5933FA0}" srcOrd="1" destOrd="0" presId="urn:microsoft.com/office/officeart/2005/8/layout/hList7"/>
    <dgm:cxn modelId="{8C9368D1-2E92-4D8D-8F2E-B3592BDC0DFD}" type="presParOf" srcId="{D37827DF-93E2-490C-BB5E-73EE84B7599D}" destId="{206F89C2-EEA0-4654-B26B-5A9E81479EC5}" srcOrd="2" destOrd="0" presId="urn:microsoft.com/office/officeart/2005/8/layout/hList7"/>
    <dgm:cxn modelId="{E840C9DC-19CB-4429-9FAA-D73595DD86B4}" type="presParOf" srcId="{206F89C2-EEA0-4654-B26B-5A9E81479EC5}" destId="{4D79959F-AE77-4D62-A81F-52FFE5827061}" srcOrd="0" destOrd="0" presId="urn:microsoft.com/office/officeart/2005/8/layout/hList7"/>
    <dgm:cxn modelId="{3272DD69-E8F6-466D-8717-3874EF0AFDC4}" type="presParOf" srcId="{206F89C2-EEA0-4654-B26B-5A9E81479EC5}" destId="{4D1080E8-CAF7-46E9-BCF5-8A174B75C17B}" srcOrd="1" destOrd="0" presId="urn:microsoft.com/office/officeart/2005/8/layout/hList7"/>
    <dgm:cxn modelId="{57A83D16-6515-4055-9D08-F19B523074D4}" type="presParOf" srcId="{206F89C2-EEA0-4654-B26B-5A9E81479EC5}" destId="{0698A53F-9B3E-45AB-AEFE-77396BEDF12F}" srcOrd="2" destOrd="0" presId="urn:microsoft.com/office/officeart/2005/8/layout/hList7"/>
    <dgm:cxn modelId="{230BB7FD-D7D7-4F97-8464-166BC6F10D5A}" type="presParOf" srcId="{206F89C2-EEA0-4654-B26B-5A9E81479EC5}" destId="{F06640DA-6725-428F-834A-02240297B56C}" srcOrd="3" destOrd="0" presId="urn:microsoft.com/office/officeart/2005/8/layout/hList7"/>
    <dgm:cxn modelId="{DEBDD1B0-B7CB-4E09-A8C8-ABB7BAC85256}" type="presParOf" srcId="{D37827DF-93E2-490C-BB5E-73EE84B7599D}" destId="{D627FB24-3914-4ED1-A27F-988A0CD971A5}" srcOrd="3" destOrd="0" presId="urn:microsoft.com/office/officeart/2005/8/layout/hList7"/>
    <dgm:cxn modelId="{12EF2439-E557-4101-A7B2-C2BAA1B0CA6C}" type="presParOf" srcId="{D37827DF-93E2-490C-BB5E-73EE84B7599D}" destId="{7F02BBAD-2AC1-497F-9467-4A76AA4BB1A0}" srcOrd="4" destOrd="0" presId="urn:microsoft.com/office/officeart/2005/8/layout/hList7"/>
    <dgm:cxn modelId="{4368C8BE-B910-45DE-9DC2-1A6EC046281B}" type="presParOf" srcId="{7F02BBAD-2AC1-497F-9467-4A76AA4BB1A0}" destId="{16DFA36C-82F3-4380-A1B1-B3C199347A15}" srcOrd="0" destOrd="0" presId="urn:microsoft.com/office/officeart/2005/8/layout/hList7"/>
    <dgm:cxn modelId="{FF5AB2C7-D008-4F4C-AA4A-F7CDE9809AF2}" type="presParOf" srcId="{7F02BBAD-2AC1-497F-9467-4A76AA4BB1A0}" destId="{5B788311-45D4-468C-B15B-B6BBD205B1AC}" srcOrd="1" destOrd="0" presId="urn:microsoft.com/office/officeart/2005/8/layout/hList7"/>
    <dgm:cxn modelId="{3132240A-1041-4BE9-A7A3-3D7C38B3C2A0}" type="presParOf" srcId="{7F02BBAD-2AC1-497F-9467-4A76AA4BB1A0}" destId="{697CA783-1E2B-4EF1-A463-1DEF4DEE98BF}" srcOrd="2" destOrd="0" presId="urn:microsoft.com/office/officeart/2005/8/layout/hList7"/>
    <dgm:cxn modelId="{91D88FC2-45F1-4271-AAD4-8C076E8E1AEF}" type="presParOf" srcId="{7F02BBAD-2AC1-497F-9467-4A76AA4BB1A0}" destId="{9EC9AC93-1715-48C3-94F7-A7EAFF41A838}" srcOrd="3" destOrd="0" presId="urn:microsoft.com/office/officeart/2005/8/layout/hList7"/>
    <dgm:cxn modelId="{65BD20CF-0B96-4F00-B04E-03AAC7FA5D76}" type="presParOf" srcId="{D37827DF-93E2-490C-BB5E-73EE84B7599D}" destId="{FFEEE630-88BD-4F8B-A269-9D2346292963}" srcOrd="5" destOrd="0" presId="urn:microsoft.com/office/officeart/2005/8/layout/hList7"/>
    <dgm:cxn modelId="{E6D0A1D2-4E7B-4593-8045-E473B8F1E331}" type="presParOf" srcId="{D37827DF-93E2-490C-BB5E-73EE84B7599D}" destId="{B31973AC-421F-4888-8610-F332981C813D}" srcOrd="6" destOrd="0" presId="urn:microsoft.com/office/officeart/2005/8/layout/hList7"/>
    <dgm:cxn modelId="{55B9BD0C-30AE-478A-BE60-CA372F883A8B}" type="presParOf" srcId="{B31973AC-421F-4888-8610-F332981C813D}" destId="{09332DF9-319C-4E0C-9668-ABF7F3D7AC4F}" srcOrd="0" destOrd="0" presId="urn:microsoft.com/office/officeart/2005/8/layout/hList7"/>
    <dgm:cxn modelId="{CBD46D1B-9EFA-4FDA-9AC5-642504DD9B54}" type="presParOf" srcId="{B31973AC-421F-4888-8610-F332981C813D}" destId="{2B0FB4FF-568A-4CFF-8520-270A995ABFA6}" srcOrd="1" destOrd="0" presId="urn:microsoft.com/office/officeart/2005/8/layout/hList7"/>
    <dgm:cxn modelId="{95C4F0F4-A598-42FC-8879-0B4DDC697544}" type="presParOf" srcId="{B31973AC-421F-4888-8610-F332981C813D}" destId="{7B0D8CEF-B5B6-4683-874C-6C9AD6D9E12C}" srcOrd="2" destOrd="0" presId="urn:microsoft.com/office/officeart/2005/8/layout/hList7"/>
    <dgm:cxn modelId="{FDDBA7FF-F182-4142-A19A-2FD2F5A6CBCC}" type="presParOf" srcId="{B31973AC-421F-4888-8610-F332981C813D}" destId="{8ECE9160-27F1-4C33-93DF-20C18806DC66}" srcOrd="3" destOrd="0" presId="urn:microsoft.com/office/officeart/2005/8/layout/hList7"/>
    <dgm:cxn modelId="{C25EA674-D798-4585-A0A0-7A4E55622BFD}" type="presParOf" srcId="{D37827DF-93E2-490C-BB5E-73EE84B7599D}" destId="{FB03B6C4-2556-4F05-A088-C59115E779A0}" srcOrd="7" destOrd="0" presId="urn:microsoft.com/office/officeart/2005/8/layout/hList7"/>
    <dgm:cxn modelId="{A1B8098B-1D7D-48FA-8519-9A1BBE02AAED}" type="presParOf" srcId="{D37827DF-93E2-490C-BB5E-73EE84B7599D}" destId="{3E7D3CDB-BFFA-491C-8306-E9BA785140F3}" srcOrd="8" destOrd="0" presId="urn:microsoft.com/office/officeart/2005/8/layout/hList7"/>
    <dgm:cxn modelId="{CA7647A1-C8A0-4A28-9EE6-DA344C0ED2A8}" type="presParOf" srcId="{3E7D3CDB-BFFA-491C-8306-E9BA785140F3}" destId="{4D0E0ED1-4A7B-425B-BA5D-CFE3182B31C5}" srcOrd="0" destOrd="0" presId="urn:microsoft.com/office/officeart/2005/8/layout/hList7"/>
    <dgm:cxn modelId="{4B77C220-C824-4B09-BFF3-0F8EDAA9EA38}" type="presParOf" srcId="{3E7D3CDB-BFFA-491C-8306-E9BA785140F3}" destId="{47747617-2858-4834-A25E-086557937915}" srcOrd="1" destOrd="0" presId="urn:microsoft.com/office/officeart/2005/8/layout/hList7"/>
    <dgm:cxn modelId="{7A503897-88E3-434A-8A10-D96C0D3E9748}" type="presParOf" srcId="{3E7D3CDB-BFFA-491C-8306-E9BA785140F3}" destId="{7CB6663A-7862-4D65-B162-B404EAC7CF00}" srcOrd="2" destOrd="0" presId="urn:microsoft.com/office/officeart/2005/8/layout/hList7"/>
    <dgm:cxn modelId="{644BA4D3-D0CC-482F-ACA4-A8F3ADCD2E06}" type="presParOf" srcId="{3E7D3CDB-BFFA-491C-8306-E9BA785140F3}" destId="{63A738B1-DCD7-4314-A12F-623A87FAF236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D5DF87-DA4C-488B-B315-B97E52010B87}">
      <dsp:nvSpPr>
        <dsp:cNvPr id="0" name=""/>
        <dsp:cNvSpPr/>
      </dsp:nvSpPr>
      <dsp:spPr>
        <a:xfrm>
          <a:off x="85726" y="0"/>
          <a:ext cx="2053828" cy="63531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Israel’s First Appearance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144,000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solidFill>
                <a:schemeClr val="tx1"/>
              </a:solidFill>
            </a:rPr>
            <a:t>Chapter 7</a:t>
          </a:r>
        </a:p>
      </dsp:txBody>
      <dsp:txXfrm>
        <a:off x="85726" y="2541270"/>
        <a:ext cx="2053828" cy="2541270"/>
      </dsp:txXfrm>
    </dsp:sp>
    <dsp:sp modelId="{AEEC3648-7ABB-448F-9199-CFAE780A3154}">
      <dsp:nvSpPr>
        <dsp:cNvPr id="0" name=""/>
        <dsp:cNvSpPr/>
      </dsp:nvSpPr>
      <dsp:spPr>
        <a:xfrm>
          <a:off x="61614" y="381190"/>
          <a:ext cx="1930598" cy="211560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79959F-AE77-4D62-A81F-52FFE5827061}">
      <dsp:nvSpPr>
        <dsp:cNvPr id="0" name=""/>
        <dsp:cNvSpPr/>
      </dsp:nvSpPr>
      <dsp:spPr>
        <a:xfrm>
          <a:off x="2133722" y="0"/>
          <a:ext cx="2053828" cy="63531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The Two Witnesses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b="1" kern="1200" dirty="0"/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solidFill>
                <a:schemeClr val="tx1"/>
              </a:solidFill>
            </a:rPr>
            <a:t>Chapter 11</a:t>
          </a:r>
        </a:p>
      </dsp:txBody>
      <dsp:txXfrm>
        <a:off x="2133722" y="2541270"/>
        <a:ext cx="2053828" cy="2541270"/>
      </dsp:txXfrm>
    </dsp:sp>
    <dsp:sp modelId="{F06640DA-6725-428F-834A-02240297B56C}">
      <dsp:nvSpPr>
        <dsp:cNvPr id="0" name=""/>
        <dsp:cNvSpPr/>
      </dsp:nvSpPr>
      <dsp:spPr>
        <a:xfrm>
          <a:off x="2177057" y="381190"/>
          <a:ext cx="1930598" cy="2115607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DFA36C-82F3-4380-A1B1-B3C199347A15}">
      <dsp:nvSpPr>
        <dsp:cNvPr id="0" name=""/>
        <dsp:cNvSpPr/>
      </dsp:nvSpPr>
      <dsp:spPr>
        <a:xfrm>
          <a:off x="4230885" y="0"/>
          <a:ext cx="2053828" cy="63531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600" b="1" kern="1200" dirty="0"/>
            <a:t>Dragon Against Israel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en-US" sz="2000" b="1" kern="1200" dirty="0"/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solidFill>
                <a:schemeClr val="tx1"/>
              </a:solidFill>
            </a:rPr>
            <a:t>Chapter 12</a:t>
          </a:r>
        </a:p>
      </dsp:txBody>
      <dsp:txXfrm>
        <a:off x="4230885" y="2541270"/>
        <a:ext cx="2053828" cy="2541270"/>
      </dsp:txXfrm>
    </dsp:sp>
    <dsp:sp modelId="{9EC9AC93-1715-48C3-94F7-A7EAFF41A838}">
      <dsp:nvSpPr>
        <dsp:cNvPr id="0" name=""/>
        <dsp:cNvSpPr/>
      </dsp:nvSpPr>
      <dsp:spPr>
        <a:xfrm>
          <a:off x="4292500" y="381190"/>
          <a:ext cx="1930598" cy="2115607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332DF9-319C-4E0C-9668-ABF7F3D7AC4F}">
      <dsp:nvSpPr>
        <dsp:cNvPr id="0" name=""/>
        <dsp:cNvSpPr/>
      </dsp:nvSpPr>
      <dsp:spPr>
        <a:xfrm>
          <a:off x="6317760" y="0"/>
          <a:ext cx="2053828" cy="63531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6317760" y="2541270"/>
        <a:ext cx="2053828" cy="2541270"/>
      </dsp:txXfrm>
    </dsp:sp>
    <dsp:sp modelId="{8ECE9160-27F1-4C33-93DF-20C18806DC66}">
      <dsp:nvSpPr>
        <dsp:cNvPr id="0" name=""/>
        <dsp:cNvSpPr/>
      </dsp:nvSpPr>
      <dsp:spPr>
        <a:xfrm>
          <a:off x="6407943" y="381190"/>
          <a:ext cx="1930598" cy="2115607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0E0ED1-4A7B-425B-BA5D-CFE3182B31C5}">
      <dsp:nvSpPr>
        <dsp:cNvPr id="0" name=""/>
        <dsp:cNvSpPr/>
      </dsp:nvSpPr>
      <dsp:spPr>
        <a:xfrm>
          <a:off x="8366515" y="0"/>
          <a:ext cx="2053828" cy="63531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8366515" y="2541270"/>
        <a:ext cx="2053828" cy="2541270"/>
      </dsp:txXfrm>
    </dsp:sp>
    <dsp:sp modelId="{63A738B1-DCD7-4314-A12F-623A87FAF236}">
      <dsp:nvSpPr>
        <dsp:cNvPr id="0" name=""/>
        <dsp:cNvSpPr/>
      </dsp:nvSpPr>
      <dsp:spPr>
        <a:xfrm>
          <a:off x="8523386" y="381190"/>
          <a:ext cx="1930598" cy="2115607"/>
        </a:xfrm>
        <a:prstGeom prst="ellipse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4CAF29-1958-4585-B0ED-21C45C787892}">
      <dsp:nvSpPr>
        <dsp:cNvPr id="0" name=""/>
        <dsp:cNvSpPr/>
      </dsp:nvSpPr>
      <dsp:spPr>
        <a:xfrm>
          <a:off x="420623" y="5082540"/>
          <a:ext cx="9674352" cy="952976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D5DF87-DA4C-488B-B315-B97E52010B87}">
      <dsp:nvSpPr>
        <dsp:cNvPr id="0" name=""/>
        <dsp:cNvSpPr/>
      </dsp:nvSpPr>
      <dsp:spPr>
        <a:xfrm>
          <a:off x="85726" y="0"/>
          <a:ext cx="2053828" cy="63531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Israel’s First Appearance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144,000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solidFill>
                <a:schemeClr val="tx1"/>
              </a:solidFill>
            </a:rPr>
            <a:t>Chapter 7</a:t>
          </a:r>
        </a:p>
      </dsp:txBody>
      <dsp:txXfrm>
        <a:off x="85726" y="2541270"/>
        <a:ext cx="2053828" cy="2541270"/>
      </dsp:txXfrm>
    </dsp:sp>
    <dsp:sp modelId="{AEEC3648-7ABB-448F-9199-CFAE780A3154}">
      <dsp:nvSpPr>
        <dsp:cNvPr id="0" name=""/>
        <dsp:cNvSpPr/>
      </dsp:nvSpPr>
      <dsp:spPr>
        <a:xfrm>
          <a:off x="61614" y="381190"/>
          <a:ext cx="1930598" cy="211560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79959F-AE77-4D62-A81F-52FFE5827061}">
      <dsp:nvSpPr>
        <dsp:cNvPr id="0" name=""/>
        <dsp:cNvSpPr/>
      </dsp:nvSpPr>
      <dsp:spPr>
        <a:xfrm>
          <a:off x="2133722" y="0"/>
          <a:ext cx="2053828" cy="63531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The Two Witnesses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b="1" kern="1200" dirty="0"/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solidFill>
                <a:schemeClr val="tx1"/>
              </a:solidFill>
            </a:rPr>
            <a:t>Chapter 11</a:t>
          </a:r>
        </a:p>
      </dsp:txBody>
      <dsp:txXfrm>
        <a:off x="2133722" y="2541270"/>
        <a:ext cx="2053828" cy="2541270"/>
      </dsp:txXfrm>
    </dsp:sp>
    <dsp:sp modelId="{F06640DA-6725-428F-834A-02240297B56C}">
      <dsp:nvSpPr>
        <dsp:cNvPr id="0" name=""/>
        <dsp:cNvSpPr/>
      </dsp:nvSpPr>
      <dsp:spPr>
        <a:xfrm>
          <a:off x="2177057" y="381190"/>
          <a:ext cx="1930598" cy="2115607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DFA36C-82F3-4380-A1B1-B3C199347A15}">
      <dsp:nvSpPr>
        <dsp:cNvPr id="0" name=""/>
        <dsp:cNvSpPr/>
      </dsp:nvSpPr>
      <dsp:spPr>
        <a:xfrm>
          <a:off x="4230885" y="0"/>
          <a:ext cx="2053828" cy="63531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600" b="1" kern="1200" dirty="0"/>
            <a:t>Dragon Against Israel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en-US" sz="2000" b="1" kern="1200" dirty="0"/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solidFill>
                <a:schemeClr val="tx1"/>
              </a:solidFill>
            </a:rPr>
            <a:t>Chapter 12</a:t>
          </a:r>
        </a:p>
      </dsp:txBody>
      <dsp:txXfrm>
        <a:off x="4230885" y="2541270"/>
        <a:ext cx="2053828" cy="2541270"/>
      </dsp:txXfrm>
    </dsp:sp>
    <dsp:sp modelId="{9EC9AC93-1715-48C3-94F7-A7EAFF41A838}">
      <dsp:nvSpPr>
        <dsp:cNvPr id="0" name=""/>
        <dsp:cNvSpPr/>
      </dsp:nvSpPr>
      <dsp:spPr>
        <a:xfrm>
          <a:off x="4292500" y="381190"/>
          <a:ext cx="1930598" cy="2115607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332DF9-319C-4E0C-9668-ABF7F3D7AC4F}">
      <dsp:nvSpPr>
        <dsp:cNvPr id="0" name=""/>
        <dsp:cNvSpPr/>
      </dsp:nvSpPr>
      <dsp:spPr>
        <a:xfrm>
          <a:off x="6317760" y="0"/>
          <a:ext cx="2053828" cy="63531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6317760" y="2541270"/>
        <a:ext cx="2053828" cy="2541270"/>
      </dsp:txXfrm>
    </dsp:sp>
    <dsp:sp modelId="{8ECE9160-27F1-4C33-93DF-20C18806DC66}">
      <dsp:nvSpPr>
        <dsp:cNvPr id="0" name=""/>
        <dsp:cNvSpPr/>
      </dsp:nvSpPr>
      <dsp:spPr>
        <a:xfrm>
          <a:off x="6407943" y="381190"/>
          <a:ext cx="1930598" cy="2115607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0E0ED1-4A7B-425B-BA5D-CFE3182B31C5}">
      <dsp:nvSpPr>
        <dsp:cNvPr id="0" name=""/>
        <dsp:cNvSpPr/>
      </dsp:nvSpPr>
      <dsp:spPr>
        <a:xfrm>
          <a:off x="8366515" y="0"/>
          <a:ext cx="2053828" cy="63531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8366515" y="2541270"/>
        <a:ext cx="2053828" cy="2541270"/>
      </dsp:txXfrm>
    </dsp:sp>
    <dsp:sp modelId="{63A738B1-DCD7-4314-A12F-623A87FAF236}">
      <dsp:nvSpPr>
        <dsp:cNvPr id="0" name=""/>
        <dsp:cNvSpPr/>
      </dsp:nvSpPr>
      <dsp:spPr>
        <a:xfrm>
          <a:off x="8523386" y="381190"/>
          <a:ext cx="1930598" cy="2115607"/>
        </a:xfrm>
        <a:prstGeom prst="ellipse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4CAF29-1958-4585-B0ED-21C45C787892}">
      <dsp:nvSpPr>
        <dsp:cNvPr id="0" name=""/>
        <dsp:cNvSpPr/>
      </dsp:nvSpPr>
      <dsp:spPr>
        <a:xfrm>
          <a:off x="420623" y="5082540"/>
          <a:ext cx="9674352" cy="952976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719" cy="467231"/>
          </a:xfrm>
          <a:prstGeom prst="rect">
            <a:avLst/>
          </a:prstGeom>
        </p:spPr>
        <p:txBody>
          <a:bodyPr vert="horz" lIns="93354" tIns="46678" rIns="93354" bIns="4667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9930" y="0"/>
            <a:ext cx="3044719" cy="467231"/>
          </a:xfrm>
          <a:prstGeom prst="rect">
            <a:avLst/>
          </a:prstGeom>
        </p:spPr>
        <p:txBody>
          <a:bodyPr vert="horz" lIns="93354" tIns="46678" rIns="93354" bIns="46678" rtlCol="0"/>
          <a:lstStyle>
            <a:lvl1pPr algn="r">
              <a:defRPr sz="1200"/>
            </a:lvl1pPr>
          </a:lstStyle>
          <a:p>
            <a:fld id="{EFFF0B96-4739-43EC-A748-196274327F35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5046"/>
            <a:ext cx="3044719" cy="467230"/>
          </a:xfrm>
          <a:prstGeom prst="rect">
            <a:avLst/>
          </a:prstGeom>
        </p:spPr>
        <p:txBody>
          <a:bodyPr vert="horz" lIns="93354" tIns="46678" rIns="93354" bIns="4667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9930" y="8845046"/>
            <a:ext cx="3044719" cy="467230"/>
          </a:xfrm>
          <a:prstGeom prst="rect">
            <a:avLst/>
          </a:prstGeom>
        </p:spPr>
        <p:txBody>
          <a:bodyPr vert="horz" lIns="93354" tIns="46678" rIns="93354" bIns="46678" rtlCol="0" anchor="b"/>
          <a:lstStyle>
            <a:lvl1pPr algn="r">
              <a:defRPr sz="1200"/>
            </a:lvl1pPr>
          </a:lstStyle>
          <a:p>
            <a:fld id="{541F132B-5046-4ED1-8FB3-B6D019203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2549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5BCF6-3B4E-4625-AFDB-2DDE1F2BFA04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3B5B4-4F5A-4245-891A-43C9032B2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45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5BCF6-3B4E-4625-AFDB-2DDE1F2BFA04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3B5B4-4F5A-4245-891A-43C9032B2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403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5BCF6-3B4E-4625-AFDB-2DDE1F2BFA04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3B5B4-4F5A-4245-891A-43C9032B2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4515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C0709B2-4E18-481B-BC2C-039639E1D7F4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0130C7-7FE8-469E-94AE-0BEC6A7FEF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021539-EEED-4D53-9EBD-31242CA23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2D25C2-EA07-47BC-A082-CE5927283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D1AD2A06-998E-4D16-BA4B-8C7D0179EA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721322"/>
      </p:ext>
    </p:extLst>
  </p:cSld>
  <p:clrMapOvr>
    <a:masterClrMapping/>
  </p:clrMapOvr>
  <p:transition spd="slow" advClick="0" advTm="2608">
    <p:pull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66FD4E-884A-4971-ACC5-2076C6483FB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26136D-69C4-4052-AA02-392B9D4096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6479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66FD4E-884A-4971-ACC5-2076C6483FB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26136D-69C4-4052-AA02-392B9D4096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31761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0F17E9-BB53-437E-A18F-5A1C520E7E4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560710A-45F0-4563-9F59-CE0B08B12109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499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5BCF6-3B4E-4625-AFDB-2DDE1F2BFA04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3B5B4-4F5A-4245-891A-43C9032B2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91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5BCF6-3B4E-4625-AFDB-2DDE1F2BFA04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3B5B4-4F5A-4245-891A-43C9032B2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857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5BCF6-3B4E-4625-AFDB-2DDE1F2BFA04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3B5B4-4F5A-4245-891A-43C9032B2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823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5BCF6-3B4E-4625-AFDB-2DDE1F2BFA04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3B5B4-4F5A-4245-891A-43C9032B2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75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5BCF6-3B4E-4625-AFDB-2DDE1F2BFA04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3B5B4-4F5A-4245-891A-43C9032B2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185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5BCF6-3B4E-4625-AFDB-2DDE1F2BFA04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3B5B4-4F5A-4245-891A-43C9032B2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765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5BCF6-3B4E-4625-AFDB-2DDE1F2BFA04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3B5B4-4F5A-4245-891A-43C9032B2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719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5BCF6-3B4E-4625-AFDB-2DDE1F2BFA04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3B5B4-4F5A-4245-891A-43C9032B2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946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65BCF6-3B4E-4625-AFDB-2DDE1F2BFA04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A3B5B4-4F5A-4245-891A-43C9032B2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683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66FD4E-884A-4971-ACC5-2076C6483FBD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26136D-69C4-4052-AA02-392B9D409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8608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888044A-E98D-4E20-B3EA-D1D6DE820707}" type="datetime1">
              <a:rPr lang="en-US"/>
              <a:pPr>
                <a:defRPr/>
              </a:pPr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77FBF67-B0F8-4363-8C09-96C2823B8C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9428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083"/>
            <a:ext cx="12353925" cy="69490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5750" y="746502"/>
            <a:ext cx="2747868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Israel</a:t>
            </a:r>
          </a:p>
          <a:p>
            <a:r>
              <a:rPr lang="en-US" sz="6600" dirty="0">
                <a:solidFill>
                  <a:schemeClr val="bg1"/>
                </a:solidFill>
              </a:rPr>
              <a:t>in the…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15666" y="5134570"/>
            <a:ext cx="68239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…Book of Revelation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5827067"/>
            <a:ext cx="3952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Dr. Mike Stallard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Friends of Israel</a:t>
            </a:r>
          </a:p>
        </p:txBody>
      </p:sp>
    </p:spTree>
    <p:extLst>
      <p:ext uri="{BB962C8B-B14F-4D97-AF65-F5344CB8AC3E}">
        <p14:creationId xmlns:p14="http://schemas.microsoft.com/office/powerpoint/2010/main" val="3021806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FFFE2E3-40D7-4DBC-9EFE-C7BCCD6AC6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C7D95F-E61A-45DC-8BFE-B41C8CC69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358" y="4885899"/>
            <a:ext cx="5051534" cy="148760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+mn-lt"/>
              </a:rPr>
              <a:t>3.  What is the purpose of the sealing of the 144,000?</a:t>
            </a:r>
          </a:p>
        </p:txBody>
      </p:sp>
    </p:spTree>
    <p:extLst>
      <p:ext uri="{BB962C8B-B14F-4D97-AF65-F5344CB8AC3E}">
        <p14:creationId xmlns:p14="http://schemas.microsoft.com/office/powerpoint/2010/main" val="181946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7D95F-E61A-45DC-8BFE-B41C8CC69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7093"/>
          </a:xfrm>
        </p:spPr>
        <p:txBody>
          <a:bodyPr>
            <a:noAutofit/>
          </a:bodyPr>
          <a:lstStyle/>
          <a:p>
            <a:pPr algn="ctr"/>
            <a:r>
              <a:rPr lang="en-US" sz="7200" b="1" dirty="0">
                <a:solidFill>
                  <a:srgbClr val="FFC000"/>
                </a:solidFill>
                <a:latin typeface="+mn-lt"/>
              </a:rPr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16F3A-F6DC-4C6A-9D74-0A2C6DC219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297" y="1219200"/>
            <a:ext cx="11576649" cy="5273675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en-US" sz="5800" b="1" dirty="0">
                <a:solidFill>
                  <a:srgbClr val="FFC000"/>
                </a:solidFill>
              </a:rPr>
              <a:t>What is the purpose of the sealing of the 144,000?</a:t>
            </a:r>
          </a:p>
          <a:p>
            <a:pPr marL="1025525" lvl="1" indent="-568325">
              <a:buFont typeface="Wingdings" panose="05000000000000000000" pitchFamily="2" charset="2"/>
              <a:buChar char="Ø"/>
            </a:pPr>
            <a:r>
              <a:rPr lang="en-US" sz="4300" b="1" dirty="0"/>
              <a:t>The text clearly says it is for </a:t>
            </a:r>
            <a:r>
              <a:rPr lang="en-US" sz="4300" b="1" u="sng" dirty="0">
                <a:solidFill>
                  <a:srgbClr val="FFC000"/>
                </a:solidFill>
              </a:rPr>
              <a:t>protection</a:t>
            </a:r>
            <a:r>
              <a:rPr lang="en-US" sz="4300" b="1" dirty="0">
                <a:solidFill>
                  <a:srgbClr val="FFC000"/>
                </a:solidFill>
              </a:rPr>
              <a:t> </a:t>
            </a:r>
            <a:r>
              <a:rPr lang="en-US" sz="4300" b="1" dirty="0"/>
              <a:t>– “Do not harm the earth, the sea, or the trees till we have sealed the servants of our God on their foreheads” (7:3)</a:t>
            </a:r>
          </a:p>
          <a:p>
            <a:pPr marL="969963" lvl="1" indent="-512763">
              <a:buFont typeface="Wingdings" panose="05000000000000000000" pitchFamily="2" charset="2"/>
              <a:buChar char="Ø"/>
            </a:pPr>
            <a:r>
              <a:rPr lang="en-US" sz="4300" b="1" dirty="0"/>
              <a:t>The protection may be until the ministry of the 144,000 is </a:t>
            </a:r>
            <a:r>
              <a:rPr lang="en-US" sz="4300" b="1" u="sng" dirty="0">
                <a:solidFill>
                  <a:srgbClr val="FFC000"/>
                </a:solidFill>
              </a:rPr>
              <a:t>complete</a:t>
            </a:r>
          </a:p>
          <a:p>
            <a:pPr marL="969963" lvl="1" indent="-512763">
              <a:buFont typeface="Wingdings" panose="05000000000000000000" pitchFamily="2" charset="2"/>
              <a:buChar char="Ø"/>
            </a:pPr>
            <a:r>
              <a:rPr lang="en-US" sz="4300" b="1" dirty="0"/>
              <a:t>In light of Rev 14, they may be protected for the entire </a:t>
            </a:r>
            <a:r>
              <a:rPr lang="en-US" sz="4300" b="1" u="sng" dirty="0">
                <a:solidFill>
                  <a:srgbClr val="FFC000"/>
                </a:solidFill>
              </a:rPr>
              <a:t>tribulation period</a:t>
            </a:r>
            <a:endParaRPr lang="en-US" sz="4300" b="1" dirty="0"/>
          </a:p>
        </p:txBody>
      </p:sp>
    </p:spTree>
    <p:extLst>
      <p:ext uri="{BB962C8B-B14F-4D97-AF65-F5344CB8AC3E}">
        <p14:creationId xmlns:p14="http://schemas.microsoft.com/office/powerpoint/2010/main" val="2439870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638B8-1778-4F65-AFBF-FA477BBDC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latin typeface="+mn-lt"/>
              </a:rPr>
              <a:t>Contrast to the Mark of the Beast in Rev. 13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523F7E2-AE27-4E36-BA3A-41CA14323C1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593273"/>
            <a:ext cx="5181600" cy="4132522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C065BD5-53DE-4E44-B216-689DC0451E9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1593273"/>
            <a:ext cx="5181600" cy="413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7997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3F0D6-F028-4087-8707-64AE78FB0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1674"/>
            <a:ext cx="12192000" cy="95596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600" b="1" dirty="0">
                <a:solidFill>
                  <a:srgbClr val="FFC000"/>
                </a:solidFill>
                <a:latin typeface="+mn-lt"/>
              </a:rPr>
              <a:t>Questions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933CE6D-18C1-4B33-8962-53F2AA2BF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455" y="1177636"/>
            <a:ext cx="10730345" cy="5458691"/>
          </a:xfrm>
        </p:spPr>
        <p:txBody>
          <a:bodyPr>
            <a:normAutofit lnSpcReduction="10000"/>
          </a:bodyPr>
          <a:lstStyle/>
          <a:p>
            <a:pPr marL="514350" indent="-514350">
              <a:buAutoNum type="arabicPeriod" startAt="4"/>
            </a:pPr>
            <a:r>
              <a:rPr lang="en-US" sz="4800" b="1" dirty="0">
                <a:solidFill>
                  <a:srgbClr val="FFC000"/>
                </a:solidFill>
              </a:rPr>
              <a:t>Why is the tribe of Dan missing in the list of tribes?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3600" b="1" dirty="0"/>
              <a:t>  </a:t>
            </a:r>
            <a:r>
              <a:rPr lang="en-US" sz="3600" b="1" u="sng" dirty="0">
                <a:solidFill>
                  <a:srgbClr val="FFC000"/>
                </a:solidFill>
              </a:rPr>
              <a:t>No one </a:t>
            </a:r>
            <a:r>
              <a:rPr lang="en-US" sz="3600" b="1" dirty="0"/>
              <a:t>really knows</a:t>
            </a:r>
          </a:p>
          <a:p>
            <a:pPr marL="969963" lvl="1" indent="-512763">
              <a:buFont typeface="Wingdings" panose="05000000000000000000" pitchFamily="2" charset="2"/>
              <a:buChar char="Ø"/>
            </a:pPr>
            <a:r>
              <a:rPr lang="en-US" sz="3600" b="1" dirty="0"/>
              <a:t>Some believe it is because </a:t>
            </a:r>
            <a:r>
              <a:rPr lang="en-US" sz="3600" b="1" u="sng" dirty="0">
                <a:solidFill>
                  <a:srgbClr val="FFC000"/>
                </a:solidFill>
              </a:rPr>
              <a:t>Antichrist </a:t>
            </a:r>
            <a:r>
              <a:rPr lang="en-US" sz="3600" b="1" dirty="0"/>
              <a:t>comes from the tribe of Dan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3200" b="1" dirty="0"/>
              <a:t> Dan is called a </a:t>
            </a:r>
            <a:r>
              <a:rPr lang="en-US" sz="3200" b="1" u="sng" dirty="0">
                <a:solidFill>
                  <a:srgbClr val="FFC000"/>
                </a:solidFill>
              </a:rPr>
              <a:t>serpent</a:t>
            </a:r>
            <a:r>
              <a:rPr lang="en-US" sz="3200" b="1" dirty="0"/>
              <a:t> in Gen. 49:17</a:t>
            </a:r>
          </a:p>
          <a:p>
            <a:pPr marL="1316038" lvl="2" indent="-401638">
              <a:buFont typeface="Wingdings" panose="05000000000000000000" pitchFamily="2" charset="2"/>
              <a:buChar char="ü"/>
            </a:pPr>
            <a:r>
              <a:rPr lang="en-US" sz="3200" b="1" dirty="0"/>
              <a:t>The location of Dan in northeast Israel helps bolster the tradition that the Antichrist will be a </a:t>
            </a:r>
            <a:r>
              <a:rPr lang="en-US" sz="3200" b="1" u="sng" dirty="0">
                <a:solidFill>
                  <a:srgbClr val="FFC000"/>
                </a:solidFill>
              </a:rPr>
              <a:t>Syrian Jew</a:t>
            </a:r>
          </a:p>
          <a:p>
            <a:pPr marL="803275" lvl="1" indent="-346075">
              <a:buFont typeface="Wingdings" panose="05000000000000000000" pitchFamily="2" charset="2"/>
              <a:buChar char="Ø"/>
            </a:pPr>
            <a:r>
              <a:rPr lang="en-US" sz="3600" b="1" dirty="0"/>
              <a:t>However, there is no clear line of evidence that leads to the conclusion.  We will have to wait and see!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56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3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3F0D6-F028-4087-8707-64AE78FB0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1674"/>
            <a:ext cx="12192000" cy="955962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rgbClr val="FFC000"/>
                </a:solidFill>
                <a:latin typeface="+mn-lt"/>
              </a:rPr>
              <a:t>Questions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933CE6D-18C1-4B33-8962-53F2AA2BF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455" y="1177636"/>
            <a:ext cx="10730345" cy="5458691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 startAt="5"/>
            </a:pPr>
            <a:r>
              <a:rPr lang="en-US" sz="6600" b="1" dirty="0">
                <a:solidFill>
                  <a:srgbClr val="FFC000"/>
                </a:solidFill>
              </a:rPr>
              <a:t>What is the mission of the 144,000?</a:t>
            </a:r>
          </a:p>
          <a:p>
            <a:pPr marL="1260475" lvl="1" indent="-512763">
              <a:buFont typeface="Wingdings" panose="05000000000000000000" pitchFamily="2" charset="2"/>
              <a:buChar char="Ø"/>
            </a:pPr>
            <a:r>
              <a:rPr lang="en-US" sz="5400" b="1" dirty="0"/>
              <a:t>According to Rev. 14:4, the 144,000 </a:t>
            </a:r>
            <a:r>
              <a:rPr lang="en-US" sz="5400" b="1" u="sng" dirty="0">
                <a:solidFill>
                  <a:srgbClr val="FFC000"/>
                </a:solidFill>
              </a:rPr>
              <a:t>serve</a:t>
            </a:r>
            <a:r>
              <a:rPr lang="en-US" sz="5400" b="1" dirty="0"/>
              <a:t> the Lamb of God</a:t>
            </a:r>
          </a:p>
          <a:p>
            <a:pPr marL="1260475" lvl="1" indent="-512763">
              <a:buFont typeface="Wingdings" panose="05000000000000000000" pitchFamily="2" charset="2"/>
              <a:buChar char="Ø"/>
            </a:pPr>
            <a:r>
              <a:rPr lang="en-US" sz="5400" b="1" dirty="0"/>
              <a:t>There is evidence that the 144,000 are </a:t>
            </a:r>
            <a:r>
              <a:rPr lang="en-US" sz="5400" b="1" u="sng" dirty="0">
                <a:solidFill>
                  <a:srgbClr val="FFC000"/>
                </a:solidFill>
              </a:rPr>
              <a:t>witnesses</a:t>
            </a:r>
            <a:r>
              <a:rPr lang="en-US" sz="5400" b="1" dirty="0"/>
              <a:t> for Christ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31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3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3F0D6-F028-4087-8707-64AE78FB0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1674"/>
            <a:ext cx="12192000" cy="2176469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rgbClr val="FFC000"/>
                </a:solidFill>
              </a:rPr>
              <a:t>Evidence that the 144,000</a:t>
            </a:r>
            <a:br>
              <a:rPr lang="en-US" sz="6600" b="1" dirty="0">
                <a:solidFill>
                  <a:srgbClr val="FFC000"/>
                </a:solidFill>
              </a:rPr>
            </a:br>
            <a:r>
              <a:rPr lang="en-US" sz="6600" b="1" dirty="0">
                <a:solidFill>
                  <a:srgbClr val="FFC000"/>
                </a:solidFill>
              </a:rPr>
              <a:t>are Witnesses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933CE6D-18C1-4B33-8962-53F2AA2BF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455" y="2398143"/>
            <a:ext cx="10730345" cy="4238184"/>
          </a:xfrm>
        </p:spPr>
        <p:txBody>
          <a:bodyPr>
            <a:normAutofit lnSpcReduction="10000"/>
          </a:bodyPr>
          <a:lstStyle/>
          <a:p>
            <a:pPr marL="517525" indent="-517525">
              <a:buFont typeface="Wingdings" panose="05000000000000000000" pitchFamily="2" charset="2"/>
              <a:buChar char="Ø"/>
            </a:pPr>
            <a:r>
              <a:rPr lang="en-US" sz="5400" dirty="0"/>
              <a:t>To serve Christ involves </a:t>
            </a:r>
            <a:r>
              <a:rPr lang="en-US" sz="5400" u="sng" dirty="0">
                <a:solidFill>
                  <a:srgbClr val="FFC000"/>
                </a:solidFill>
              </a:rPr>
              <a:t>sharing faith </a:t>
            </a:r>
            <a:r>
              <a:rPr lang="en-US" sz="5400" dirty="0"/>
              <a:t>when necessary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5400" dirty="0"/>
              <a:t>The 144,000 in Rev. 7:1-8 precedes the section in Rev. 7: 9-17 about martyrs during the tribulation who receive </a:t>
            </a:r>
            <a:r>
              <a:rPr lang="en-US" sz="5400" u="sng" dirty="0">
                <a:solidFill>
                  <a:srgbClr val="FFC000"/>
                </a:solidFill>
              </a:rPr>
              <a:t>salvation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579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3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3F0D6-F028-4087-8707-64AE78FB0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1674"/>
            <a:ext cx="12192000" cy="1848666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rgbClr val="FFC000"/>
                </a:solidFill>
              </a:rPr>
              <a:t>Evidence that the 144,000</a:t>
            </a:r>
            <a:br>
              <a:rPr lang="en-US" sz="6000" b="1" dirty="0">
                <a:solidFill>
                  <a:srgbClr val="FFC000"/>
                </a:solidFill>
              </a:rPr>
            </a:br>
            <a:r>
              <a:rPr lang="en-US" sz="6000" b="1" dirty="0">
                <a:solidFill>
                  <a:srgbClr val="FFC000"/>
                </a:solidFill>
              </a:rPr>
              <a:t>are Witnesses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933CE6D-18C1-4B33-8962-53F2AA2BF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455" y="2346385"/>
            <a:ext cx="10730345" cy="4289942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5400" dirty="0"/>
              <a:t>The 144,000 may anticipate the special </a:t>
            </a:r>
            <a:r>
              <a:rPr lang="en-US" sz="5400" u="sng" dirty="0">
                <a:solidFill>
                  <a:srgbClr val="FFC000"/>
                </a:solidFill>
              </a:rPr>
              <a:t>Two Witnesses </a:t>
            </a:r>
            <a:r>
              <a:rPr lang="en-US" sz="5400" dirty="0"/>
              <a:t>of chapter 11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5400" dirty="0"/>
              <a:t>God engages Israel again in the tribulation period and that nation was always to be a </a:t>
            </a:r>
            <a:r>
              <a:rPr lang="en-US" sz="5400" u="sng" dirty="0">
                <a:solidFill>
                  <a:srgbClr val="FFC000"/>
                </a:solidFill>
              </a:rPr>
              <a:t>light to the world </a:t>
            </a:r>
            <a:r>
              <a:rPr lang="en-US" sz="5400" dirty="0"/>
              <a:t>(e.g., Isaiah 60:1-3)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63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3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021" y="0"/>
            <a:ext cx="12191999" cy="6858589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A17C69-D9AB-4EA2-AE93-6F804A3FD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1020" y="2885242"/>
            <a:ext cx="4287916" cy="224998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THE 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TWO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WITNESSES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sz="4000" b="1" dirty="0">
                <a:solidFill>
                  <a:schemeClr val="bg1"/>
                </a:solidFill>
              </a:rPr>
              <a:t>Revelation 11:1-14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5599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90067-2C7B-4F74-A273-F68D734E8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b="1" dirty="0">
                <a:solidFill>
                  <a:srgbClr val="FFC000"/>
                </a:solidFill>
              </a:rPr>
              <a:t>QUESTIONS</a:t>
            </a:r>
            <a:endParaRPr lang="en-US" sz="7200" b="1" i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3420A3-F293-41B0-827D-9C8779B5A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782" y="1825625"/>
            <a:ext cx="11333018" cy="4848130"/>
          </a:xfrm>
        </p:spPr>
        <p:txBody>
          <a:bodyPr/>
          <a:lstStyle/>
          <a:p>
            <a:pPr marL="914400" indent="-914400">
              <a:buAutoNum type="arabicPeriod"/>
            </a:pPr>
            <a:r>
              <a:rPr lang="en-US" sz="4800" dirty="0">
                <a:solidFill>
                  <a:srgbClr val="FFC000"/>
                </a:solidFill>
              </a:rPr>
              <a:t>Who are the Two Witnesses in general?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4000" dirty="0"/>
              <a:t>  </a:t>
            </a:r>
            <a:r>
              <a:rPr lang="en-US" sz="4400" dirty="0"/>
              <a:t>They are two </a:t>
            </a:r>
            <a:r>
              <a:rPr lang="en-US" sz="4400" u="sng" dirty="0">
                <a:solidFill>
                  <a:srgbClr val="FFC000"/>
                </a:solidFill>
              </a:rPr>
              <a:t>Jewish men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4400" dirty="0"/>
              <a:t>  Notice the </a:t>
            </a:r>
            <a:r>
              <a:rPr lang="en-US" sz="4400" u="sng" dirty="0">
                <a:solidFill>
                  <a:srgbClr val="FFC000"/>
                </a:solidFill>
              </a:rPr>
              <a:t>Jewish indicators </a:t>
            </a:r>
            <a:r>
              <a:rPr lang="en-US" sz="4400" dirty="0"/>
              <a:t>in the passage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4000" dirty="0"/>
              <a:t>  The Jewish </a:t>
            </a:r>
            <a:r>
              <a:rPr lang="en-US" sz="4000" u="sng" dirty="0">
                <a:solidFill>
                  <a:srgbClr val="FFC000"/>
                </a:solidFill>
              </a:rPr>
              <a:t>temple</a:t>
            </a:r>
            <a:r>
              <a:rPr lang="en-US" sz="4000" dirty="0"/>
              <a:t>  (11:1-2)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4000" dirty="0"/>
              <a:t>  The holy city </a:t>
            </a:r>
            <a:r>
              <a:rPr lang="en-US" sz="4000" u="sng" dirty="0">
                <a:solidFill>
                  <a:srgbClr val="FFC000"/>
                </a:solidFill>
              </a:rPr>
              <a:t>Jerusalem</a:t>
            </a:r>
            <a:r>
              <a:rPr lang="en-US" sz="4000" dirty="0"/>
              <a:t> (11:2, 8, 13)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4000" dirty="0"/>
              <a:t>  The witnesses are called </a:t>
            </a:r>
            <a:r>
              <a:rPr lang="en-US" sz="4000" u="sng" dirty="0">
                <a:solidFill>
                  <a:srgbClr val="FFC000"/>
                </a:solidFill>
              </a:rPr>
              <a:t>olive trees </a:t>
            </a:r>
            <a:r>
              <a:rPr lang="en-US" sz="4000" dirty="0"/>
              <a:t>(11:4)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4000" dirty="0"/>
              <a:t>  The witnesses are called </a:t>
            </a:r>
            <a:r>
              <a:rPr lang="en-US" sz="4000" u="sng" dirty="0">
                <a:solidFill>
                  <a:srgbClr val="FFC000"/>
                </a:solidFill>
              </a:rPr>
              <a:t>lampstands</a:t>
            </a:r>
            <a:r>
              <a:rPr lang="en-US" sz="4000" dirty="0"/>
              <a:t> (11:4)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8572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90067-2C7B-4F74-A273-F68D734E8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8600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7200" b="1" dirty="0">
                <a:solidFill>
                  <a:srgbClr val="FFC000"/>
                </a:solidFill>
              </a:rPr>
              <a:t>QUESTIONS</a:t>
            </a:r>
            <a:endParaRPr lang="en-US" sz="7200" b="1" i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3420A3-F293-41B0-827D-9C8779B5A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963" y="1351128"/>
            <a:ext cx="11603115" cy="5308979"/>
          </a:xfrm>
        </p:spPr>
        <p:txBody>
          <a:bodyPr>
            <a:normAutofit lnSpcReduction="10000"/>
          </a:bodyPr>
          <a:lstStyle/>
          <a:p>
            <a:pPr marL="914400" indent="-914400">
              <a:buFont typeface="+mj-lt"/>
              <a:buAutoNum type="arabicPeriod" startAt="2"/>
            </a:pPr>
            <a:r>
              <a:rPr lang="en-US" sz="5400" dirty="0">
                <a:solidFill>
                  <a:srgbClr val="FFC000"/>
                </a:solidFill>
              </a:rPr>
              <a:t>What is the mission of the Two Witnesses?</a:t>
            </a:r>
          </a:p>
          <a:p>
            <a:pPr marL="860425" lvl="1" indent="-403225">
              <a:buFont typeface="Wingdings" panose="05000000000000000000" pitchFamily="2" charset="2"/>
              <a:buChar char="Ø"/>
            </a:pPr>
            <a:r>
              <a:rPr lang="en-US" sz="4000" dirty="0"/>
              <a:t>To </a:t>
            </a:r>
            <a:r>
              <a:rPr lang="en-US" sz="4000" u="sng" dirty="0">
                <a:solidFill>
                  <a:srgbClr val="FFC000"/>
                </a:solidFill>
              </a:rPr>
              <a:t>prophesy</a:t>
            </a:r>
            <a:r>
              <a:rPr lang="en-US" sz="4000" dirty="0"/>
              <a:t> for 1260 days (Jewish years average 360 days so this is 3 ½ years or 42 months) – See 11:2-3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4000" dirty="0"/>
              <a:t>To </a:t>
            </a:r>
            <a:r>
              <a:rPr lang="en-US" sz="4000" u="sng" dirty="0">
                <a:solidFill>
                  <a:srgbClr val="FFC000"/>
                </a:solidFill>
              </a:rPr>
              <a:t>witness</a:t>
            </a:r>
            <a:r>
              <a:rPr lang="en-US" sz="4000" dirty="0"/>
              <a:t> and give </a:t>
            </a:r>
            <a:r>
              <a:rPr lang="en-US" sz="4000" u="sng" dirty="0">
                <a:solidFill>
                  <a:srgbClr val="FFC000"/>
                </a:solidFill>
              </a:rPr>
              <a:t>testimony</a:t>
            </a:r>
            <a:r>
              <a:rPr lang="en-US" sz="4000" dirty="0"/>
              <a:t> about God and his plan (11:3, 7)</a:t>
            </a:r>
            <a:endParaRPr lang="en-US" sz="3600" dirty="0"/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4000" dirty="0"/>
              <a:t>To exercise </a:t>
            </a:r>
            <a:r>
              <a:rPr lang="en-US" sz="4000" u="sng" dirty="0">
                <a:solidFill>
                  <a:srgbClr val="FFC000"/>
                </a:solidFill>
              </a:rPr>
              <a:t>supernatural powers </a:t>
            </a:r>
            <a:r>
              <a:rPr lang="en-US" sz="4000" dirty="0"/>
              <a:t>as needed      (11:5-6)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818423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Jewish Imagery from Old Testament Israel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81000" y="1533525"/>
            <a:ext cx="5638800" cy="4719638"/>
          </a:xfrm>
        </p:spPr>
        <p:txBody>
          <a:bodyPr>
            <a:normAutofit/>
          </a:bodyPr>
          <a:lstStyle/>
          <a:p>
            <a:pPr>
              <a:buFont typeface="Symbol" panose="05050102010706020507" pitchFamily="18" charset="2"/>
              <a:buChar char=""/>
            </a:pPr>
            <a:r>
              <a:rPr lang="en-US" dirty="0">
                <a:solidFill>
                  <a:schemeClr val="bg1"/>
                </a:solidFill>
              </a:rPr>
              <a:t> Jesus’s description in Revelation chapter one correlates to the </a:t>
            </a:r>
            <a:r>
              <a:rPr lang="en-US" b="1" u="sng" dirty="0">
                <a:solidFill>
                  <a:srgbClr val="FFC000"/>
                </a:solidFill>
              </a:rPr>
              <a:t>Ancient of Days </a:t>
            </a:r>
            <a:r>
              <a:rPr lang="en-US" dirty="0">
                <a:solidFill>
                  <a:schemeClr val="bg1"/>
                </a:solidFill>
              </a:rPr>
              <a:t>in Daniel 7</a:t>
            </a:r>
          </a:p>
        </p:txBody>
      </p:sp>
      <p:pic>
        <p:nvPicPr>
          <p:cNvPr id="1026" name="Picture 2" descr="Image result for Ancient of Day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711" y="1533525"/>
            <a:ext cx="6028414" cy="455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019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90067-2C7B-4F74-A273-F68D734E8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rgbClr val="FFC000"/>
                </a:solidFill>
              </a:rPr>
              <a:t>3.  What is the </a:t>
            </a:r>
            <a:r>
              <a:rPr lang="en-US" sz="4800" b="1" u="sng" dirty="0">
                <a:solidFill>
                  <a:srgbClr val="FFC000"/>
                </a:solidFill>
              </a:rPr>
              <a:t>identity</a:t>
            </a:r>
            <a:r>
              <a:rPr lang="en-US" sz="4800" b="1" dirty="0">
                <a:solidFill>
                  <a:srgbClr val="FFC000"/>
                </a:solidFill>
              </a:rPr>
              <a:t> of the Two Witnesses?</a:t>
            </a:r>
            <a:endParaRPr lang="en-US" sz="4800" b="1" i="1" dirty="0">
              <a:solidFill>
                <a:srgbClr val="FFC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62975" y="1690688"/>
            <a:ext cx="3151573" cy="434612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Enoch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Elijah</a:t>
            </a:r>
          </a:p>
        </p:txBody>
      </p:sp>
      <p:sp>
        <p:nvSpPr>
          <p:cNvPr id="5" name="Rectangle 4"/>
          <p:cNvSpPr/>
          <p:nvPr/>
        </p:nvSpPr>
        <p:spPr>
          <a:xfrm>
            <a:off x="4592716" y="1690688"/>
            <a:ext cx="3151573" cy="434612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Moses 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Elijah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(11:6; Mal. 4:5-6)</a:t>
            </a:r>
          </a:p>
        </p:txBody>
      </p:sp>
      <p:sp>
        <p:nvSpPr>
          <p:cNvPr id="6" name="Rectangle 5"/>
          <p:cNvSpPr/>
          <p:nvPr/>
        </p:nvSpPr>
        <p:spPr>
          <a:xfrm>
            <a:off x="8022457" y="1690688"/>
            <a:ext cx="3151573" cy="434612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Two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prophets like Moses and Elijah</a:t>
            </a:r>
          </a:p>
        </p:txBody>
      </p:sp>
    </p:spTree>
    <p:extLst>
      <p:ext uri="{BB962C8B-B14F-4D97-AF65-F5344CB8AC3E}">
        <p14:creationId xmlns:p14="http://schemas.microsoft.com/office/powerpoint/2010/main" val="526282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90067-2C7B-4F74-A273-F68D734E8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rgbClr val="FFC000"/>
                </a:solidFill>
              </a:rPr>
              <a:t>3.  What is the </a:t>
            </a:r>
            <a:r>
              <a:rPr lang="en-US" sz="4800" b="1" u="sng" dirty="0">
                <a:solidFill>
                  <a:srgbClr val="FFC000"/>
                </a:solidFill>
              </a:rPr>
              <a:t>identity</a:t>
            </a:r>
            <a:r>
              <a:rPr lang="en-US" sz="4800" b="1" dirty="0">
                <a:solidFill>
                  <a:srgbClr val="FFC000"/>
                </a:solidFill>
              </a:rPr>
              <a:t> of the Two Witnesses?</a:t>
            </a:r>
            <a:endParaRPr lang="en-US" sz="4800" b="1" i="1" dirty="0">
              <a:solidFill>
                <a:srgbClr val="FFC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62975" y="1690688"/>
            <a:ext cx="3151573" cy="434612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Enoch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Elijah</a:t>
            </a:r>
          </a:p>
        </p:txBody>
      </p:sp>
      <p:sp>
        <p:nvSpPr>
          <p:cNvPr id="5" name="Rectangle 4"/>
          <p:cNvSpPr/>
          <p:nvPr/>
        </p:nvSpPr>
        <p:spPr>
          <a:xfrm>
            <a:off x="4592716" y="1690688"/>
            <a:ext cx="3151573" cy="434612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Moses 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Elijah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(11:6; Mal. 4:5-6)</a:t>
            </a:r>
          </a:p>
        </p:txBody>
      </p:sp>
      <p:sp>
        <p:nvSpPr>
          <p:cNvPr id="6" name="Rectangle 5"/>
          <p:cNvSpPr/>
          <p:nvPr/>
        </p:nvSpPr>
        <p:spPr>
          <a:xfrm>
            <a:off x="8022457" y="1690688"/>
            <a:ext cx="3151573" cy="434612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Two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prophets like Moses and Elijah</a:t>
            </a:r>
          </a:p>
        </p:txBody>
      </p:sp>
      <p:sp>
        <p:nvSpPr>
          <p:cNvPr id="3" name="Oval 2"/>
          <p:cNvSpPr/>
          <p:nvPr/>
        </p:nvSpPr>
        <p:spPr>
          <a:xfrm>
            <a:off x="4465468" y="1535837"/>
            <a:ext cx="3400148" cy="4731798"/>
          </a:xfrm>
          <a:prstGeom prst="ellipse">
            <a:avLst/>
          </a:prstGeom>
          <a:solidFill>
            <a:srgbClr val="7030A0">
              <a:alpha val="4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37787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rgbClr val="FFC000"/>
                </a:solidFill>
                <a:latin typeface="+mn-lt"/>
              </a:rPr>
              <a:t>4.  What is the destiny of the Two Witnesses?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49224" y="1444752"/>
            <a:ext cx="3172968" cy="4544568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Earthly </a:t>
            </a: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murder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death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(11:7-10)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822192" y="1444752"/>
            <a:ext cx="4207764" cy="4544568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8029956" y="1444752"/>
            <a:ext cx="3372612" cy="4544568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Physical </a:t>
            </a: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resurrection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ascension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heaven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(11:11-12)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784" y="1715439"/>
            <a:ext cx="3873097" cy="402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42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2864D51-6B79-437A-B33A-12E960D50A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04800"/>
            <a:ext cx="5486401" cy="62484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557036-E6B4-47EB-BB2D-5218E7AFBC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533400"/>
            <a:ext cx="5486400" cy="6019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dirty="0">
                <a:solidFill>
                  <a:srgbClr val="FFC000"/>
                </a:solidFill>
              </a:rPr>
              <a:t>The</a:t>
            </a:r>
          </a:p>
          <a:p>
            <a:pPr marL="0" indent="0" algn="ctr">
              <a:buNone/>
            </a:pPr>
            <a:r>
              <a:rPr lang="en-US" sz="6000" dirty="0">
                <a:solidFill>
                  <a:srgbClr val="FFC000"/>
                </a:solidFill>
              </a:rPr>
              <a:t>Dragon</a:t>
            </a:r>
          </a:p>
          <a:p>
            <a:pPr marL="0" indent="0" algn="ctr">
              <a:buNone/>
            </a:pPr>
            <a:r>
              <a:rPr lang="en-US" sz="6000" dirty="0">
                <a:solidFill>
                  <a:srgbClr val="FFC000"/>
                </a:solidFill>
              </a:rPr>
              <a:t>Against</a:t>
            </a:r>
          </a:p>
          <a:p>
            <a:pPr marL="0" indent="0" algn="ctr">
              <a:buNone/>
            </a:pPr>
            <a:r>
              <a:rPr lang="en-US" sz="6000" dirty="0">
                <a:solidFill>
                  <a:srgbClr val="FFC000"/>
                </a:solidFill>
              </a:rPr>
              <a:t>Israel</a:t>
            </a:r>
          </a:p>
          <a:p>
            <a:pPr marL="0" indent="0" algn="ctr">
              <a:buNone/>
            </a:pPr>
            <a:r>
              <a:rPr lang="en-US" sz="6000" dirty="0">
                <a:solidFill>
                  <a:srgbClr val="FFC000"/>
                </a:solidFill>
              </a:rPr>
              <a:t>In</a:t>
            </a:r>
          </a:p>
          <a:p>
            <a:pPr marL="0" indent="0" algn="ctr">
              <a:buNone/>
            </a:pPr>
            <a:r>
              <a:rPr lang="en-US" sz="6000" dirty="0">
                <a:solidFill>
                  <a:srgbClr val="FFC000"/>
                </a:solidFill>
              </a:rPr>
              <a:t>Revelation 12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1264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6121400" y="293491"/>
            <a:ext cx="4038600" cy="1143000"/>
          </a:xfrm>
        </p:spPr>
        <p:txBody>
          <a:bodyPr/>
          <a:lstStyle/>
          <a:p>
            <a:r>
              <a:rPr lang="en-US" altLang="en-US" sz="4800" b="1" dirty="0">
                <a:solidFill>
                  <a:srgbClr val="FFC000"/>
                </a:solidFill>
              </a:rPr>
              <a:t>Revelation 12</a:t>
            </a:r>
          </a:p>
        </p:txBody>
      </p:sp>
      <p:pic>
        <p:nvPicPr>
          <p:cNvPr id="33795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0535" y="609601"/>
            <a:ext cx="4038600" cy="5516563"/>
          </a:xfrm>
        </p:spPr>
      </p:pic>
      <p:sp>
        <p:nvSpPr>
          <p:cNvPr id="33796" name="Content Placeholder 3"/>
          <p:cNvSpPr>
            <a:spLocks noGrp="1"/>
          </p:cNvSpPr>
          <p:nvPr>
            <p:ph sz="half" idx="2"/>
          </p:nvPr>
        </p:nvSpPr>
        <p:spPr>
          <a:xfrm>
            <a:off x="6402773" y="1734532"/>
            <a:ext cx="4669654" cy="4046457"/>
          </a:xfrm>
        </p:spPr>
        <p:txBody>
          <a:bodyPr/>
          <a:lstStyle/>
          <a:p>
            <a:r>
              <a:rPr lang="en-US" altLang="en-US" sz="4800" dirty="0">
                <a:solidFill>
                  <a:schemeClr val="bg1"/>
                </a:solidFill>
              </a:rPr>
              <a:t>The woman       </a:t>
            </a:r>
            <a:r>
              <a:rPr lang="en-US" altLang="en-US" sz="4000" dirty="0">
                <a:solidFill>
                  <a:schemeClr val="bg1"/>
                </a:solidFill>
              </a:rPr>
              <a:t>(Gen. 37:9)</a:t>
            </a:r>
          </a:p>
          <a:p>
            <a:r>
              <a:rPr lang="en-US" altLang="en-US" sz="4800" dirty="0">
                <a:solidFill>
                  <a:schemeClr val="bg1"/>
                </a:solidFill>
              </a:rPr>
              <a:t>The child</a:t>
            </a:r>
          </a:p>
          <a:p>
            <a:r>
              <a:rPr lang="en-US" altLang="en-US" sz="4800" dirty="0">
                <a:solidFill>
                  <a:schemeClr val="bg1"/>
                </a:solidFill>
              </a:rPr>
              <a:t>The dragon</a:t>
            </a:r>
          </a:p>
        </p:txBody>
      </p:sp>
      <p:sp>
        <p:nvSpPr>
          <p:cNvPr id="3379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B470411E-E899-4557-A77E-AC7013F482E9}" type="slidenum">
              <a:rPr lang="en-US" altLang="en-US" sz="1200">
                <a:solidFill>
                  <a:srgbClr val="89898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24</a:t>
            </a:fld>
            <a:endParaRPr lang="en-US" altLang="en-US" sz="1200">
              <a:solidFill>
                <a:srgbClr val="89898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688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6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920496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</a:rPr>
              <a:t>Identification of the </a:t>
            </a:r>
            <a:r>
              <a:rPr lang="en-US" sz="6000" b="1" dirty="0">
                <a:solidFill>
                  <a:srgbClr val="FFC000"/>
                </a:solidFill>
              </a:rPr>
              <a:t>Child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8541470" cy="4660016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3600" dirty="0">
                <a:solidFill>
                  <a:schemeClr val="bg1"/>
                </a:solidFill>
              </a:rPr>
              <a:t>  </a:t>
            </a:r>
            <a:r>
              <a:rPr lang="en-US" sz="4400" dirty="0">
                <a:solidFill>
                  <a:schemeClr val="bg1"/>
                </a:solidFill>
              </a:rPr>
              <a:t>This is clear and easy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4400" dirty="0">
                <a:solidFill>
                  <a:schemeClr val="bg1"/>
                </a:solidFill>
              </a:rPr>
              <a:t>  </a:t>
            </a:r>
            <a:r>
              <a:rPr lang="en-US" sz="4400" b="1" dirty="0">
                <a:solidFill>
                  <a:srgbClr val="FFC000"/>
                </a:solidFill>
              </a:rPr>
              <a:t>Chapter 12, Verse 5</a:t>
            </a:r>
          </a:p>
          <a:p>
            <a:pPr marL="0" indent="0">
              <a:buNone/>
            </a:pPr>
            <a:r>
              <a:rPr lang="en-US" sz="4400" dirty="0">
                <a:solidFill>
                  <a:schemeClr val="bg1"/>
                </a:solidFill>
              </a:rPr>
              <a:t>“And she gave birth to a son, a male child, who is to </a:t>
            </a:r>
            <a:r>
              <a:rPr lang="en-US" sz="4400" dirty="0">
                <a:solidFill>
                  <a:srgbClr val="FFC000"/>
                </a:solidFill>
              </a:rPr>
              <a:t>rule all the nations </a:t>
            </a:r>
            <a:r>
              <a:rPr lang="en-US" sz="4400" dirty="0">
                <a:solidFill>
                  <a:schemeClr val="bg1"/>
                </a:solidFill>
              </a:rPr>
              <a:t>with a rod of iron; and her child was </a:t>
            </a:r>
            <a:r>
              <a:rPr lang="en-US" sz="4400" dirty="0">
                <a:solidFill>
                  <a:srgbClr val="FFC000"/>
                </a:solidFill>
              </a:rPr>
              <a:t>caught up to God </a:t>
            </a:r>
            <a:r>
              <a:rPr lang="en-US" sz="4400" dirty="0">
                <a:solidFill>
                  <a:schemeClr val="bg1"/>
                </a:solidFill>
              </a:rPr>
              <a:t>and to his throne.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986" y="186813"/>
            <a:ext cx="2911709" cy="365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187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920496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</a:rPr>
              <a:t>Identification of the </a:t>
            </a:r>
            <a:r>
              <a:rPr lang="en-US" sz="6000" b="1" dirty="0">
                <a:solidFill>
                  <a:srgbClr val="FF0000"/>
                </a:solidFill>
              </a:rPr>
              <a:t>Red Dragon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8166786" cy="4351338"/>
          </a:xfrm>
        </p:spPr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3600" dirty="0">
                <a:solidFill>
                  <a:schemeClr val="bg1"/>
                </a:solidFill>
              </a:rPr>
              <a:t>  </a:t>
            </a:r>
            <a:r>
              <a:rPr lang="en-US" sz="4400" dirty="0">
                <a:solidFill>
                  <a:schemeClr val="bg1"/>
                </a:solidFill>
              </a:rPr>
              <a:t>This is clear and easy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4400" dirty="0">
                <a:solidFill>
                  <a:schemeClr val="bg1"/>
                </a:solidFill>
              </a:rPr>
              <a:t>  </a:t>
            </a:r>
            <a:r>
              <a:rPr lang="en-US" sz="4400" b="1" dirty="0">
                <a:solidFill>
                  <a:srgbClr val="FF0000"/>
                </a:solidFill>
              </a:rPr>
              <a:t>Chapter 12, Verse 9</a:t>
            </a:r>
          </a:p>
          <a:p>
            <a:pPr marL="0" indent="0">
              <a:buNone/>
            </a:pPr>
            <a:r>
              <a:rPr lang="en-US" sz="4400" dirty="0">
                <a:solidFill>
                  <a:schemeClr val="bg1"/>
                </a:solidFill>
              </a:rPr>
              <a:t>“And the great </a:t>
            </a:r>
            <a:r>
              <a:rPr lang="en-US" sz="4400" dirty="0">
                <a:solidFill>
                  <a:srgbClr val="FFFF00"/>
                </a:solidFill>
              </a:rPr>
              <a:t>dragon</a:t>
            </a:r>
            <a:r>
              <a:rPr lang="en-US" sz="4400" dirty="0">
                <a:solidFill>
                  <a:schemeClr val="bg1"/>
                </a:solidFill>
              </a:rPr>
              <a:t> was thrown down, that ancient </a:t>
            </a:r>
            <a:r>
              <a:rPr lang="en-US" sz="4400" dirty="0">
                <a:solidFill>
                  <a:srgbClr val="FFFF00"/>
                </a:solidFill>
              </a:rPr>
              <a:t>serpent</a:t>
            </a:r>
            <a:r>
              <a:rPr lang="en-US" sz="4400" dirty="0">
                <a:solidFill>
                  <a:schemeClr val="bg1"/>
                </a:solidFill>
              </a:rPr>
              <a:t>, who is called the </a:t>
            </a:r>
            <a:r>
              <a:rPr lang="en-US" sz="4400" dirty="0">
                <a:solidFill>
                  <a:srgbClr val="FFFF00"/>
                </a:solidFill>
              </a:rPr>
              <a:t>devil</a:t>
            </a:r>
            <a:r>
              <a:rPr lang="en-US" sz="4400" dirty="0">
                <a:solidFill>
                  <a:schemeClr val="bg1"/>
                </a:solidFill>
              </a:rPr>
              <a:t> and </a:t>
            </a:r>
            <a:r>
              <a:rPr lang="en-US" sz="4400" dirty="0">
                <a:solidFill>
                  <a:srgbClr val="FFFF00"/>
                </a:solidFill>
              </a:rPr>
              <a:t>Satan</a:t>
            </a:r>
            <a:r>
              <a:rPr lang="en-US" sz="4400" dirty="0">
                <a:solidFill>
                  <a:schemeClr val="bg1"/>
                </a:solidFill>
              </a:rPr>
              <a:t>, the deceiver of the whole world…” 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986" y="186813"/>
            <a:ext cx="2911709" cy="365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284" y="365125"/>
            <a:ext cx="8042787" cy="1325563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FFC000"/>
                </a:solidFill>
              </a:rPr>
              <a:t>Identification of the Woman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284" y="1825624"/>
            <a:ext cx="8552702" cy="46538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rgbClr val="FFC000"/>
                </a:solidFill>
              </a:rPr>
              <a:t>Three Views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b="1" dirty="0">
                <a:solidFill>
                  <a:schemeClr val="bg1"/>
                </a:solidFill>
              </a:rPr>
              <a:t>The </a:t>
            </a:r>
            <a:r>
              <a:rPr lang="en-US" sz="4000" b="1" u="sng" dirty="0">
                <a:solidFill>
                  <a:schemeClr val="bg1"/>
                </a:solidFill>
              </a:rPr>
              <a:t>Virgin Mary</a:t>
            </a:r>
            <a:r>
              <a:rPr lang="en-US" sz="4000" b="1" dirty="0">
                <a:solidFill>
                  <a:schemeClr val="bg1"/>
                </a:solidFill>
              </a:rPr>
              <a:t> (Catholic View)</a:t>
            </a:r>
          </a:p>
          <a:p>
            <a:pPr marL="0" indent="0">
              <a:buNone/>
            </a:pPr>
            <a:r>
              <a:rPr lang="en-US" sz="4000" b="1" dirty="0">
                <a:solidFill>
                  <a:srgbClr val="FFC000"/>
                </a:solidFill>
              </a:rPr>
              <a:t>Reason to reject:</a:t>
            </a:r>
          </a:p>
          <a:p>
            <a:pPr marL="0" indent="0">
              <a:buNone/>
            </a:pPr>
            <a:r>
              <a:rPr lang="en-US" sz="4000" b="1" dirty="0">
                <a:solidFill>
                  <a:schemeClr val="bg1"/>
                </a:solidFill>
              </a:rPr>
              <a:t>The text says that the woman is a </a:t>
            </a:r>
            <a:r>
              <a:rPr lang="en-US" sz="4000" b="1" u="sng" dirty="0">
                <a:solidFill>
                  <a:srgbClr val="FFC000"/>
                </a:solidFill>
              </a:rPr>
              <a:t>sign</a:t>
            </a:r>
            <a:r>
              <a:rPr lang="en-US" sz="4000" b="1" dirty="0">
                <a:solidFill>
                  <a:schemeClr val="bg1"/>
                </a:solidFill>
              </a:rPr>
              <a:t> which means she is </a:t>
            </a:r>
            <a:r>
              <a:rPr lang="en-US" sz="4000" b="1" u="sng" dirty="0">
                <a:solidFill>
                  <a:srgbClr val="FFC000"/>
                </a:solidFill>
              </a:rPr>
              <a:t>symbolic</a:t>
            </a:r>
            <a:r>
              <a:rPr lang="en-US" sz="4000" b="1" dirty="0">
                <a:solidFill>
                  <a:schemeClr val="bg1"/>
                </a:solidFill>
              </a:rPr>
              <a:t> not a real woman (v. 1).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986" y="186813"/>
            <a:ext cx="2911709" cy="365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64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284" y="365125"/>
            <a:ext cx="8042787" cy="1325563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FFC000"/>
                </a:solidFill>
              </a:rPr>
              <a:t>Identification of the Woman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284" y="1825624"/>
            <a:ext cx="8552702" cy="46538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rgbClr val="FFC000"/>
                </a:solidFill>
              </a:rPr>
              <a:t>Three Views</a:t>
            </a:r>
          </a:p>
          <a:p>
            <a:pPr marL="742950" indent="-742950">
              <a:buFont typeface="+mj-lt"/>
              <a:buAutoNum type="arabicPeriod" startAt="2"/>
            </a:pPr>
            <a:r>
              <a:rPr lang="en-US" sz="4000" b="1" dirty="0">
                <a:solidFill>
                  <a:schemeClr val="bg1"/>
                </a:solidFill>
              </a:rPr>
              <a:t>The </a:t>
            </a:r>
            <a:r>
              <a:rPr lang="en-US" sz="4000" b="1" u="sng" dirty="0">
                <a:solidFill>
                  <a:schemeClr val="bg1"/>
                </a:solidFill>
              </a:rPr>
              <a:t>Church</a:t>
            </a:r>
          </a:p>
          <a:p>
            <a:pPr marL="0" indent="0">
              <a:buNone/>
            </a:pPr>
            <a:r>
              <a:rPr lang="en-US" sz="4000" b="1" dirty="0">
                <a:solidFill>
                  <a:srgbClr val="FFC000"/>
                </a:solidFill>
              </a:rPr>
              <a:t>Reason to reject:</a:t>
            </a:r>
          </a:p>
          <a:p>
            <a:pPr marL="0" indent="0">
              <a:buNone/>
            </a:pPr>
            <a:r>
              <a:rPr lang="en-US" sz="4000" b="1" dirty="0">
                <a:solidFill>
                  <a:schemeClr val="bg1"/>
                </a:solidFill>
              </a:rPr>
              <a:t>If this is correct, it means the Church </a:t>
            </a:r>
            <a:r>
              <a:rPr lang="en-US" sz="4000" b="1" u="sng" dirty="0">
                <a:solidFill>
                  <a:schemeClr val="bg1"/>
                </a:solidFill>
              </a:rPr>
              <a:t>gave birth </a:t>
            </a:r>
            <a:r>
              <a:rPr lang="en-US" sz="4000" b="1" dirty="0">
                <a:solidFill>
                  <a:schemeClr val="bg1"/>
                </a:solidFill>
              </a:rPr>
              <a:t>to Christ.  But this is </a:t>
            </a:r>
            <a:r>
              <a:rPr lang="en-US" sz="4000" b="1" u="sng" dirty="0">
                <a:solidFill>
                  <a:schemeClr val="bg1"/>
                </a:solidFill>
              </a:rPr>
              <a:t>backwards</a:t>
            </a:r>
            <a:r>
              <a:rPr lang="en-US" sz="4000" b="1" dirty="0">
                <a:solidFill>
                  <a:schemeClr val="bg1"/>
                </a:solidFill>
              </a:rPr>
              <a:t>.  </a:t>
            </a:r>
            <a:r>
              <a:rPr lang="en-US" sz="4000" b="1" u="sng" dirty="0">
                <a:solidFill>
                  <a:schemeClr val="bg1"/>
                </a:solidFill>
              </a:rPr>
              <a:t>Christ</a:t>
            </a:r>
            <a:r>
              <a:rPr lang="en-US" sz="4000" b="1" dirty="0">
                <a:solidFill>
                  <a:schemeClr val="bg1"/>
                </a:solidFill>
              </a:rPr>
              <a:t> gave birth to the Church (Acts 2).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986" y="186813"/>
            <a:ext cx="2911709" cy="365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43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122" y="182793"/>
            <a:ext cx="8858864" cy="1325563"/>
          </a:xfrm>
        </p:spPr>
        <p:txBody>
          <a:bodyPr>
            <a:noAutofit/>
          </a:bodyPr>
          <a:lstStyle/>
          <a:p>
            <a:r>
              <a:rPr lang="en-US" sz="6000" b="1" dirty="0">
                <a:solidFill>
                  <a:srgbClr val="FFC000"/>
                </a:solidFill>
              </a:rPr>
              <a:t>Identification of the Woman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284" y="1504336"/>
            <a:ext cx="8552702" cy="497512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5400" b="1" dirty="0">
                <a:solidFill>
                  <a:srgbClr val="FFC000"/>
                </a:solidFill>
              </a:rPr>
              <a:t>Three Views</a:t>
            </a:r>
          </a:p>
          <a:p>
            <a:pPr marL="742950" indent="-742950">
              <a:buFont typeface="+mj-lt"/>
              <a:buAutoNum type="arabicPeriod" startAt="3"/>
            </a:pPr>
            <a:r>
              <a:rPr lang="en-US" sz="5400" b="1" u="sng" dirty="0">
                <a:solidFill>
                  <a:schemeClr val="bg1"/>
                </a:solidFill>
              </a:rPr>
              <a:t>Israel</a:t>
            </a:r>
          </a:p>
          <a:p>
            <a:pPr marL="0" indent="0">
              <a:buNone/>
            </a:pPr>
            <a:r>
              <a:rPr lang="en-US" sz="4000" b="1" dirty="0">
                <a:solidFill>
                  <a:srgbClr val="FFC000"/>
                </a:solidFill>
              </a:rPr>
              <a:t>Reasons to accept: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4000" b="1" dirty="0">
                <a:solidFill>
                  <a:schemeClr val="bg1"/>
                </a:solidFill>
              </a:rPr>
              <a:t>  Image defined in </a:t>
            </a:r>
            <a:r>
              <a:rPr lang="en-US" sz="4000" b="1" u="sng" dirty="0">
                <a:solidFill>
                  <a:schemeClr val="bg1"/>
                </a:solidFill>
              </a:rPr>
              <a:t>Genesis 37:9-11</a:t>
            </a:r>
          </a:p>
          <a:p>
            <a:pPr marL="511175" indent="-511175">
              <a:buFont typeface="Courier New" panose="02070309020205020404" pitchFamily="49" charset="0"/>
              <a:buChar char="o"/>
            </a:pPr>
            <a:r>
              <a:rPr lang="en-US" sz="4000" b="1" dirty="0">
                <a:solidFill>
                  <a:schemeClr val="bg1"/>
                </a:solidFill>
              </a:rPr>
              <a:t>The image refers to the </a:t>
            </a:r>
            <a:r>
              <a:rPr lang="en-US" sz="4000" b="1" u="sng" dirty="0">
                <a:solidFill>
                  <a:schemeClr val="bg1"/>
                </a:solidFill>
              </a:rPr>
              <a:t>family of Jacob or Israel </a:t>
            </a:r>
          </a:p>
          <a:p>
            <a:pPr marL="511175" indent="-511175">
              <a:buFont typeface="Courier New" panose="02070309020205020404" pitchFamily="49" charset="0"/>
              <a:buChar char="o"/>
            </a:pPr>
            <a:r>
              <a:rPr lang="en-US" sz="4000" b="1" dirty="0">
                <a:solidFill>
                  <a:schemeClr val="bg1"/>
                </a:solidFill>
              </a:rPr>
              <a:t>Context of Rev 12 makes sense if there is a future for </a:t>
            </a:r>
            <a:r>
              <a:rPr lang="en-US" sz="4000" b="1" u="sng" dirty="0">
                <a:solidFill>
                  <a:schemeClr val="bg1"/>
                </a:solidFill>
              </a:rPr>
              <a:t>Israel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986" y="186813"/>
            <a:ext cx="2911709" cy="365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057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Jewish Imagery from Old Testament Israel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81000" y="1533525"/>
            <a:ext cx="5638800" cy="4719638"/>
          </a:xfrm>
        </p:spPr>
        <p:txBody>
          <a:bodyPr>
            <a:normAutofit/>
          </a:bodyPr>
          <a:lstStyle/>
          <a:p>
            <a:pPr>
              <a:buFont typeface="Symbol" panose="05050102010706020507" pitchFamily="18" charset="2"/>
              <a:buChar char=""/>
            </a:pPr>
            <a:r>
              <a:rPr lang="en-US" dirty="0">
                <a:solidFill>
                  <a:schemeClr val="bg1"/>
                </a:solidFill>
              </a:rPr>
              <a:t> Jesus’s description in Revelation chapter one correlates to the </a:t>
            </a:r>
            <a:r>
              <a:rPr lang="en-US" b="1" u="sng" dirty="0">
                <a:solidFill>
                  <a:srgbClr val="FFC000"/>
                </a:solidFill>
              </a:rPr>
              <a:t>Ancient of Days </a:t>
            </a:r>
            <a:r>
              <a:rPr lang="en-US" dirty="0">
                <a:solidFill>
                  <a:schemeClr val="bg1"/>
                </a:solidFill>
              </a:rPr>
              <a:t>in Daniel 7</a:t>
            </a:r>
          </a:p>
          <a:p>
            <a:pPr>
              <a:buFont typeface="Symbol" panose="05050102010706020507" pitchFamily="18" charset="2"/>
              <a:buChar char=""/>
            </a:pPr>
            <a:r>
              <a:rPr lang="en-US" b="1" u="sng" dirty="0">
                <a:solidFill>
                  <a:srgbClr val="FFC000"/>
                </a:solidFill>
              </a:rPr>
              <a:t>Lampstands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in chapter one relate to churches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50" name="Picture 2" descr="https://upload.wikimedia.org/wikipedia/commons/thumb/a/a4/Menorah_0307.jpg/250px-Menorah_030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0" y="1645444"/>
            <a:ext cx="31750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6468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88665-06A4-4C97-8489-A869DCF53B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5058" y="741872"/>
            <a:ext cx="2950234" cy="5072331"/>
          </a:xfrm>
        </p:spPr>
        <p:txBody>
          <a:bodyPr>
            <a:normAutofit fontScale="90000"/>
          </a:bodyPr>
          <a:lstStyle/>
          <a:p>
            <a:r>
              <a:rPr lang="en-US" sz="6600" b="1" dirty="0">
                <a:solidFill>
                  <a:srgbClr val="FFC000"/>
                </a:solidFill>
                <a:latin typeface="+mn-lt"/>
              </a:rPr>
              <a:t>Glimpse of Kingdom in</a:t>
            </a:r>
            <a:br>
              <a:rPr lang="en-US" sz="6600" b="1" dirty="0">
                <a:solidFill>
                  <a:srgbClr val="FFC000"/>
                </a:solidFill>
                <a:latin typeface="+mn-lt"/>
              </a:rPr>
            </a:br>
            <a:r>
              <a:rPr lang="en-US" sz="6600" b="1" dirty="0">
                <a:solidFill>
                  <a:srgbClr val="FFC000"/>
                </a:solidFill>
                <a:latin typeface="+mn-lt"/>
              </a:rPr>
              <a:t>Rev. 14</a:t>
            </a:r>
            <a:br>
              <a:rPr lang="en-US" sz="6600" b="1" dirty="0">
                <a:solidFill>
                  <a:srgbClr val="FFC000"/>
                </a:solidFill>
                <a:latin typeface="+mn-lt"/>
              </a:rPr>
            </a:br>
            <a:endParaRPr lang="en-US" sz="6600" b="1" dirty="0">
              <a:solidFill>
                <a:srgbClr val="FFC000"/>
              </a:solidFill>
              <a:latin typeface="+mn-lt"/>
            </a:endParaRPr>
          </a:p>
        </p:txBody>
      </p:sp>
      <p:pic>
        <p:nvPicPr>
          <p:cNvPr id="18439" name="Picture 7" descr="F:\Powerpoint JPEG Images\15.JPG">
            <a:extLst>
              <a:ext uri="{FF2B5EF4-FFF2-40B4-BE49-F238E27FC236}">
                <a16:creationId xmlns:a16="http://schemas.microsoft.com/office/drawing/2014/main" id="{C49347F2-325E-43EB-978B-B98A8A403CF5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05213" y="0"/>
            <a:ext cx="8586787" cy="6888163"/>
          </a:xfrm>
        </p:spPr>
      </p:pic>
    </p:spTree>
    <p:extLst>
      <p:ext uri="{BB962C8B-B14F-4D97-AF65-F5344CB8AC3E}">
        <p14:creationId xmlns:p14="http://schemas.microsoft.com/office/powerpoint/2010/main" val="29000285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2205547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>
                <a:solidFill>
                  <a:srgbClr val="FFC000"/>
                </a:solidFill>
                <a:latin typeface="+mn-lt"/>
              </a:rPr>
              <a:t>The 144,000 on Mount Zion</a:t>
            </a:r>
            <a:br>
              <a:rPr lang="en-US" sz="6600" b="1" dirty="0">
                <a:solidFill>
                  <a:srgbClr val="FFC000"/>
                </a:solidFill>
                <a:latin typeface="+mn-lt"/>
              </a:rPr>
            </a:br>
            <a:r>
              <a:rPr lang="en-US" sz="5400" b="1" dirty="0">
                <a:solidFill>
                  <a:srgbClr val="FFC000"/>
                </a:solidFill>
                <a:latin typeface="+mn-lt"/>
              </a:rPr>
              <a:t>Revelation 14:1-5</a:t>
            </a:r>
            <a:endParaRPr lang="en-US" sz="6600" b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846717"/>
            <a:ext cx="10515600" cy="3330246"/>
          </a:xfrm>
        </p:spPr>
        <p:txBody>
          <a:bodyPr>
            <a:normAutofit/>
          </a:bodyPr>
          <a:lstStyle/>
          <a:p>
            <a:pPr marL="569913" indent="-569913">
              <a:buFont typeface="Wingdings" panose="05000000000000000000" pitchFamily="2" charset="2"/>
              <a:buChar char="Ø"/>
            </a:pPr>
            <a:r>
              <a:rPr lang="en-US" sz="5400" dirty="0"/>
              <a:t>The </a:t>
            </a:r>
            <a:r>
              <a:rPr lang="en-US" sz="5400" u="sng" dirty="0">
                <a:solidFill>
                  <a:srgbClr val="FFC000"/>
                </a:solidFill>
              </a:rPr>
              <a:t>location</a:t>
            </a:r>
            <a:r>
              <a:rPr lang="en-US" sz="5400" dirty="0"/>
              <a:t> is Mount Zion = Jerusalem on </a:t>
            </a:r>
            <a:r>
              <a:rPr lang="en-US" sz="5400" u="sng" dirty="0">
                <a:solidFill>
                  <a:srgbClr val="FFC000"/>
                </a:solidFill>
              </a:rPr>
              <a:t>earth</a:t>
            </a:r>
            <a:r>
              <a:rPr lang="en-US" sz="5400" dirty="0"/>
              <a:t> (v. 1)</a:t>
            </a:r>
          </a:p>
          <a:p>
            <a:pPr marL="569913" indent="-569913">
              <a:buFont typeface="Wingdings" panose="05000000000000000000" pitchFamily="2" charset="2"/>
              <a:buChar char="Ø"/>
            </a:pPr>
            <a:r>
              <a:rPr lang="en-US" sz="5400" dirty="0"/>
              <a:t>Voices from </a:t>
            </a:r>
            <a:r>
              <a:rPr lang="en-US" sz="5400" u="sng" dirty="0">
                <a:solidFill>
                  <a:srgbClr val="FFC000"/>
                </a:solidFill>
              </a:rPr>
              <a:t>heaven</a:t>
            </a:r>
            <a:r>
              <a:rPr lang="en-US" sz="5400" dirty="0"/>
              <a:t> are heard on earth (v. 2)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090036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946754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>
                <a:solidFill>
                  <a:srgbClr val="FFC000"/>
                </a:solidFill>
                <a:latin typeface="+mn-lt"/>
              </a:rPr>
              <a:t>The 144,000 on Mount Zion</a:t>
            </a:r>
            <a:br>
              <a:rPr lang="en-US" sz="6600" b="1" dirty="0">
                <a:solidFill>
                  <a:srgbClr val="FFC000"/>
                </a:solidFill>
                <a:latin typeface="+mn-lt"/>
              </a:rPr>
            </a:br>
            <a:r>
              <a:rPr lang="en-US" sz="5400" b="1" dirty="0">
                <a:solidFill>
                  <a:srgbClr val="FFC000"/>
                </a:solidFill>
                <a:latin typeface="+mn-lt"/>
              </a:rPr>
              <a:t>Revelation 14:1-5</a:t>
            </a:r>
            <a:endParaRPr lang="en-US" sz="6600" b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11879"/>
            <a:ext cx="10515600" cy="4364966"/>
          </a:xfrm>
        </p:spPr>
        <p:txBody>
          <a:bodyPr>
            <a:noAutofit/>
          </a:bodyPr>
          <a:lstStyle/>
          <a:p>
            <a:pPr marL="512763" indent="-512763">
              <a:buFont typeface="Wingdings" panose="05000000000000000000" pitchFamily="2" charset="2"/>
              <a:buChar char="Ø"/>
            </a:pPr>
            <a:r>
              <a:rPr lang="en-US" sz="4800" dirty="0"/>
              <a:t>The 144,000 are being taught a </a:t>
            </a:r>
            <a:r>
              <a:rPr lang="en-US" sz="4800" u="sng" dirty="0">
                <a:solidFill>
                  <a:srgbClr val="FFC000"/>
                </a:solidFill>
              </a:rPr>
              <a:t>new song </a:t>
            </a:r>
            <a:r>
              <a:rPr lang="en-US" sz="4800" dirty="0"/>
              <a:t>of redemption (v. 3)</a:t>
            </a:r>
          </a:p>
          <a:p>
            <a:pPr marL="517525" indent="-517525">
              <a:buFont typeface="Wingdings" panose="05000000000000000000" pitchFamily="2" charset="2"/>
              <a:buChar char="Ø"/>
            </a:pPr>
            <a:r>
              <a:rPr lang="en-US" sz="4800" dirty="0"/>
              <a:t>Further </a:t>
            </a:r>
            <a:r>
              <a:rPr lang="en-US" sz="4800" u="sng" dirty="0">
                <a:solidFill>
                  <a:srgbClr val="FFC000"/>
                </a:solidFill>
              </a:rPr>
              <a:t>descriptions </a:t>
            </a:r>
            <a:r>
              <a:rPr lang="en-US" sz="4800" dirty="0"/>
              <a:t>of the 144,000     (v. 4-5)</a:t>
            </a:r>
          </a:p>
          <a:p>
            <a:pPr marL="517525" indent="-517525">
              <a:buFont typeface="Wingdings" panose="05000000000000000000" pitchFamily="2" charset="2"/>
              <a:buChar char="Ø"/>
            </a:pPr>
            <a:r>
              <a:rPr lang="en-US" sz="4800" dirty="0"/>
              <a:t>This is a </a:t>
            </a:r>
            <a:r>
              <a:rPr lang="en-US" sz="4800" u="sng" dirty="0">
                <a:solidFill>
                  <a:srgbClr val="FFC000"/>
                </a:solidFill>
              </a:rPr>
              <a:t>glimpse</a:t>
            </a:r>
            <a:r>
              <a:rPr lang="en-US" sz="4800" dirty="0"/>
              <a:t> of the coming kingdom</a:t>
            </a:r>
          </a:p>
        </p:txBody>
      </p:sp>
    </p:spTree>
    <p:extLst>
      <p:ext uri="{BB962C8B-B14F-4D97-AF65-F5344CB8AC3E}">
        <p14:creationId xmlns:p14="http://schemas.microsoft.com/office/powerpoint/2010/main" val="414745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1059B0-AAB6-41B5-98AA-26983E624B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60060"/>
            <a:ext cx="5181600" cy="5016903"/>
          </a:xfrm>
        </p:spPr>
        <p:txBody>
          <a:bodyPr/>
          <a:lstStyle/>
          <a:p>
            <a:pPr marL="0" indent="0" algn="ctr">
              <a:buNone/>
            </a:pPr>
            <a:r>
              <a:rPr lang="en-US" sz="8000" b="1" dirty="0">
                <a:solidFill>
                  <a:srgbClr val="FFC000"/>
                </a:solidFill>
              </a:rPr>
              <a:t>The</a:t>
            </a:r>
          </a:p>
          <a:p>
            <a:pPr marL="0" indent="0" algn="ctr">
              <a:buNone/>
            </a:pPr>
            <a:r>
              <a:rPr lang="en-US" sz="8000" b="1" dirty="0">
                <a:solidFill>
                  <a:srgbClr val="FFC000"/>
                </a:solidFill>
              </a:rPr>
              <a:t>New</a:t>
            </a:r>
          </a:p>
          <a:p>
            <a:pPr marL="0" indent="0" algn="ctr">
              <a:buNone/>
            </a:pPr>
            <a:r>
              <a:rPr lang="en-US" sz="8000" b="1" dirty="0">
                <a:solidFill>
                  <a:srgbClr val="FFC000"/>
                </a:solidFill>
              </a:rPr>
              <a:t>Jerusalem</a:t>
            </a:r>
          </a:p>
          <a:p>
            <a:pPr marL="0" indent="0" algn="ctr">
              <a:buNone/>
            </a:pPr>
            <a:r>
              <a:rPr lang="en-US" sz="6600" b="1" dirty="0">
                <a:solidFill>
                  <a:srgbClr val="FFC000"/>
                </a:solidFill>
              </a:rPr>
              <a:t>Rev. 21</a:t>
            </a:r>
            <a:endParaRPr lang="en-US" sz="2000" b="1" dirty="0">
              <a:solidFill>
                <a:srgbClr val="FFC000"/>
              </a:solidFill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BC29693-66EE-482F-9D9B-C08C943DED0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68" y="696036"/>
            <a:ext cx="4580126" cy="5480927"/>
          </a:xfrm>
        </p:spPr>
      </p:pic>
    </p:spTree>
    <p:extLst>
      <p:ext uri="{BB962C8B-B14F-4D97-AF65-F5344CB8AC3E}">
        <p14:creationId xmlns:p14="http://schemas.microsoft.com/office/powerpoint/2010/main" val="29900156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FFC000"/>
                </a:solidFill>
                <a:latin typeface="+mn-lt"/>
              </a:rPr>
              <a:t>The Gates of the City (Rev. 21:12)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b="1" dirty="0"/>
              <a:t>“It had a great and high wall, with twelve gates, and at the gates twelve angels; and names were written on them, which are those of the </a:t>
            </a:r>
            <a:r>
              <a:rPr lang="en-US" sz="4000" b="1" u="sng" dirty="0">
                <a:solidFill>
                  <a:srgbClr val="FFC000"/>
                </a:solidFill>
              </a:rPr>
              <a:t>twelve tribes of the sons of Israel</a:t>
            </a:r>
            <a:r>
              <a:rPr lang="en-US" sz="4000" b="1" dirty="0"/>
              <a:t>.”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43086" y="1825625"/>
            <a:ext cx="363982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6229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41023"/>
            <a:ext cx="10515600" cy="553594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6000" b="1" dirty="0">
                <a:solidFill>
                  <a:schemeClr val="bg1"/>
                </a:solidFill>
              </a:rPr>
              <a:t>Do ethnic Jews and the nation of Israel have a place in God’s future plans for the world?</a:t>
            </a:r>
          </a:p>
          <a:p>
            <a:pPr marL="0" indent="0" algn="ctr">
              <a:buNone/>
            </a:pPr>
            <a:endParaRPr lang="en-US" sz="6000" b="1" dirty="0">
              <a:solidFill>
                <a:srgbClr val="FFC000"/>
              </a:solidFill>
            </a:endParaRPr>
          </a:p>
          <a:p>
            <a:pPr marL="0" indent="0" algn="ctr">
              <a:buNone/>
            </a:pPr>
            <a:r>
              <a:rPr lang="en-US" sz="6000" b="1" dirty="0">
                <a:solidFill>
                  <a:srgbClr val="FFC000"/>
                </a:solidFill>
              </a:rPr>
              <a:t>YES!</a:t>
            </a:r>
          </a:p>
        </p:txBody>
      </p:sp>
    </p:spTree>
    <p:extLst>
      <p:ext uri="{BB962C8B-B14F-4D97-AF65-F5344CB8AC3E}">
        <p14:creationId xmlns:p14="http://schemas.microsoft.com/office/powerpoint/2010/main" val="187171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7230081"/>
              </p:ext>
            </p:extLst>
          </p:nvPr>
        </p:nvGraphicFramePr>
        <p:xfrm>
          <a:off x="838200" y="190500"/>
          <a:ext cx="10515600" cy="6353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422106" y="3050976"/>
            <a:ext cx="1694182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</a:rPr>
              <a:t>Glimpse of</a:t>
            </a:r>
          </a:p>
          <a:p>
            <a:pPr algn="ctr"/>
            <a:r>
              <a:rPr lang="en-US" sz="2600" b="1" dirty="0">
                <a:solidFill>
                  <a:schemeClr val="bg1"/>
                </a:solidFill>
              </a:rPr>
              <a:t>Kingdom</a:t>
            </a:r>
          </a:p>
          <a:p>
            <a:pPr algn="ctr"/>
            <a:endParaRPr lang="en-US" sz="3600" b="1" dirty="0">
              <a:solidFill>
                <a:schemeClr val="bg1"/>
              </a:solidFill>
            </a:endParaRPr>
          </a:p>
          <a:p>
            <a:pPr algn="ctr"/>
            <a:r>
              <a:rPr lang="en-US" sz="2600" b="1" dirty="0"/>
              <a:t>Chapter 14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387953" y="3050976"/>
            <a:ext cx="1694182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</a:rPr>
              <a:t>The New</a:t>
            </a:r>
          </a:p>
          <a:p>
            <a:pPr algn="ctr"/>
            <a:r>
              <a:rPr lang="en-US" sz="2600" b="1" dirty="0">
                <a:solidFill>
                  <a:schemeClr val="bg1"/>
                </a:solidFill>
              </a:rPr>
              <a:t>Jerusalem</a:t>
            </a:r>
          </a:p>
          <a:p>
            <a:pPr algn="ctr"/>
            <a:endParaRPr lang="en-US" sz="3600" dirty="0">
              <a:solidFill>
                <a:schemeClr val="bg1"/>
              </a:solidFill>
            </a:endParaRPr>
          </a:p>
          <a:p>
            <a:pPr algn="ctr"/>
            <a:r>
              <a:rPr lang="en-US" sz="2600" b="1" dirty="0"/>
              <a:t>Chapter 21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71675" y="5520600"/>
            <a:ext cx="8026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Israel’s Future in Revelation:  Ministry, Persecution, and Glory</a:t>
            </a:r>
          </a:p>
        </p:txBody>
      </p:sp>
    </p:spTree>
    <p:extLst>
      <p:ext uri="{BB962C8B-B14F-4D97-AF65-F5344CB8AC3E}">
        <p14:creationId xmlns:p14="http://schemas.microsoft.com/office/powerpoint/2010/main" val="24957681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083"/>
            <a:ext cx="12353925" cy="69490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5750" y="746502"/>
            <a:ext cx="3919727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The Future</a:t>
            </a:r>
          </a:p>
          <a:p>
            <a:r>
              <a:rPr lang="en-US" sz="6600" dirty="0">
                <a:solidFill>
                  <a:schemeClr val="bg1"/>
                </a:solidFill>
              </a:rPr>
              <a:t>of Israel</a:t>
            </a:r>
          </a:p>
          <a:p>
            <a:r>
              <a:rPr lang="en-US" sz="6600" dirty="0">
                <a:solidFill>
                  <a:schemeClr val="bg1"/>
                </a:solidFill>
              </a:rPr>
              <a:t>in the…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15666" y="5134570"/>
            <a:ext cx="68239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…Book of Revelation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5827067"/>
            <a:ext cx="3952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Dr. Mike Stallard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Friends of Israel</a:t>
            </a:r>
          </a:p>
        </p:txBody>
      </p:sp>
    </p:spTree>
    <p:extLst>
      <p:ext uri="{BB962C8B-B14F-4D97-AF65-F5344CB8AC3E}">
        <p14:creationId xmlns:p14="http://schemas.microsoft.com/office/powerpoint/2010/main" val="5581849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Jewish Imagery from Old Testament Israel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81000" y="1533525"/>
            <a:ext cx="5638800" cy="4719638"/>
          </a:xfrm>
        </p:spPr>
        <p:txBody>
          <a:bodyPr>
            <a:normAutofit/>
          </a:bodyPr>
          <a:lstStyle/>
          <a:p>
            <a:pPr>
              <a:buFont typeface="Symbol" panose="05050102010706020507" pitchFamily="18" charset="2"/>
              <a:buChar char=""/>
            </a:pPr>
            <a:r>
              <a:rPr lang="en-US" dirty="0">
                <a:solidFill>
                  <a:schemeClr val="bg1"/>
                </a:solidFill>
              </a:rPr>
              <a:t> Jesus’s description in Revelation chapter one correlates to the </a:t>
            </a:r>
            <a:r>
              <a:rPr lang="en-US" b="1" u="sng" dirty="0">
                <a:solidFill>
                  <a:srgbClr val="FFC000"/>
                </a:solidFill>
              </a:rPr>
              <a:t>Ancient of Days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in Daniel 7</a:t>
            </a:r>
          </a:p>
          <a:p>
            <a:pPr>
              <a:buFont typeface="Symbol" panose="05050102010706020507" pitchFamily="18" charset="2"/>
              <a:buChar char=""/>
            </a:pPr>
            <a:r>
              <a:rPr lang="en-US" b="1" u="sng" dirty="0">
                <a:solidFill>
                  <a:srgbClr val="FFC000"/>
                </a:solidFill>
              </a:rPr>
              <a:t>Lampstands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in chapter one relate to churches</a:t>
            </a:r>
          </a:p>
          <a:p>
            <a:pPr>
              <a:buFont typeface="Symbol" panose="05050102010706020507" pitchFamily="18" charset="2"/>
              <a:buChar char=""/>
            </a:pPr>
            <a:r>
              <a:rPr lang="en-US" dirty="0">
                <a:solidFill>
                  <a:schemeClr val="bg1"/>
                </a:solidFill>
              </a:rPr>
              <a:t>Imagery from Zechariah 4 helps understand the </a:t>
            </a:r>
            <a:r>
              <a:rPr lang="en-US" b="1" u="sng" dirty="0">
                <a:solidFill>
                  <a:srgbClr val="FFC000"/>
                </a:solidFill>
              </a:rPr>
              <a:t>“seven spirits” </a:t>
            </a:r>
            <a:r>
              <a:rPr lang="en-US" dirty="0">
                <a:solidFill>
                  <a:schemeClr val="bg1"/>
                </a:solidFill>
              </a:rPr>
              <a:t>of Rev. 1:4, 5:6, etc.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74" name="Picture 2" descr="http://thegospelarmor.com/wp-content/uploads/2016/01/Zechariah-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300" y="1861344"/>
            <a:ext cx="4445000" cy="295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54705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Jewish Imagery from Old Testament Israel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81000" y="1533525"/>
            <a:ext cx="5638800" cy="4719638"/>
          </a:xfrm>
        </p:spPr>
        <p:txBody>
          <a:bodyPr>
            <a:normAutofit/>
          </a:bodyPr>
          <a:lstStyle/>
          <a:p>
            <a:pPr>
              <a:buFont typeface="Symbol" panose="05050102010706020507" pitchFamily="18" charset="2"/>
              <a:buChar char=""/>
            </a:pPr>
            <a:r>
              <a:rPr lang="en-US" dirty="0">
                <a:solidFill>
                  <a:schemeClr val="bg1"/>
                </a:solidFill>
              </a:rPr>
              <a:t> Jesus’s description in Revelation chapter one correlates to the </a:t>
            </a:r>
            <a:r>
              <a:rPr lang="en-US" b="1" u="sng" dirty="0">
                <a:solidFill>
                  <a:srgbClr val="FFC000"/>
                </a:solidFill>
              </a:rPr>
              <a:t>Ancient of Days </a:t>
            </a:r>
            <a:r>
              <a:rPr lang="en-US" dirty="0">
                <a:solidFill>
                  <a:schemeClr val="bg1"/>
                </a:solidFill>
              </a:rPr>
              <a:t>in Daniel 7</a:t>
            </a:r>
          </a:p>
          <a:p>
            <a:pPr>
              <a:buFont typeface="Symbol" panose="05050102010706020507" pitchFamily="18" charset="2"/>
              <a:buChar char=""/>
            </a:pPr>
            <a:r>
              <a:rPr lang="en-US" b="1" u="sng" dirty="0">
                <a:solidFill>
                  <a:srgbClr val="FFC000"/>
                </a:solidFill>
              </a:rPr>
              <a:t>Lampstands</a:t>
            </a:r>
            <a:r>
              <a:rPr lang="en-US" dirty="0">
                <a:solidFill>
                  <a:schemeClr val="bg1"/>
                </a:solidFill>
              </a:rPr>
              <a:t> in chapter one relate to churches</a:t>
            </a:r>
          </a:p>
          <a:p>
            <a:pPr>
              <a:buFont typeface="Symbol" panose="05050102010706020507" pitchFamily="18" charset="2"/>
              <a:buChar char=""/>
            </a:pPr>
            <a:r>
              <a:rPr lang="en-US" dirty="0">
                <a:solidFill>
                  <a:schemeClr val="bg1"/>
                </a:solidFill>
              </a:rPr>
              <a:t>Imagery from Zechariah 4 helps understand the </a:t>
            </a:r>
            <a:r>
              <a:rPr lang="en-US" b="1" u="sng" dirty="0">
                <a:solidFill>
                  <a:srgbClr val="FFC000"/>
                </a:solidFill>
              </a:rPr>
              <a:t>“seven spirits”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of Rev. 1:4, 5:6, etc.</a:t>
            </a:r>
          </a:p>
          <a:p>
            <a:pPr>
              <a:buFont typeface="Symbol" panose="05050102010706020507" pitchFamily="18" charset="2"/>
              <a:buChar char=""/>
            </a:pPr>
            <a:r>
              <a:rPr lang="en-US" dirty="0">
                <a:solidFill>
                  <a:schemeClr val="bg1"/>
                </a:solidFill>
              </a:rPr>
              <a:t>Revelation chapters 2 &amp; 3 make reference to </a:t>
            </a:r>
            <a:r>
              <a:rPr lang="en-US" b="1" u="sng" dirty="0">
                <a:solidFill>
                  <a:srgbClr val="FFC000"/>
                </a:solidFill>
              </a:rPr>
              <a:t>Jews</a:t>
            </a:r>
            <a:r>
              <a:rPr lang="en-US" dirty="0">
                <a:solidFill>
                  <a:schemeClr val="bg1"/>
                </a:solidFill>
              </a:rPr>
              <a:t> and </a:t>
            </a:r>
            <a:r>
              <a:rPr lang="en-US" b="1" u="sng" dirty="0">
                <a:solidFill>
                  <a:srgbClr val="FFC000"/>
                </a:solidFill>
              </a:rPr>
              <a:t>synagogues</a:t>
            </a:r>
          </a:p>
          <a:p>
            <a:pPr>
              <a:buFont typeface="Symbol" panose="05050102010706020507" pitchFamily="18" charset="2"/>
              <a:buChar char="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172200" y="1533525"/>
            <a:ext cx="5181600" cy="47196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2:9 …those who say they are Jews and are not  (see also 2:14)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3:9 ..those of the synagogue of Satan, who say they are Jews and are not…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3:12 mention of temple and the New Jerusalem</a:t>
            </a:r>
          </a:p>
        </p:txBody>
      </p:sp>
    </p:spTree>
    <p:extLst>
      <p:ext uri="{BB962C8B-B14F-4D97-AF65-F5344CB8AC3E}">
        <p14:creationId xmlns:p14="http://schemas.microsoft.com/office/powerpoint/2010/main" val="79169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7230081"/>
              </p:ext>
            </p:extLst>
          </p:nvPr>
        </p:nvGraphicFramePr>
        <p:xfrm>
          <a:off x="838200" y="190500"/>
          <a:ext cx="10515600" cy="6353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422106" y="3050976"/>
            <a:ext cx="1694182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</a:rPr>
              <a:t>Glimpse of</a:t>
            </a:r>
          </a:p>
          <a:p>
            <a:pPr algn="ctr"/>
            <a:r>
              <a:rPr lang="en-US" sz="2600" b="1" dirty="0">
                <a:solidFill>
                  <a:schemeClr val="bg1"/>
                </a:solidFill>
              </a:rPr>
              <a:t>Kingdom</a:t>
            </a:r>
          </a:p>
          <a:p>
            <a:pPr algn="ctr"/>
            <a:endParaRPr lang="en-US" sz="3600" b="1" dirty="0">
              <a:solidFill>
                <a:schemeClr val="bg1"/>
              </a:solidFill>
            </a:endParaRPr>
          </a:p>
          <a:p>
            <a:pPr algn="ctr"/>
            <a:r>
              <a:rPr lang="en-US" sz="2600" b="1" dirty="0"/>
              <a:t>Chapter 14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387953" y="3050976"/>
            <a:ext cx="1694182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</a:rPr>
              <a:t>The New</a:t>
            </a:r>
          </a:p>
          <a:p>
            <a:pPr algn="ctr"/>
            <a:r>
              <a:rPr lang="en-US" sz="2600" b="1" dirty="0">
                <a:solidFill>
                  <a:schemeClr val="bg1"/>
                </a:solidFill>
              </a:rPr>
              <a:t>Jerusalem</a:t>
            </a:r>
          </a:p>
          <a:p>
            <a:pPr algn="ctr"/>
            <a:endParaRPr lang="en-US" sz="3600" dirty="0">
              <a:solidFill>
                <a:schemeClr val="bg1"/>
              </a:solidFill>
            </a:endParaRPr>
          </a:p>
          <a:p>
            <a:pPr algn="ctr"/>
            <a:r>
              <a:rPr lang="en-US" sz="2600" b="1" dirty="0"/>
              <a:t>Chapter 21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71675" y="5520600"/>
            <a:ext cx="8026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Israel’s Future in Revelation:  Ministry, Persecution, and Glory</a:t>
            </a:r>
          </a:p>
        </p:txBody>
      </p:sp>
    </p:spTree>
    <p:extLst>
      <p:ext uri="{BB962C8B-B14F-4D97-AF65-F5344CB8AC3E}">
        <p14:creationId xmlns:p14="http://schemas.microsoft.com/office/powerpoint/2010/main" val="1823151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9460" y="365125"/>
            <a:ext cx="8254340" cy="1325563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+mn-lt"/>
              </a:rPr>
              <a:t>The 144,000 in Rev.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85999"/>
            <a:ext cx="10515600" cy="420687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6600" dirty="0">
                <a:solidFill>
                  <a:schemeClr val="bg1"/>
                </a:solidFill>
              </a:rPr>
              <a:t>Introduction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6600" dirty="0">
                <a:solidFill>
                  <a:schemeClr val="bg1"/>
                </a:solidFill>
              </a:rPr>
              <a:t>  Tribulation Period is in view</a:t>
            </a:r>
          </a:p>
          <a:p>
            <a:pPr marL="1023938" indent="-1023938">
              <a:buFont typeface="Wingdings" panose="05000000000000000000" pitchFamily="2" charset="2"/>
              <a:buChar char="Ø"/>
            </a:pPr>
            <a:r>
              <a:rPr lang="en-US" sz="6600" dirty="0">
                <a:solidFill>
                  <a:schemeClr val="bg1"/>
                </a:solidFill>
              </a:rPr>
              <a:t>The sealing of God’s servants (7:1-3)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E750BA-148E-43E6-A120-E44D35D2C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51619"/>
            <a:ext cx="1932599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421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79D41-46B8-4370-9EE9-79DBAC799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8800" b="1" dirty="0">
                <a:solidFill>
                  <a:srgbClr val="FFC000"/>
                </a:solidFill>
              </a:rPr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1A297-8D78-47B1-9F28-B4A3CEC6B6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7857"/>
            <a:ext cx="10515600" cy="4705017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5400" dirty="0">
                <a:solidFill>
                  <a:srgbClr val="FFC000"/>
                </a:solidFill>
              </a:rPr>
              <a:t>Who is sealed?</a:t>
            </a:r>
          </a:p>
          <a:p>
            <a:pPr marL="1255713" lvl="1" indent="-798513">
              <a:buFont typeface="Wingdings" panose="05000000000000000000" pitchFamily="2" charset="2"/>
              <a:buChar char="Ø"/>
            </a:pPr>
            <a:r>
              <a:rPr lang="en-US" sz="4800" dirty="0"/>
              <a:t>144,000 from all the </a:t>
            </a:r>
            <a:r>
              <a:rPr lang="en-US" sz="4800" u="sng" dirty="0">
                <a:solidFill>
                  <a:srgbClr val="FFC000"/>
                </a:solidFill>
              </a:rPr>
              <a:t>tribes of Israel </a:t>
            </a:r>
            <a:r>
              <a:rPr lang="en-US" sz="4800" dirty="0"/>
              <a:t>(7:4)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4800" dirty="0"/>
              <a:t>  </a:t>
            </a:r>
            <a:r>
              <a:rPr lang="en-US" sz="4800" u="sng" dirty="0">
                <a:solidFill>
                  <a:srgbClr val="FFC000"/>
                </a:solidFill>
              </a:rPr>
              <a:t>12,000</a:t>
            </a:r>
            <a:r>
              <a:rPr lang="en-US" sz="4800" dirty="0"/>
              <a:t> from each tribe (7:5-8)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4800" dirty="0"/>
              <a:t>  Tribes are listed </a:t>
            </a:r>
            <a:r>
              <a:rPr lang="en-US" sz="4800" u="sng" dirty="0">
                <a:solidFill>
                  <a:srgbClr val="FFC000"/>
                </a:solidFill>
              </a:rPr>
              <a:t>specifically</a:t>
            </a:r>
            <a:r>
              <a:rPr lang="en-US" sz="4800" dirty="0"/>
              <a:t> (7:5-8)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4800" dirty="0"/>
              <a:t>  Is the reference to Israel </a:t>
            </a:r>
            <a:r>
              <a:rPr lang="en-US" sz="4800" u="sng" dirty="0">
                <a:solidFill>
                  <a:srgbClr val="FFC000"/>
                </a:solidFill>
              </a:rPr>
              <a:t>literal</a:t>
            </a:r>
            <a:r>
              <a:rPr lang="en-US" sz="4800" dirty="0"/>
              <a:t>?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72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05AB7-9702-4430-B5C7-B1598F485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316182"/>
          </a:xfrm>
        </p:spPr>
        <p:txBody>
          <a:bodyPr>
            <a:normAutofit/>
          </a:bodyPr>
          <a:lstStyle/>
          <a:p>
            <a:pPr algn="ctr"/>
            <a:r>
              <a:rPr lang="en-US" sz="7200" b="1" dirty="0">
                <a:solidFill>
                  <a:srgbClr val="FFC000"/>
                </a:solidFill>
              </a:rPr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390A4B-9550-4FE6-ADDB-5E3AC1894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309" y="1427018"/>
            <a:ext cx="11369616" cy="5065857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en-US" sz="4800" b="1" dirty="0">
                <a:solidFill>
                  <a:srgbClr val="FFC000"/>
                </a:solidFill>
              </a:rPr>
              <a:t>Is the number 12,000 literal?  Is the number 144,000 literal?</a:t>
            </a:r>
          </a:p>
          <a:p>
            <a:pPr marL="1025525" lvl="1" indent="-568325">
              <a:buFont typeface="Wingdings" panose="05000000000000000000" pitchFamily="2" charset="2"/>
              <a:buChar char="Ø"/>
            </a:pPr>
            <a:r>
              <a:rPr lang="en-US" sz="4000" dirty="0"/>
              <a:t>Some see the number as representing </a:t>
            </a:r>
            <a:r>
              <a:rPr lang="en-US" sz="4000" u="sng" dirty="0">
                <a:solidFill>
                  <a:srgbClr val="FFC000"/>
                </a:solidFill>
              </a:rPr>
              <a:t>completeness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4000" dirty="0"/>
              <a:t>  Some see the number representing </a:t>
            </a:r>
            <a:r>
              <a:rPr lang="en-US" sz="4000" u="sng" dirty="0">
                <a:solidFill>
                  <a:srgbClr val="FFC000"/>
                </a:solidFill>
              </a:rPr>
              <a:t>government</a:t>
            </a:r>
            <a:r>
              <a:rPr lang="en-US" sz="4000" u="sng" dirty="0"/>
              <a:t>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4000" dirty="0"/>
              <a:t>  Most </a:t>
            </a:r>
            <a:r>
              <a:rPr lang="en-US" sz="4000" u="sng" dirty="0">
                <a:solidFill>
                  <a:srgbClr val="FFC000"/>
                </a:solidFill>
              </a:rPr>
              <a:t>numbers</a:t>
            </a:r>
            <a:r>
              <a:rPr lang="en-US" sz="4000" dirty="0"/>
              <a:t> in Revelation appear to be </a:t>
            </a:r>
            <a:r>
              <a:rPr lang="en-US" sz="4000" u="sng" dirty="0">
                <a:solidFill>
                  <a:srgbClr val="FFC000"/>
                </a:solidFill>
              </a:rPr>
              <a:t>literal</a:t>
            </a:r>
          </a:p>
          <a:p>
            <a:pPr marL="1025525" lvl="1" indent="-568325">
              <a:buFont typeface="Wingdings" panose="05000000000000000000" pitchFamily="2" charset="2"/>
              <a:buChar char="Ø"/>
            </a:pPr>
            <a:r>
              <a:rPr lang="en-US" sz="4000" dirty="0"/>
              <a:t>The detail of the passage points to a </a:t>
            </a:r>
            <a:r>
              <a:rPr lang="en-US" sz="4000" u="sng" dirty="0">
                <a:solidFill>
                  <a:srgbClr val="FFC000"/>
                </a:solidFill>
              </a:rPr>
              <a:t>literal</a:t>
            </a:r>
            <a:r>
              <a:rPr lang="en-US" sz="4000" dirty="0">
                <a:solidFill>
                  <a:srgbClr val="FFC000"/>
                </a:solidFill>
              </a:rPr>
              <a:t> </a:t>
            </a:r>
            <a:r>
              <a:rPr lang="en-US" sz="4000" dirty="0"/>
              <a:t>interpretation</a:t>
            </a:r>
          </a:p>
        </p:txBody>
      </p:sp>
    </p:spTree>
    <p:extLst>
      <p:ext uri="{BB962C8B-B14F-4D97-AF65-F5344CB8AC3E}">
        <p14:creationId xmlns:p14="http://schemas.microsoft.com/office/powerpoint/2010/main" val="104071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481</TotalTime>
  <Words>1332</Words>
  <Application>Microsoft Office PowerPoint</Application>
  <PresentationFormat>Widescreen</PresentationFormat>
  <Paragraphs>195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Arial</vt:lpstr>
      <vt:lpstr>Calibri</vt:lpstr>
      <vt:lpstr>Calibri Light</vt:lpstr>
      <vt:lpstr>Courier New</vt:lpstr>
      <vt:lpstr>Symbol</vt:lpstr>
      <vt:lpstr>Wingdings</vt:lpstr>
      <vt:lpstr>Office Theme</vt:lpstr>
      <vt:lpstr>1_Office Theme</vt:lpstr>
      <vt:lpstr>2_Office Theme</vt:lpstr>
      <vt:lpstr>PowerPoint Presentation</vt:lpstr>
      <vt:lpstr>Jewish Imagery from Old Testament Israel</vt:lpstr>
      <vt:lpstr>Jewish Imagery from Old Testament Israel</vt:lpstr>
      <vt:lpstr>Jewish Imagery from Old Testament Israel</vt:lpstr>
      <vt:lpstr>Jewish Imagery from Old Testament Israel</vt:lpstr>
      <vt:lpstr>PowerPoint Presentation</vt:lpstr>
      <vt:lpstr>The 144,000 in Rev. 7</vt:lpstr>
      <vt:lpstr>Questions</vt:lpstr>
      <vt:lpstr>Questions</vt:lpstr>
      <vt:lpstr>3.  What is the purpose of the sealing of the 144,000?</vt:lpstr>
      <vt:lpstr>Questions</vt:lpstr>
      <vt:lpstr>Contrast to the Mark of the Beast in Rev. 13</vt:lpstr>
      <vt:lpstr>Questions</vt:lpstr>
      <vt:lpstr>Questions</vt:lpstr>
      <vt:lpstr>Evidence that the 144,000 are Witnesses</vt:lpstr>
      <vt:lpstr>Evidence that the 144,000 are Witnesses</vt:lpstr>
      <vt:lpstr>THE  TWO WITNESSES Revelation 11:1-14</vt:lpstr>
      <vt:lpstr>QUESTIONS</vt:lpstr>
      <vt:lpstr>QUESTIONS</vt:lpstr>
      <vt:lpstr>3.  What is the identity of the Two Witnesses?</vt:lpstr>
      <vt:lpstr>3.  What is the identity of the Two Witnesses?</vt:lpstr>
      <vt:lpstr>4.  What is the destiny of the Two Witnesses?</vt:lpstr>
      <vt:lpstr>PowerPoint Presentation</vt:lpstr>
      <vt:lpstr>Revelation 12</vt:lpstr>
      <vt:lpstr>Identification of the Child</vt:lpstr>
      <vt:lpstr>Identification of the Red Dragon</vt:lpstr>
      <vt:lpstr>Identification of the Woman</vt:lpstr>
      <vt:lpstr>Identification of the Woman</vt:lpstr>
      <vt:lpstr>Identification of the Woman</vt:lpstr>
      <vt:lpstr>Glimpse of Kingdom in Rev. 14 </vt:lpstr>
      <vt:lpstr>The 144,000 on Mount Zion Revelation 14:1-5</vt:lpstr>
      <vt:lpstr>The 144,000 on Mount Zion Revelation 14:1-5</vt:lpstr>
      <vt:lpstr>PowerPoint Presentation</vt:lpstr>
      <vt:lpstr>The Gates of the City (Rev. 21:12)</vt:lpstr>
      <vt:lpstr>PowerPoint Presentation</vt:lpstr>
      <vt:lpstr>PowerPoint Presentation</vt:lpstr>
      <vt:lpstr>PowerPoint Presentation</vt:lpstr>
    </vt:vector>
  </TitlesOfParts>
  <Company>The Friends of Israel Gospel Ministry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D. Stallard</dc:creator>
  <cp:lastModifiedBy>mstallard</cp:lastModifiedBy>
  <cp:revision>46</cp:revision>
  <cp:lastPrinted>2022-05-03T16:02:58Z</cp:lastPrinted>
  <dcterms:created xsi:type="dcterms:W3CDTF">2018-02-12T18:59:08Z</dcterms:created>
  <dcterms:modified xsi:type="dcterms:W3CDTF">2022-05-18T22:37:35Z</dcterms:modified>
</cp:coreProperties>
</file>