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3645" r:id="rId2"/>
    <p:sldId id="3815" r:id="rId3"/>
    <p:sldId id="372" r:id="rId4"/>
    <p:sldId id="982" r:id="rId5"/>
    <p:sldId id="3352" r:id="rId6"/>
    <p:sldId id="3977" r:id="rId7"/>
    <p:sldId id="3630" r:id="rId8"/>
    <p:sldId id="4516" r:id="rId9"/>
    <p:sldId id="4248" r:id="rId10"/>
    <p:sldId id="959" r:id="rId11"/>
    <p:sldId id="4517" r:id="rId12"/>
    <p:sldId id="3683" r:id="rId13"/>
    <p:sldId id="2308" r:id="rId14"/>
    <p:sldId id="2203" r:id="rId15"/>
    <p:sldId id="4259" r:id="rId16"/>
    <p:sldId id="2204" r:id="rId17"/>
    <p:sldId id="4260" r:id="rId18"/>
    <p:sldId id="5543" r:id="rId19"/>
    <p:sldId id="3092" r:id="rId20"/>
    <p:sldId id="4518" r:id="rId21"/>
    <p:sldId id="2071" r:id="rId22"/>
    <p:sldId id="4514" r:id="rId23"/>
    <p:sldId id="4262" r:id="rId24"/>
    <p:sldId id="1168" r:id="rId25"/>
    <p:sldId id="4515" r:id="rId26"/>
    <p:sldId id="4263" r:id="rId27"/>
    <p:sldId id="4264" r:id="rId28"/>
    <p:sldId id="4265" r:id="rId29"/>
    <p:sldId id="4519" r:id="rId30"/>
    <p:sldId id="4268" r:id="rId31"/>
    <p:sldId id="1071" r:id="rId32"/>
    <p:sldId id="1072" r:id="rId33"/>
    <p:sldId id="369" r:id="rId34"/>
    <p:sldId id="1163" r:id="rId35"/>
    <p:sldId id="1164" r:id="rId36"/>
    <p:sldId id="4267" r:id="rId37"/>
    <p:sldId id="4266" r:id="rId38"/>
    <p:sldId id="4520" r:id="rId39"/>
    <p:sldId id="4269" r:id="rId40"/>
    <p:sldId id="571" r:id="rId41"/>
    <p:sldId id="3716" r:id="rId42"/>
    <p:sldId id="4521" r:id="rId43"/>
    <p:sldId id="4238" r:id="rId44"/>
    <p:sldId id="4210" r:id="rId45"/>
    <p:sldId id="4500" r:id="rId46"/>
    <p:sldId id="4502" r:id="rId47"/>
    <p:sldId id="4522" r:id="rId48"/>
    <p:sldId id="4279" r:id="rId49"/>
    <p:sldId id="4525" r:id="rId50"/>
    <p:sldId id="4506" r:id="rId51"/>
    <p:sldId id="4505" r:id="rId52"/>
    <p:sldId id="813" r:id="rId53"/>
    <p:sldId id="4523" r:id="rId54"/>
    <p:sldId id="4508" r:id="rId55"/>
    <p:sldId id="4510" r:id="rId56"/>
    <p:sldId id="3643" r:id="rId57"/>
    <p:sldId id="3622" r:id="rId58"/>
    <p:sldId id="4524" r:id="rId59"/>
  </p:sldIdLst>
  <p:sldSz cx="12192000" cy="6858000"/>
  <p:notesSz cx="7315200" cy="9601200"/>
  <p:custDataLst>
    <p:tags r:id="rId6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5363" autoAdjust="0"/>
  </p:normalViewPr>
  <p:slideViewPr>
    <p:cSldViewPr>
      <p:cViewPr>
        <p:scale>
          <a:sx n="100" d="100"/>
          <a:sy n="100" d="100"/>
        </p:scale>
        <p:origin x="870" y="21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786" y="6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57400" y="130852"/>
            <a:ext cx="3276600" cy="7073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lgn="ctr">
              <a:defRPr/>
            </a:pPr>
            <a:r>
              <a:rPr lang="en-US" sz="1400" dirty="0">
                <a:latin typeface="+mn-lt"/>
              </a:rPr>
              <a:t>Dr. Andy Woods </a:t>
            </a:r>
          </a:p>
          <a:p>
            <a:pPr algn="ctr">
              <a:defRPr/>
            </a:pPr>
            <a:r>
              <a:rPr lang="en-US" sz="1400" dirty="0">
                <a:latin typeface="+mn-lt"/>
              </a:rPr>
              <a:t>Council on Dispensational Hermeneutics</a:t>
            </a:r>
          </a:p>
          <a:p>
            <a:pPr algn="ctr">
              <a:defRPr/>
            </a:pPr>
            <a:r>
              <a:rPr lang="en-US" sz="1400" dirty="0">
                <a:latin typeface="+mn-lt"/>
              </a:rPr>
              <a:t>Sept. 15, 2021</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1</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12/6/2017</a:t>
            </a:r>
            <a:endParaRPr lang="en-US" dirty="0"/>
          </a:p>
        </p:txBody>
      </p:sp>
    </p:spTree>
    <p:extLst>
      <p:ext uri="{BB962C8B-B14F-4D97-AF65-F5344CB8AC3E}">
        <p14:creationId xmlns:p14="http://schemas.microsoft.com/office/powerpoint/2010/main" val="215189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12</a:t>
            </a:fld>
            <a:endParaRPr lang="en-US" dirty="0"/>
          </a:p>
        </p:txBody>
      </p:sp>
    </p:spTree>
    <p:extLst>
      <p:ext uri="{BB962C8B-B14F-4D97-AF65-F5344CB8AC3E}">
        <p14:creationId xmlns:p14="http://schemas.microsoft.com/office/powerpoint/2010/main" val="289968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33</a:t>
            </a:fld>
            <a:endParaRPr lang="en-US" dirty="0"/>
          </a:p>
        </p:txBody>
      </p:sp>
    </p:spTree>
    <p:extLst>
      <p:ext uri="{BB962C8B-B14F-4D97-AF65-F5344CB8AC3E}">
        <p14:creationId xmlns:p14="http://schemas.microsoft.com/office/powerpoint/2010/main" val="218903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41</a:t>
            </a:fld>
            <a:endParaRPr lang="en-US" altLang="en-US" dirty="0"/>
          </a:p>
        </p:txBody>
      </p:sp>
    </p:spTree>
    <p:extLst>
      <p:ext uri="{BB962C8B-B14F-4D97-AF65-F5344CB8AC3E}">
        <p14:creationId xmlns:p14="http://schemas.microsoft.com/office/powerpoint/2010/main" val="4887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1"/>
            <a:ext cx="144780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a:latin typeface="Times New Roman"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grpSp>
      </p:grpSp>
      <p:sp>
        <p:nvSpPr>
          <p:cNvPr id="4130"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59186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10/1/21</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216317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77281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87082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4" r:id="rId12"/>
    <p:sldLayoutId id="2147492665" r:id="rId13"/>
    <p:sldLayoutId id="2147492666" r:id="rId14"/>
    <p:sldLayoutId id="2147492667" r:id="rId15"/>
    <p:sldLayoutId id="2147492668" r:id="rId16"/>
    <p:sldLayoutId id="2147492669" r:id="rId1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14.xml"/><Relationship Id="rId4" Type="http://schemas.openxmlformats.org/officeDocument/2006/relationships/image" Target="../media/image30.emf"/><Relationship Id="rId9" Type="http://schemas.openxmlformats.org/officeDocument/2006/relationships/image" Target="../media/image30.gif"/></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5.emf"/><Relationship Id="rId7" Type="http://schemas.openxmlformats.org/officeDocument/2006/relationships/image" Target="../media/image47.emf"/><Relationship Id="rId2" Type="http://schemas.openxmlformats.org/officeDocument/2006/relationships/customXml" Target="../ink/ink19.xml"/><Relationship Id="rId1" Type="http://schemas.openxmlformats.org/officeDocument/2006/relationships/slideLayout" Target="../slideLayouts/slideLayout10.xml"/><Relationship Id="rId6" Type="http://schemas.openxmlformats.org/officeDocument/2006/relationships/customXml" Target="../ink/ink21.xml"/><Relationship Id="rId5" Type="http://schemas.openxmlformats.org/officeDocument/2006/relationships/image" Target="../media/image46.emf"/><Relationship Id="rId4" Type="http://schemas.openxmlformats.org/officeDocument/2006/relationships/customXml" Target="../ink/ink20.xml"/><Relationship Id="rId9" Type="http://schemas.openxmlformats.org/officeDocument/2006/relationships/image" Target="../media/image8.jpeg"/></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2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0.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6.xml"/><Relationship Id="rId1" Type="http://schemas.openxmlformats.org/officeDocument/2006/relationships/slideLayout" Target="../slideLayouts/slideLayout10.xml"/><Relationship Id="rId6" Type="http://schemas.openxmlformats.org/officeDocument/2006/relationships/customXml" Target="../ink/ink8.xml"/><Relationship Id="rId5" Type="http://schemas.openxmlformats.org/officeDocument/2006/relationships/image" Target="../media/image10.emf"/><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4294967295"/>
          </p:nvPr>
        </p:nvSpPr>
        <p:spPr>
          <a:xfrm>
            <a:off x="2514600" y="5410199"/>
            <a:ext cx="7467600" cy="1295401"/>
          </a:xfrm>
        </p:spPr>
        <p:txBody>
          <a:bodyPr/>
          <a:lstStyle/>
          <a:p>
            <a:pPr marL="0" indent="0" algn="ctr" eaLnBrk="1" hangingPunct="1">
              <a:spcBef>
                <a:spcPts val="0"/>
              </a:spcBef>
              <a:spcAft>
                <a:spcPts val="600"/>
              </a:spcAft>
              <a:buNone/>
            </a:pPr>
            <a:r>
              <a:rPr lang="en-US" altLang="en-US"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spcBef>
                <a:spcPts val="0"/>
              </a:spcBef>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spcBef>
                <a:spcPts val="0"/>
              </a:spcBef>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5" name="Picture 4">
            <a:extLst>
              <a:ext uri="{FF2B5EF4-FFF2-40B4-BE49-F238E27FC236}">
                <a16:creationId xmlns:a16="http://schemas.microsoft.com/office/drawing/2014/main" id="{6BEAA53F-72C4-4165-B454-D19197BE4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3382" y="5425440"/>
            <a:ext cx="852818" cy="1280160"/>
          </a:xfrm>
          <a:prstGeom prst="ellipse">
            <a:avLst/>
          </a:prstGeom>
        </p:spPr>
      </p:pic>
      <p:pic>
        <p:nvPicPr>
          <p:cNvPr id="6" name="Picture 2" descr="https://images-na.ssl-images-amazon.com/images/I/51ICPeSz%2BKL._SX331_BO1,204,203,200_.jpg">
            <a:extLst>
              <a:ext uri="{FF2B5EF4-FFF2-40B4-BE49-F238E27FC236}">
                <a16:creationId xmlns:a16="http://schemas.microsoft.com/office/drawing/2014/main" id="{A62E822B-ECC0-4F64-A2BD-0FF882EFFB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5249" y="2590800"/>
            <a:ext cx="1581502" cy="2369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2CC2400-F14F-4595-8A21-8740D55B8C8A}"/>
              </a:ext>
            </a:extLst>
          </p:cNvPr>
          <p:cNvSpPr/>
          <p:nvPr/>
        </p:nvSpPr>
        <p:spPr>
          <a:xfrm>
            <a:off x="2171700" y="118408"/>
            <a:ext cx="7848600" cy="2369880"/>
          </a:xfrm>
          <a:prstGeom prst="rect">
            <a:avLst/>
          </a:prstGeom>
        </p:spPr>
        <p:txBody>
          <a:bodyPr wrap="square">
            <a:spAutoFit/>
          </a:bodyPr>
          <a:lstStyle/>
          <a:p>
            <a:pPr algn="ctr">
              <a:spcAft>
                <a:spcPts val="24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Negative Impact of Kingdom Now Theology on a Dispensational Worldview</a:t>
            </a:r>
          </a:p>
          <a:p>
            <a:pPr algn="ctr">
              <a:spcAft>
                <a:spcPts val="2400"/>
              </a:spcAft>
            </a:pP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Council on Dispensational Hermeneutics Conference 9-15-21</a:t>
            </a:r>
          </a:p>
        </p:txBody>
      </p:sp>
    </p:spTree>
    <p:extLst>
      <p:ext uri="{BB962C8B-B14F-4D97-AF65-F5344CB8AC3E}">
        <p14:creationId xmlns:p14="http://schemas.microsoft.com/office/powerpoint/2010/main" val="26631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38200" y="1828801"/>
            <a:ext cx="10515600" cy="2133599"/>
          </a:xfrm>
        </p:spPr>
        <p:txBody>
          <a:bodyPr/>
          <a:lstStyle/>
          <a:p>
            <a:pPr marL="0" indent="0" algn="just" eaLnBrk="1" hangingPunct="1">
              <a:buNone/>
              <a:defRPr/>
            </a:pPr>
            <a:r>
              <a:rPr lang="en-US" dirty="0">
                <a:effectLst>
                  <a:outerShdw blurRad="38100" dist="38100" dir="2700000" algn="tl">
                    <a:srgbClr val="000000">
                      <a:alpha val="43137"/>
                    </a:srgbClr>
                  </a:outerShdw>
                </a:effectLst>
              </a:rPr>
              <a:t>“So the church was fully warned from the beginning about the nature of this age, and taught concerning her </a:t>
            </a:r>
            <a:r>
              <a:rPr lang="en-US" b="1" u="sng" dirty="0">
                <a:solidFill>
                  <a:srgbClr val="FFFFCC"/>
                </a:solidFill>
                <a:effectLst>
                  <a:outerShdw blurRad="38100" dist="38100" dir="2700000" algn="tl">
                    <a:srgbClr val="000000">
                      <a:alpha val="43137"/>
                    </a:srgbClr>
                  </a:outerShdw>
                </a:effectLst>
              </a:rPr>
              <a:t>pilgrim character</a:t>
            </a:r>
            <a:r>
              <a:rPr lang="en-US" dirty="0">
                <a:effectLst>
                  <a:outerShdw blurRad="38100" dist="38100" dir="2700000" algn="tl">
                    <a:srgbClr val="000000">
                      <a:alpha val="43137"/>
                    </a:srgbClr>
                  </a:outerShdw>
                </a:effectLst>
              </a:rPr>
              <a:t> while here and her holy calling and separateness from the ‘</a:t>
            </a:r>
            <a:r>
              <a:rPr lang="en-US" b="1" u="sng" dirty="0">
                <a:solidFill>
                  <a:srgbClr val="FFFFCC"/>
                </a:solidFill>
                <a:effectLst>
                  <a:outerShdw blurRad="38100" dist="38100" dir="2700000" algn="tl">
                    <a:srgbClr val="000000">
                      <a:alpha val="43137"/>
                    </a:srgbClr>
                  </a:outerShdw>
                </a:effectLst>
              </a:rPr>
              <a:t>evil age</a:t>
            </a:r>
            <a:r>
              <a:rPr lang="en-US"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286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2959DAB-615C-49F5-8255-1C807C14412D}"/>
              </a:ext>
            </a:extLst>
          </p:cNvPr>
          <p:cNvPicPr>
            <a:picLocks noChangeAspect="1"/>
          </p:cNvPicPr>
          <p:nvPr/>
        </p:nvPicPr>
        <p:blipFill>
          <a:blip r:embed="rId3"/>
          <a:stretch>
            <a:fillRect/>
          </a:stretch>
        </p:blipFill>
        <p:spPr>
          <a:xfrm>
            <a:off x="4385733" y="4267200"/>
            <a:ext cx="3420535" cy="2286000"/>
          </a:xfrm>
          <a:prstGeom prst="rect">
            <a:avLst/>
          </a:prstGeom>
        </p:spPr>
      </p:pic>
      <p:sp>
        <p:nvSpPr>
          <p:cNvPr id="6" name="Rectangle 5">
            <a:extLst>
              <a:ext uri="{FF2B5EF4-FFF2-40B4-BE49-F238E27FC236}">
                <a16:creationId xmlns:a16="http://schemas.microsoft.com/office/drawing/2014/main" id="{DB9A385C-65B3-4B64-95E7-71E10AF8FDEC}"/>
              </a:ext>
            </a:extLst>
          </p:cNvPr>
          <p:cNvSpPr/>
          <p:nvPr/>
        </p:nvSpPr>
        <p:spPr>
          <a:xfrm>
            <a:off x="3619500" y="228600"/>
            <a:ext cx="4953000" cy="1231106"/>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7244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Font typeface="Wingdings" pitchFamily="2" charset="2"/>
              <a:buAutoNum type="arabicPeriod"/>
            </a:pPr>
            <a:r>
              <a:rPr lang="en-US" b="1" u="sng" dirty="0">
                <a:solidFill>
                  <a:srgbClr val="FFFFCC"/>
                </a:solidFill>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67290D6C-B74A-43D6-B1C2-8ED1F107B2D1}"/>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30216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95600" y="2314598"/>
            <a:ext cx="8210826" cy="2677656"/>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“Unfortunately, present-day dispensationalists have written very little in proposing a theology of social ministry…if we as a community of Christ worked on creating our community as a model of social justice and peace, then we really would have some suggestions to make for social reform in our cities and nations.”</a:t>
            </a:r>
          </a:p>
        </p:txBody>
      </p:sp>
      <p:sp>
        <p:nvSpPr>
          <p:cNvPr id="3" name="Rectangle 2"/>
          <p:cNvSpPr/>
          <p:nvPr/>
        </p:nvSpPr>
        <p:spPr>
          <a:xfrm>
            <a:off x="1066800" y="228600"/>
            <a:ext cx="10058399" cy="1384995"/>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Progressive Dispensationalism &amp; Social Gospel</a:t>
            </a:r>
          </a:p>
          <a:p>
            <a:pPr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Craig Blaising, “Dispensationalism: The Search for Definition,” in Dispensationalism, Israel and the Church, ed. Craig Blaising and Darrell Bock (Grand Rapids: Zondervan, 1992), 14, n. 3; Craig Blaising, “Theological and Ministerial Issues in Progressive Dispensationalism,” in Progressive Dispensationalism, ed. Darrell Bock and Craig Blaising(Wheaton, IL: Victor, 1993), 288–89.</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descr="Image result for craig blaising">
            <a:extLst>
              <a:ext uri="{FF2B5EF4-FFF2-40B4-BE49-F238E27FC236}">
                <a16:creationId xmlns:a16="http://schemas.microsoft.com/office/drawing/2014/main" id="{E95ECF50-A78F-4999-A152-EBD4F4F5AF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5574" y="2514600"/>
            <a:ext cx="1582319" cy="221524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001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133600"/>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Holistic redemption can easily lead to placing unbalanced, if not wrong, priorities on political action, social agendas, and improving the structures of society</a:t>
            </a:r>
            <a:r>
              <a:rPr lang="en-US" sz="28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34731"/>
            <a:ext cx="906780" cy="1097280"/>
          </a:xfrm>
          <a:prstGeom prst="rect">
            <a:avLst/>
          </a:prstGeom>
          <a:noFill/>
          <a:ln w="19050">
            <a:solidFill>
              <a:schemeClr val="tx1"/>
            </a:solidFill>
            <a:miter lim="800000"/>
            <a:headEnd/>
            <a:tailEnd/>
          </a:ln>
        </p:spPr>
      </p:pic>
      <p:sp>
        <p:nvSpPr>
          <p:cNvPr id="8" name="Rectangle 7">
            <a:extLst>
              <a:ext uri="{FF2B5EF4-FFF2-40B4-BE49-F238E27FC236}">
                <a16:creationId xmlns:a16="http://schemas.microsoft.com/office/drawing/2014/main" id="{A69E8452-7530-40CE-B85F-DABE7E04AF3F}"/>
              </a:ext>
            </a:extLst>
          </p:cNvPr>
          <p:cNvSpPr/>
          <p:nvPr/>
        </p:nvSpPr>
        <p:spPr>
          <a:xfrm>
            <a:off x="3048000" y="238034"/>
            <a:ext cx="6096000" cy="907941"/>
          </a:xfrm>
          <a:prstGeom prst="rect">
            <a:avLst/>
          </a:prstGeom>
        </p:spPr>
        <p:txBody>
          <a:bodyPr>
            <a:spAutoFit/>
          </a:bodyPr>
          <a:lstStyle/>
          <a:p>
            <a:pPr algn="ctr">
              <a:spcAft>
                <a:spcPts val="600"/>
              </a:spcAft>
            </a:pPr>
            <a:r>
              <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sz="1600" dirty="0">
                <a:effectLst>
                  <a:outerShdw blurRad="38100" dist="38100" dir="2700000" algn="tl">
                    <a:srgbClr val="000000">
                      <a:alpha val="43137"/>
                    </a:srgbClr>
                  </a:outerShdw>
                </a:effectLst>
                <a:latin typeface="Calibri" panose="020F0502020204030204" pitchFamily="34" charset="0"/>
                <a:cs typeface="+mn-cs"/>
              </a:rPr>
              <a:t>Dispensationalism, Page 176</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pic>
        <p:nvPicPr>
          <p:cNvPr id="7" name="Picture 6">
            <a:extLst>
              <a:ext uri="{FF2B5EF4-FFF2-40B4-BE49-F238E27FC236}">
                <a16:creationId xmlns:a16="http://schemas.microsoft.com/office/drawing/2014/main" id="{52704E60-E82C-4445-ABBC-8371E7422C39}"/>
              </a:ext>
            </a:extLst>
          </p:cNvPr>
          <p:cNvPicPr>
            <a:picLocks noChangeAspect="1"/>
          </p:cNvPicPr>
          <p:nvPr/>
        </p:nvPicPr>
        <p:blipFill>
          <a:blip r:embed="rId3"/>
          <a:stretch>
            <a:fillRect/>
          </a:stretch>
        </p:blipFill>
        <p:spPr>
          <a:xfrm>
            <a:off x="4385733" y="4267200"/>
            <a:ext cx="3420535" cy="2286000"/>
          </a:xfrm>
          <a:prstGeom prst="rect">
            <a:avLst/>
          </a:prstGeom>
        </p:spPr>
      </p:pic>
    </p:spTree>
    <p:extLst>
      <p:ext uri="{BB962C8B-B14F-4D97-AF65-F5344CB8AC3E}">
        <p14:creationId xmlns:p14="http://schemas.microsoft.com/office/powerpoint/2010/main" val="303282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09600" y="1600200"/>
            <a:ext cx="10972800" cy="2057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None/>
              <a:defRPr/>
            </a:pPr>
            <a:r>
              <a:rPr lang="en-US" kern="0" dirty="0">
                <a:effectLst>
                  <a:outerShdw blurRad="38100" dist="38100" dir="2700000" algn="tl">
                    <a:srgbClr val="000000">
                      <a:alpha val="43137"/>
                    </a:srgbClr>
                  </a:outerShdw>
                </a:effectLst>
                <a:latin typeface="Calibri" panose="020F0502020204030204" pitchFamily="34" charset="0"/>
              </a:rPr>
              <a:t>“If Revelation were a blueprint of the distant future, it would have been unintelligible to its original readers…In light of this, Revelation becomes a powerful book about the </a:t>
            </a:r>
            <a:r>
              <a:rPr lang="en-US" b="1" i="1" u="sng" kern="0" dirty="0">
                <a:solidFill>
                  <a:srgbClr val="FFFFCC"/>
                </a:solidFill>
                <a:effectLst>
                  <a:outerShdw blurRad="38100" dist="38100" dir="2700000" algn="tl">
                    <a:srgbClr val="000000">
                      <a:alpha val="43137"/>
                    </a:srgbClr>
                  </a:outerShdw>
                </a:effectLst>
                <a:latin typeface="Calibri" panose="020F0502020204030204" pitchFamily="34" charset="0"/>
              </a:rPr>
              <a:t>kingdom of God here and now</a:t>
            </a:r>
            <a:r>
              <a:rPr lang="en-US" kern="0" dirty="0">
                <a:effectLst>
                  <a:outerShdw blurRad="38100" dist="38100" dir="2700000" algn="tl">
                    <a:srgbClr val="000000">
                      <a:alpha val="43137"/>
                    </a:srgbClr>
                  </a:outerShdw>
                </a:effectLst>
                <a:latin typeface="Calibri" panose="020F0502020204030204" pitchFamily="34" charset="0"/>
              </a:rPr>
              <a:t>, available to all.”</a:t>
            </a:r>
          </a:p>
        </p:txBody>
      </p:sp>
      <p:sp>
        <p:nvSpPr>
          <p:cNvPr id="8" name="Rectangle 2"/>
          <p:cNvSpPr>
            <a:spLocks noGrp="1" noChangeArrowheads="1"/>
          </p:cNvSpPr>
          <p:nvPr>
            <p:ph type="title" idx="4294967295"/>
          </p:nvPr>
        </p:nvSpPr>
        <p:spPr>
          <a:xfrm>
            <a:off x="2857500" y="228600"/>
            <a:ext cx="6477000" cy="914400"/>
          </a:xfrm>
        </p:spPr>
        <p:txBody>
          <a:bodyPr/>
          <a:lstStyle/>
          <a:p>
            <a:pPr algn="ctr" eaLnBrk="1" hangingPunct="1">
              <a:spcAft>
                <a:spcPts val="600"/>
              </a:spcAft>
            </a:pPr>
            <a:r>
              <a:rPr lang="en-US" sz="3600" kern="1200" dirty="0">
                <a:effectLst>
                  <a:outerShdw blurRad="38100" dist="38100" dir="2700000" algn="tl">
                    <a:srgbClr val="000000">
                      <a:alpha val="43137"/>
                    </a:srgbClr>
                  </a:outerShdw>
                </a:effectLst>
              </a:rPr>
              <a:t>Emergent Church &amp; the Kingdom</a:t>
            </a:r>
            <a:br>
              <a:rPr lang="en-US" sz="3600" dirty="0">
                <a:effectLst>
                  <a:outerShdw blurRad="38100" dist="38100" dir="2700000" algn="tl">
                    <a:srgbClr val="000000">
                      <a:alpha val="43137"/>
                    </a:srgbClr>
                  </a:outerShdw>
                </a:effectLst>
              </a:rPr>
            </a:br>
            <a:r>
              <a:rPr lang="en-US" altLang="en-US" sz="1600" kern="1200" dirty="0">
                <a:solidFill>
                  <a:schemeClr val="tx1"/>
                </a:solidFill>
                <a:effectLst>
                  <a:outerShdw blurRad="38100" dist="38100" dir="2700000" algn="tl">
                    <a:srgbClr val="000000">
                      <a:alpha val="43137"/>
                    </a:srgbClr>
                  </a:outerShdw>
                </a:effectLst>
                <a:ea typeface="+mn-ea"/>
                <a:cs typeface="Arial" charset="0"/>
              </a:rPr>
              <a:t>Brian McLaren, cited in Oakland, </a:t>
            </a:r>
            <a:r>
              <a:rPr lang="en-US" altLang="en-US" sz="1600" i="1" kern="1200" dirty="0">
                <a:solidFill>
                  <a:schemeClr val="tx1"/>
                </a:solidFill>
                <a:effectLst>
                  <a:outerShdw blurRad="38100" dist="38100" dir="2700000" algn="tl">
                    <a:srgbClr val="000000">
                      <a:alpha val="43137"/>
                    </a:srgbClr>
                  </a:outerShdw>
                </a:effectLst>
                <a:ea typeface="+mn-ea"/>
                <a:cs typeface="Arial" charset="0"/>
              </a:rPr>
              <a:t>Faith Undone</a:t>
            </a:r>
            <a:r>
              <a:rPr lang="en-US" altLang="en-US" sz="1600" kern="1200" dirty="0">
                <a:solidFill>
                  <a:schemeClr val="tx1"/>
                </a:solidFill>
                <a:effectLst>
                  <a:outerShdw blurRad="38100" dist="38100" dir="2700000" algn="tl">
                    <a:srgbClr val="000000">
                      <a:alpha val="43137"/>
                    </a:srgbClr>
                  </a:outerShdw>
                </a:effectLst>
                <a:ea typeface="+mn-ea"/>
                <a:cs typeface="Arial" charset="0"/>
              </a:rPr>
              <a:t>, 158.</a:t>
            </a:r>
            <a:endParaRPr lang="en-US" sz="1600" kern="1200" dirty="0">
              <a:solidFill>
                <a:schemeClr val="tx1"/>
              </a:solidFill>
              <a:effectLst>
                <a:outerShdw blurRad="38100" dist="38100" dir="2700000" algn="tl">
                  <a:srgbClr val="000000">
                    <a:alpha val="43137"/>
                  </a:srgbClr>
                </a:outerShdw>
              </a:effectLst>
              <a:ea typeface="+mn-ea"/>
              <a:cs typeface="Arial" charset="0"/>
            </a:endParaRPr>
          </a:p>
        </p:txBody>
      </p:sp>
      <p:pic>
        <p:nvPicPr>
          <p:cNvPr id="9" name="Picture 8">
            <a:extLst>
              <a:ext uri="{FF2B5EF4-FFF2-40B4-BE49-F238E27FC236}">
                <a16:creationId xmlns:a16="http://schemas.microsoft.com/office/drawing/2014/main" id="{391C54C4-339C-4B63-A94C-493481FB2C67}"/>
              </a:ext>
            </a:extLst>
          </p:cNvPr>
          <p:cNvPicPr>
            <a:picLocks noChangeAspect="1"/>
          </p:cNvPicPr>
          <p:nvPr/>
        </p:nvPicPr>
        <p:blipFill>
          <a:blip r:embed="rId2"/>
          <a:stretch>
            <a:fillRect/>
          </a:stretch>
        </p:blipFill>
        <p:spPr>
          <a:xfrm>
            <a:off x="4385733" y="4267200"/>
            <a:ext cx="3420535" cy="2286000"/>
          </a:xfrm>
          <a:prstGeom prst="rect">
            <a:avLst/>
          </a:prstGeom>
        </p:spPr>
      </p:pic>
    </p:spTree>
    <p:extLst>
      <p:ext uri="{BB962C8B-B14F-4D97-AF65-F5344CB8AC3E}">
        <p14:creationId xmlns:p14="http://schemas.microsoft.com/office/powerpoint/2010/main" val="116728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09600" y="1600200"/>
            <a:ext cx="10972800" cy="2057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None/>
              <a:defRPr/>
            </a:pPr>
            <a:r>
              <a:rPr lang="en-US" kern="0" dirty="0">
                <a:effectLst>
                  <a:outerShdw blurRad="38100" dist="38100" dir="2700000" algn="tl">
                    <a:srgbClr val="000000">
                      <a:alpha val="43137"/>
                    </a:srgbClr>
                  </a:outerShdw>
                </a:effectLst>
                <a:latin typeface="Calibri" panose="020F0502020204030204" pitchFamily="34" charset="0"/>
              </a:rPr>
              <a:t>“The church has been preoccupied with the question, ‘What happens to your soul after you die?’ As if the reason for Jesus coming can be summed up in, ‘Jesus is trying to get more souls into heaven as opposed to hell, after they die.’ I just think a fair reading of the Gospels blows that out of the water.”</a:t>
            </a:r>
          </a:p>
        </p:txBody>
      </p:sp>
      <p:sp>
        <p:nvSpPr>
          <p:cNvPr id="6" name="Rectangle 2">
            <a:extLst>
              <a:ext uri="{FF2B5EF4-FFF2-40B4-BE49-F238E27FC236}">
                <a16:creationId xmlns:a16="http://schemas.microsoft.com/office/drawing/2014/main" id="{0CEC16FA-80A8-4B55-A374-B7DB66A4BA96}"/>
              </a:ext>
            </a:extLst>
          </p:cNvPr>
          <p:cNvSpPr txBox="1">
            <a:spLocks noChangeArrowheads="1"/>
          </p:cNvSpPr>
          <p:nvPr/>
        </p:nvSpPr>
        <p:spPr bwMode="auto">
          <a:xfrm>
            <a:off x="2857500" y="228600"/>
            <a:ext cx="6477000" cy="914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kern="1200" dirty="0">
                <a:effectLst>
                  <a:outerShdw blurRad="38100" dist="38100" dir="2700000" algn="tl">
                    <a:srgbClr val="000000">
                      <a:alpha val="43137"/>
                    </a:srgbClr>
                  </a:outerShdw>
                </a:effectLst>
              </a:rPr>
              <a:t>Emergent Church &amp; the Kingdom</a:t>
            </a:r>
            <a:br>
              <a:rPr lang="en-US" sz="3600" kern="0" dirty="0">
                <a:effectLst>
                  <a:outerShdw blurRad="38100" dist="38100" dir="2700000" algn="tl">
                    <a:srgbClr val="000000">
                      <a:alpha val="43137"/>
                    </a:srgbClr>
                  </a:outerShdw>
                </a:effectLst>
              </a:rPr>
            </a:br>
            <a:r>
              <a:rPr lang="en-US" altLang="en-US" sz="1600" kern="1200" dirty="0">
                <a:solidFill>
                  <a:schemeClr val="tx1"/>
                </a:solidFill>
                <a:effectLst>
                  <a:outerShdw blurRad="38100" dist="38100" dir="2700000" algn="tl">
                    <a:srgbClr val="000000">
                      <a:alpha val="43137"/>
                    </a:srgbClr>
                  </a:outerShdw>
                </a:effectLst>
                <a:ea typeface="+mn-ea"/>
                <a:cs typeface="Arial" charset="0"/>
              </a:rPr>
              <a:t>Brian McLaren, cited in Oakland, </a:t>
            </a:r>
            <a:r>
              <a:rPr lang="en-US" altLang="en-US" sz="1600" i="1" kern="1200" dirty="0">
                <a:solidFill>
                  <a:schemeClr val="tx1"/>
                </a:solidFill>
                <a:effectLst>
                  <a:outerShdw blurRad="38100" dist="38100" dir="2700000" algn="tl">
                    <a:srgbClr val="000000">
                      <a:alpha val="43137"/>
                    </a:srgbClr>
                  </a:outerShdw>
                </a:effectLst>
                <a:ea typeface="+mn-ea"/>
                <a:cs typeface="Arial" charset="0"/>
              </a:rPr>
              <a:t>Faith Undone</a:t>
            </a:r>
            <a:r>
              <a:rPr lang="en-US" altLang="en-US" sz="1600" kern="1200" dirty="0">
                <a:solidFill>
                  <a:schemeClr val="tx1"/>
                </a:solidFill>
                <a:effectLst>
                  <a:outerShdw blurRad="38100" dist="38100" dir="2700000" algn="tl">
                    <a:srgbClr val="000000">
                      <a:alpha val="43137"/>
                    </a:srgbClr>
                  </a:outerShdw>
                </a:effectLst>
                <a:ea typeface="+mn-ea"/>
                <a:cs typeface="Arial" charset="0"/>
              </a:rPr>
              <a:t>, 203.</a:t>
            </a:r>
            <a:endParaRPr lang="en-US" sz="1600" kern="1200" dirty="0">
              <a:solidFill>
                <a:schemeClr val="tx1"/>
              </a:solidFill>
              <a:effectLst>
                <a:outerShdw blurRad="38100" dist="38100" dir="2700000" algn="tl">
                  <a:srgbClr val="000000">
                    <a:alpha val="43137"/>
                  </a:srgbClr>
                </a:outerShdw>
              </a:effectLst>
              <a:ea typeface="+mn-ea"/>
              <a:cs typeface="Arial" charset="0"/>
            </a:endParaRPr>
          </a:p>
        </p:txBody>
      </p:sp>
      <p:pic>
        <p:nvPicPr>
          <p:cNvPr id="10" name="Picture 9">
            <a:extLst>
              <a:ext uri="{FF2B5EF4-FFF2-40B4-BE49-F238E27FC236}">
                <a16:creationId xmlns:a16="http://schemas.microsoft.com/office/drawing/2014/main" id="{C63F60D9-7DB1-43A4-9408-4AE1600026ED}"/>
              </a:ext>
            </a:extLst>
          </p:cNvPr>
          <p:cNvPicPr>
            <a:picLocks noChangeAspect="1"/>
          </p:cNvPicPr>
          <p:nvPr/>
        </p:nvPicPr>
        <p:blipFill>
          <a:blip r:embed="rId2"/>
          <a:stretch>
            <a:fillRect/>
          </a:stretch>
        </p:blipFill>
        <p:spPr>
          <a:xfrm>
            <a:off x="4385733" y="4267200"/>
            <a:ext cx="3420535" cy="2286000"/>
          </a:xfrm>
          <a:prstGeom prst="rect">
            <a:avLst/>
          </a:prstGeom>
        </p:spPr>
      </p:pic>
    </p:spTree>
    <p:extLst>
      <p:ext uri="{BB962C8B-B14F-4D97-AF65-F5344CB8AC3E}">
        <p14:creationId xmlns:p14="http://schemas.microsoft.com/office/powerpoint/2010/main" val="105324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495800" y="1066800"/>
            <a:ext cx="7086600" cy="42672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“I stand before you confidently right now and say to you that God is going to use you to change the world...I'm looking at a stadium full of people right now who are telling God they will do </a:t>
            </a:r>
            <a:r>
              <a:rPr lang="en-US" sz="2800" b="1" i="1" u="sng" dirty="0">
                <a:solidFill>
                  <a:srgbClr val="FFFFCC"/>
                </a:solidFill>
                <a:effectLst>
                  <a:outerShdw blurRad="38100" dist="38100" dir="2700000" algn="tl">
                    <a:srgbClr val="000000">
                      <a:alpha val="43137"/>
                    </a:srgbClr>
                  </a:outerShdw>
                </a:effectLst>
              </a:rPr>
              <a:t>whatever it takes to establish God's Kingdom</a:t>
            </a:r>
            <a:r>
              <a:rPr lang="en-US" sz="2800" b="1" u="sng" dirty="0">
                <a:solidFill>
                  <a:srgbClr val="FFFFCC"/>
                </a:solidFill>
                <a:effectLst>
                  <a:outerShdw blurRad="38100" dist="38100" dir="2700000" algn="tl">
                    <a:srgbClr val="000000">
                      <a:alpha val="43137"/>
                    </a:srgbClr>
                  </a:outerShdw>
                </a:effectLst>
              </a:rPr>
              <a:t> ‘on earth as it is in heaven.</a:t>
            </a:r>
            <a:r>
              <a:rPr lang="en-US" sz="2800" b="1" dirty="0">
                <a:solidFill>
                  <a:srgbClr val="FFFFCC"/>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What will happen if the followers of Jesus say to Him, "We are yours?" What kind of spiritual awakening will occur?”</a:t>
            </a:r>
          </a:p>
        </p:txBody>
      </p:sp>
      <p:sp>
        <p:nvSpPr>
          <p:cNvPr id="80900" name="Text Box 4"/>
          <p:cNvSpPr txBox="1">
            <a:spLocks noChangeArrowheads="1"/>
          </p:cNvSpPr>
          <p:nvPr/>
        </p:nvSpPr>
        <p:spPr bwMode="auto">
          <a:xfrm>
            <a:off x="860310" y="4038600"/>
            <a:ext cx="3148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rPr>
              <a:t>Rick Warren, cited in Oakland, </a:t>
            </a:r>
            <a:r>
              <a:rPr lang="en-US" altLang="en-US" sz="2000" i="1" dirty="0">
                <a:effectLst>
                  <a:outerShdw blurRad="38100" dist="38100" dir="2700000" algn="tl">
                    <a:srgbClr val="000000">
                      <a:alpha val="43137"/>
                    </a:srgbClr>
                  </a:outerShdw>
                </a:effectLst>
                <a:latin typeface="Calibri" panose="020F0502020204030204" pitchFamily="34" charset="0"/>
                <a:cs typeface="Arial" charset="0"/>
              </a:rPr>
              <a:t>Faith Undone, </a:t>
            </a:r>
            <a:r>
              <a:rPr lang="en-US" altLang="en-US" sz="2000" dirty="0">
                <a:effectLst>
                  <a:outerShdw blurRad="38100" dist="38100" dir="2700000" algn="tl">
                    <a:srgbClr val="000000">
                      <a:alpha val="43137"/>
                    </a:srgbClr>
                  </a:outerShdw>
                </a:effectLst>
                <a:latin typeface="Calibri" panose="020F0502020204030204" pitchFamily="34" charset="0"/>
              </a:rPr>
              <a:t>Kindle edition.</a:t>
            </a:r>
          </a:p>
        </p:txBody>
      </p:sp>
      <p:pic>
        <p:nvPicPr>
          <p:cNvPr id="2" name="Picture 1"/>
          <p:cNvPicPr>
            <a:picLocks noChangeAspect="1"/>
          </p:cNvPicPr>
          <p:nvPr/>
        </p:nvPicPr>
        <p:blipFill>
          <a:blip r:embed="rId2" cstate="print"/>
          <a:stretch>
            <a:fillRect/>
          </a:stretch>
        </p:blipFill>
        <p:spPr>
          <a:xfrm>
            <a:off x="685800" y="1295400"/>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3733800" y="228600"/>
            <a:ext cx="4724400" cy="685800"/>
          </a:xfrm>
        </p:spPr>
        <p:txBody>
          <a:bodyPr/>
          <a:lstStyle/>
          <a:p>
            <a:pPr algn="ctr" eaLnBrk="1" hangingPunct="1"/>
            <a:r>
              <a:rPr lang="en-US" sz="3600" dirty="0">
                <a:effectLst>
                  <a:outerShdw blurRad="38100" dist="38100" dir="2700000" algn="tl">
                    <a:srgbClr val="000000">
                      <a:alpha val="43137"/>
                    </a:srgbClr>
                  </a:outerShdw>
                </a:effectLst>
              </a:rPr>
              <a:t>Kingdom</a:t>
            </a:r>
          </a:p>
        </p:txBody>
      </p:sp>
    </p:spTree>
    <p:extLst>
      <p:ext uri="{BB962C8B-B14F-4D97-AF65-F5344CB8AC3E}">
        <p14:creationId xmlns:p14="http://schemas.microsoft.com/office/powerpoint/2010/main" val="118140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495800" y="1066800"/>
            <a:ext cx="7086600" cy="32766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“P.E.A.C.E. is an acronym for Promote reconciliation; Equip servant leaders; Assist the poor; Care for the sick; and Educate the next generation. Coalition members see these actions as Jesus’ antidote to five ‘global giants,’—problems that affect billions of people worldwide: spiritual emptiness, self-centered leadership, poverty, pandemic disease, and illiteracy.”</a:t>
            </a:r>
          </a:p>
        </p:txBody>
      </p:sp>
      <p:sp>
        <p:nvSpPr>
          <p:cNvPr id="80900" name="Text Box 4"/>
          <p:cNvSpPr txBox="1">
            <a:spLocks noChangeArrowheads="1"/>
          </p:cNvSpPr>
          <p:nvPr/>
        </p:nvSpPr>
        <p:spPr bwMode="auto">
          <a:xfrm>
            <a:off x="670152" y="4038600"/>
            <a:ext cx="3520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cs typeface="+mn-cs"/>
              </a:rPr>
              <a:t>Rick Warren and 1,700 Leaders Launch the Peace Coalition at “Purpose Driven Summit,” accessed November 15, 2014</a:t>
            </a:r>
            <a:endParaRPr lang="en-US" altLang="en-US" sz="2000" dirty="0">
              <a:effectLst>
                <a:outerShdw blurRad="38100" dist="38100" dir="2700000" algn="tl">
                  <a:srgbClr val="000000">
                    <a:alpha val="43137"/>
                  </a:srgbClr>
                </a:outerShdw>
              </a:effectLst>
              <a:latin typeface="Calibri" panose="020F0502020204030204" pitchFamily="34" charset="0"/>
              <a:cs typeface="+mn-cs"/>
            </a:endParaRPr>
          </a:p>
        </p:txBody>
      </p:sp>
      <p:sp>
        <p:nvSpPr>
          <p:cNvPr id="7" name="Rectangle 2"/>
          <p:cNvSpPr>
            <a:spLocks noGrp="1" noChangeArrowheads="1"/>
          </p:cNvSpPr>
          <p:nvPr>
            <p:ph type="title" idx="4294967295"/>
          </p:nvPr>
        </p:nvSpPr>
        <p:spPr>
          <a:xfrm>
            <a:off x="3733800" y="228600"/>
            <a:ext cx="4724400" cy="685800"/>
          </a:xfrm>
        </p:spPr>
        <p:txBody>
          <a:bodyPr/>
          <a:lstStyle/>
          <a:p>
            <a:pPr algn="ctr" eaLnBrk="1" hangingPunct="1"/>
            <a:r>
              <a:rPr lang="en-US" sz="3600" dirty="0">
                <a:effectLst>
                  <a:outerShdw blurRad="38100" dist="38100" dir="2700000" algn="tl">
                    <a:srgbClr val="000000">
                      <a:alpha val="43137"/>
                    </a:srgbClr>
                  </a:outerShdw>
                </a:effectLst>
              </a:rPr>
              <a:t>Kingdom</a:t>
            </a:r>
          </a:p>
        </p:txBody>
      </p:sp>
      <p:pic>
        <p:nvPicPr>
          <p:cNvPr id="6" name="Picture 5">
            <a:extLst>
              <a:ext uri="{FF2B5EF4-FFF2-40B4-BE49-F238E27FC236}">
                <a16:creationId xmlns:a16="http://schemas.microsoft.com/office/drawing/2014/main" id="{1B8B68FA-CAF3-493F-BC54-9667828F8E43}"/>
              </a:ext>
            </a:extLst>
          </p:cNvPr>
          <p:cNvPicPr>
            <a:picLocks noChangeAspect="1"/>
          </p:cNvPicPr>
          <p:nvPr/>
        </p:nvPicPr>
        <p:blipFill>
          <a:blip r:embed="rId2" cstate="print"/>
          <a:stretch>
            <a:fillRect/>
          </a:stretch>
        </p:blipFill>
        <p:spPr>
          <a:xfrm>
            <a:off x="685800" y="1295400"/>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264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2133600" y="228600"/>
            <a:ext cx="7772400" cy="914400"/>
          </a:xfrm>
        </p:spPr>
        <p:txBody>
          <a:bodyPr/>
          <a:lstStyle/>
          <a:p>
            <a:pPr algn="ctr"/>
            <a:r>
              <a:rPr lang="en-US" altLang="en-US" sz="3600" dirty="0">
                <a:effectLst>
                  <a:outerShdw blurRad="38100" dist="38100" dir="2700000" algn="tl">
                    <a:srgbClr val="000000">
                      <a:alpha val="43137"/>
                    </a:srgbClr>
                  </a:outerShdw>
                </a:effectLst>
              </a:rPr>
              <a:t>The Great Omission?</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592687" y="1371600"/>
            <a:ext cx="3750713" cy="4419600"/>
          </a:xfrm>
        </p:spPr>
        <p:txBody>
          <a:bodyPr/>
          <a:lstStyle/>
          <a:p>
            <a:pPr marL="461963" indent="-461963">
              <a:spcBef>
                <a:spcPts val="0"/>
              </a:spcBef>
              <a:spcAft>
                <a:spcPts val="2400"/>
              </a:spcAft>
              <a:defRPr/>
            </a:pPr>
            <a:r>
              <a:rPr lang="en-US" dirty="0">
                <a:effectLst>
                  <a:outerShdw blurRad="38100" dist="38100" dir="2700000" algn="tl">
                    <a:srgbClr val="000000">
                      <a:alpha val="43137"/>
                    </a:srgbClr>
                  </a:outerShdw>
                </a:effectLst>
              </a:rPr>
              <a:t>Matthew 28:19</a:t>
            </a:r>
          </a:p>
          <a:p>
            <a:pPr marL="461963" indent="-461963">
              <a:spcBef>
                <a:spcPts val="0"/>
              </a:spcBef>
              <a:spcAft>
                <a:spcPts val="2400"/>
              </a:spcAft>
              <a:defRPr/>
            </a:pPr>
            <a:r>
              <a:rPr lang="en-US" dirty="0">
                <a:effectLst>
                  <a:outerShdw blurRad="38100" dist="38100" dir="2700000" algn="tl">
                    <a:srgbClr val="000000">
                      <a:alpha val="43137"/>
                    </a:srgbClr>
                  </a:outerShdw>
                </a:effectLst>
              </a:rPr>
              <a:t>Mark 16:15</a:t>
            </a:r>
          </a:p>
          <a:p>
            <a:pPr marL="461963" indent="-461963">
              <a:spcBef>
                <a:spcPts val="0"/>
              </a:spcBef>
              <a:spcAft>
                <a:spcPts val="2400"/>
              </a:spcAft>
              <a:defRPr/>
            </a:pPr>
            <a:r>
              <a:rPr lang="en-US" dirty="0">
                <a:effectLst>
                  <a:outerShdw blurRad="38100" dist="38100" dir="2700000" algn="tl">
                    <a:srgbClr val="000000">
                      <a:alpha val="43137"/>
                    </a:srgbClr>
                  </a:outerShdw>
                </a:effectLst>
              </a:rPr>
              <a:t>Luke 24:46-49</a:t>
            </a:r>
          </a:p>
          <a:p>
            <a:pPr marL="461963" indent="-461963">
              <a:spcBef>
                <a:spcPts val="0"/>
              </a:spcBef>
              <a:spcAft>
                <a:spcPts val="2400"/>
              </a:spcAft>
              <a:defRPr/>
            </a:pPr>
            <a:r>
              <a:rPr lang="en-US" dirty="0">
                <a:effectLst>
                  <a:outerShdw blurRad="38100" dist="38100" dir="2700000" algn="tl">
                    <a:srgbClr val="000000">
                      <a:alpha val="43137"/>
                    </a:srgbClr>
                  </a:outerShdw>
                </a:effectLst>
              </a:rPr>
              <a:t>John 20:21</a:t>
            </a:r>
          </a:p>
          <a:p>
            <a:pPr marL="461963" indent="-461963">
              <a:spcBef>
                <a:spcPts val="0"/>
              </a:spcBef>
              <a:spcAft>
                <a:spcPts val="2400"/>
              </a:spcAft>
              <a:defRPr/>
            </a:pPr>
            <a:r>
              <a:rPr lang="en-US" dirty="0">
                <a:effectLst>
                  <a:outerShdw blurRad="38100" dist="38100" dir="2700000" algn="tl">
                    <a:srgbClr val="000000">
                      <a:alpha val="43137"/>
                    </a:srgbClr>
                  </a:outerShdw>
                </a:effectLst>
              </a:rPr>
              <a:t>Acts 1:4-8</a:t>
            </a:r>
          </a:p>
          <a:p>
            <a:pPr>
              <a:spcBef>
                <a:spcPts val="600"/>
              </a:spcBef>
              <a:spcAft>
                <a:spcPts val="600"/>
              </a:spcAft>
              <a:buNone/>
              <a:defRPr/>
            </a:pPr>
            <a:endParaRPr lang="en-US" sz="2400" dirty="0">
              <a:effectLst>
                <a:outerShdw blurRad="38100" dist="38100" dir="2700000" algn="tl">
                  <a:srgbClr val="000000">
                    <a:alpha val="43137"/>
                  </a:srgbClr>
                </a:outerShdw>
              </a:effectLst>
            </a:endParaRPr>
          </a:p>
        </p:txBody>
      </p:sp>
      <p:pic>
        <p:nvPicPr>
          <p:cNvPr id="1026" name="Picture 2" descr="Image result for the great commission">
            <a:extLst>
              <a:ext uri="{FF2B5EF4-FFF2-40B4-BE49-F238E27FC236}">
                <a16:creationId xmlns:a16="http://schemas.microsoft.com/office/drawing/2014/main" id="{66AC122A-05B0-436D-8E17-8DDF59FDB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15148"/>
            <a:ext cx="64939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3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09600" y="1447801"/>
            <a:ext cx="8534400" cy="304698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wasted</a:t>
            </a:r>
            <a:r>
              <a:rPr lang="en-US" sz="3200" dirty="0">
                <a:effectLst>
                  <a:outerShdw blurRad="38100" dist="38100" dir="2700000" algn="tl">
                    <a:srgbClr val="000000">
                      <a:alpha val="43137"/>
                    </a:srgbClr>
                  </a:outerShdw>
                </a:effectLst>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3207727" y="228600"/>
            <a:ext cx="5543550" cy="892552"/>
          </a:xfrm>
          <a:prstGeom prst="rect">
            <a:avLst/>
          </a:prstGeom>
          <a:noFill/>
          <a:ln w="9525">
            <a:noFill/>
            <a:miter lim="800000"/>
            <a:headEnd/>
            <a:tailEnd/>
          </a:ln>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Hal Lindsey</a:t>
            </a:r>
          </a:p>
          <a:p>
            <a:pPr algn="ctr"/>
            <a:r>
              <a:rPr lang="en-US" sz="1600" i="1" dirty="0">
                <a:effectLst>
                  <a:outerShdw blurRad="38100" dist="38100" dir="2700000" algn="tl">
                    <a:srgbClr val="000000">
                      <a:alpha val="43137"/>
                    </a:srgbClr>
                  </a:outerShdw>
                </a:effectLst>
                <a:latin typeface="Calibri" panose="020F0502020204030204" pitchFamily="34" charset="0"/>
              </a:rPr>
              <a:t>The Road to Holocaust</a:t>
            </a:r>
            <a:r>
              <a:rPr lang="en-US" sz="1600" dirty="0">
                <a:effectLst>
                  <a:outerShdw blurRad="38100" dist="38100" dir="2700000" algn="tl">
                    <a:srgbClr val="000000">
                      <a:alpha val="43137"/>
                    </a:srgbClr>
                  </a:outerShdw>
                </a:effectLst>
                <a:latin typeface="Calibri" panose="020F0502020204030204" pitchFamily="34" charset="0"/>
              </a:rPr>
              <a:t>,  269</a:t>
            </a:r>
          </a:p>
        </p:txBody>
      </p:sp>
      <p:pic>
        <p:nvPicPr>
          <p:cNvPr id="6" name="Picture 2"/>
          <p:cNvPicPr>
            <a:picLocks noChangeAspect="1" noChangeArrowheads="1"/>
          </p:cNvPicPr>
          <p:nvPr/>
        </p:nvPicPr>
        <p:blipFill>
          <a:blip r:embed="rId2" cstate="print"/>
          <a:srcRect/>
          <a:stretch>
            <a:fillRect/>
          </a:stretch>
        </p:blipFill>
        <p:spPr bwMode="auto">
          <a:xfrm>
            <a:off x="9363441" y="1447801"/>
            <a:ext cx="2218959" cy="283921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25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3714749" y="228600"/>
            <a:ext cx="4762500" cy="914400"/>
          </a:xfrm>
        </p:spPr>
        <p:txBody>
          <a:bodyPr/>
          <a:lstStyle/>
          <a:p>
            <a:pPr algn="ctr"/>
            <a:r>
              <a:rPr lang="en-US" dirty="0">
                <a:effectLst>
                  <a:outerShdw blurRad="38100" dist="38100" dir="2700000" algn="tl">
                    <a:srgbClr val="000000">
                      <a:alpha val="43137"/>
                    </a:srgbClr>
                  </a:outerShdw>
                </a:effectLst>
              </a:rPr>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1955801"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52578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b="1" u="sng" dirty="0">
                <a:solidFill>
                  <a:srgbClr val="FFFFCC"/>
                </a:solidFill>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646BAD46-B791-4E8A-AEC4-6B18AD97982F}"/>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175814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609599" y="1600200"/>
            <a:ext cx="10972801" cy="4114801"/>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 great mistake the Church has made is in appropriating to herself in this Dispensation the promises of earthly conquest and glory which belong exclusively to Israel in the ‘Millennial Age.’ As soon as the Church enters into an ‘Alliance with the World,’ and seeks the help of Parliaments, Congresses, Legislatures, Federations and Reform Societies, largely made up of ungodly men and women, she loses her spiritual power and becomes helpless as a redeeming force.</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clarence larkin">
            <a:extLst>
              <a:ext uri="{FF2B5EF4-FFF2-40B4-BE49-F238E27FC236}">
                <a16:creationId xmlns:a16="http://schemas.microsoft.com/office/drawing/2014/main" id="{21116BD2-F98A-4BBF-A0B2-7F6E51736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599" y="76200"/>
            <a:ext cx="1028701"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8ABCC9-586B-4C17-8148-9E09E1E880C2}"/>
              </a:ext>
            </a:extLst>
          </p:cNvPr>
          <p:cNvSpPr/>
          <p:nvPr/>
        </p:nvSpPr>
        <p:spPr>
          <a:xfrm>
            <a:off x="3048000" y="235803"/>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2000" i="1" dirty="0">
                <a:latin typeface="Calibri" panose="020F0502020204030204" pitchFamily="34" charset="0"/>
                <a:cs typeface="Calibri" panose="020F0502020204030204" pitchFamily="34" charset="0"/>
              </a:rPr>
              <a:t>Rightly Dividing the Word</a:t>
            </a:r>
            <a:r>
              <a:rPr lang="en-US" sz="2000" dirty="0">
                <a:latin typeface="Calibri" panose="020F0502020204030204" pitchFamily="34" charset="0"/>
                <a:cs typeface="Calibri" panose="020F0502020204030204" pitchFamily="34" charset="0"/>
              </a:rPr>
              <a:t>, 48. </a:t>
            </a:r>
          </a:p>
        </p:txBody>
      </p:sp>
    </p:spTree>
    <p:extLst>
      <p:ext uri="{BB962C8B-B14F-4D97-AF65-F5344CB8AC3E}">
        <p14:creationId xmlns:p14="http://schemas.microsoft.com/office/powerpoint/2010/main" val="342235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a:xfrm>
            <a:off x="2286397" y="228600"/>
            <a:ext cx="7619206" cy="838200"/>
          </a:xfrm>
        </p:spPr>
        <p:txBody>
          <a:bodyPr/>
          <a:lstStyle/>
          <a:p>
            <a:pPr algn="ctr">
              <a:lnSpc>
                <a:spcPct val="100000"/>
              </a:lnSpc>
            </a:pPr>
            <a:r>
              <a:rPr lang="en-US" altLang="en-US" sz="4000" b="0" dirty="0">
                <a:effectLst>
                  <a:outerShdw blurRad="38100" dist="38100" dir="2700000" algn="tl">
                    <a:srgbClr val="000000">
                      <a:alpha val="43137"/>
                    </a:srgbClr>
                  </a:outerShdw>
                </a:effectLst>
              </a:rPr>
              <a:t>Evangelicals and Catholics Together</a:t>
            </a:r>
          </a:p>
        </p:txBody>
      </p:sp>
      <p:pic>
        <p:nvPicPr>
          <p:cNvPr id="3" name="Picture 2">
            <a:extLst>
              <a:ext uri="{FF2B5EF4-FFF2-40B4-BE49-F238E27FC236}">
                <a16:creationId xmlns:a16="http://schemas.microsoft.com/office/drawing/2014/main" id="{5443607F-475B-4226-85C1-28FE8EF92AE9}"/>
              </a:ext>
            </a:extLst>
          </p:cNvPr>
          <p:cNvPicPr>
            <a:picLocks noChangeAspect="1"/>
          </p:cNvPicPr>
          <p:nvPr/>
        </p:nvPicPr>
        <p:blipFill>
          <a:blip r:embed="rId2"/>
          <a:stretch>
            <a:fillRect/>
          </a:stretch>
        </p:blipFill>
        <p:spPr>
          <a:xfrm>
            <a:off x="1552575" y="1343025"/>
            <a:ext cx="3476625" cy="5209717"/>
          </a:xfrm>
          <a:prstGeom prst="rect">
            <a:avLst/>
          </a:prstGeom>
        </p:spPr>
      </p:pic>
      <p:pic>
        <p:nvPicPr>
          <p:cNvPr id="5" name="Picture 4">
            <a:extLst>
              <a:ext uri="{FF2B5EF4-FFF2-40B4-BE49-F238E27FC236}">
                <a16:creationId xmlns:a16="http://schemas.microsoft.com/office/drawing/2014/main" id="{C443917E-6E70-445E-92CF-B30AA18AA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0764" y="1371600"/>
            <a:ext cx="3824071" cy="2560320"/>
          </a:xfrm>
          <a:prstGeom prst="rect">
            <a:avLst/>
          </a:prstGeom>
        </p:spPr>
      </p:pic>
      <p:pic>
        <p:nvPicPr>
          <p:cNvPr id="7" name="Picture 6">
            <a:extLst>
              <a:ext uri="{FF2B5EF4-FFF2-40B4-BE49-F238E27FC236}">
                <a16:creationId xmlns:a16="http://schemas.microsoft.com/office/drawing/2014/main" id="{891A138E-BEF5-4818-B33D-A158FBB37D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0776" y="4069080"/>
            <a:ext cx="3824072" cy="2560320"/>
          </a:xfrm>
          <a:prstGeom prst="rect">
            <a:avLst/>
          </a:prstGeom>
        </p:spPr>
      </p:pic>
    </p:spTree>
    <p:extLst>
      <p:ext uri="{BB962C8B-B14F-4D97-AF65-F5344CB8AC3E}">
        <p14:creationId xmlns:p14="http://schemas.microsoft.com/office/powerpoint/2010/main" val="303989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600200"/>
            <a:ext cx="10972800" cy="487680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But the most important thing is if you love Jesus, we’re on the same team</a:t>
            </a:r>
            <a:r>
              <a:rPr lang="en-US" dirty="0">
                <a:effectLst>
                  <a:outerShdw blurRad="38100" dist="38100" dir="2700000" algn="tl">
                    <a:srgbClr val="000000">
                      <a:alpha val="43137"/>
                    </a:srgbClr>
                  </a:outerShdw>
                </a:effectLst>
              </a:rPr>
              <a:t>. The unity that I think we would see realistically is not a structural unity but </a:t>
            </a:r>
            <a:r>
              <a:rPr lang="en-US" i="1" dirty="0">
                <a:effectLst>
                  <a:outerShdw blurRad="38100" dist="38100" dir="2700000" algn="tl">
                    <a:srgbClr val="000000">
                      <a:alpha val="43137"/>
                    </a:srgbClr>
                  </a:outerShdw>
                </a:effectLst>
              </a:rPr>
              <a:t>a unity of mission</a:t>
            </a:r>
            <a:r>
              <a:rPr lang="en-US" dirty="0">
                <a:effectLst>
                  <a:outerShdw blurRad="38100" dist="38100" dir="2700000" algn="tl">
                    <a:srgbClr val="000000">
                      <a:alpha val="43137"/>
                    </a:srgbClr>
                  </a:outerShdw>
                </a:effectLst>
              </a:rPr>
              <a:t>. And so, when it comes to the family we are co-workers in the field on this for the protection of what we call the sanctity of life, the sanctity of sex, and the sanctity of marriage. </a:t>
            </a:r>
            <a:r>
              <a:rPr lang="en-US" i="1" dirty="0">
                <a:effectLst>
                  <a:outerShdw blurRad="38100" dist="38100" dir="2700000" algn="tl">
                    <a:srgbClr val="000000">
                      <a:alpha val="43137"/>
                    </a:srgbClr>
                  </a:outerShdw>
                </a:effectLst>
              </a:rPr>
              <a:t>So there’s a great commonality and there’s no division</a:t>
            </a:r>
            <a:r>
              <a:rPr lang="en-US" dirty="0">
                <a:effectLst>
                  <a:outerShdw blurRad="38100" dist="38100" dir="2700000" algn="tl">
                    <a:srgbClr val="000000">
                      <a:alpha val="43137"/>
                    </a:srgbClr>
                  </a:outerShdw>
                </a:effectLst>
              </a:rPr>
              <a:t> on any of those three. Many times people have been beaten down for taking a biblical stance. And they start to feel, “Well, maybe I’m out here all by yourself.” No, you’re not (italics added)”</a:t>
            </a:r>
          </a:p>
        </p:txBody>
      </p:sp>
      <p:pic>
        <p:nvPicPr>
          <p:cNvPr id="6" name="Picture 5">
            <a:extLst>
              <a:ext uri="{FF2B5EF4-FFF2-40B4-BE49-F238E27FC236}">
                <a16:creationId xmlns:a16="http://schemas.microsoft.com/office/drawing/2014/main" id="{86FBF95E-3D87-4793-8FE3-1AAB20D495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80BB95F9-992E-481F-8B2D-51D6AA1507DB}"/>
              </a:ext>
            </a:extLst>
          </p:cNvPr>
          <p:cNvSpPr/>
          <p:nvPr/>
        </p:nvSpPr>
        <p:spPr>
          <a:xfrm>
            <a:off x="2819400" y="235803"/>
            <a:ext cx="6553200" cy="1215717"/>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Slick, “Rick Warren’s Comments on Roman Catholicism,” accessed July 20, 2015, http://www.carm.org.</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31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2209800" y="228600"/>
            <a:ext cx="7772400" cy="11430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609600" y="1371600"/>
            <a:ext cx="7391400" cy="4419600"/>
          </a:xfrm>
        </p:spPr>
        <p:txBody>
          <a:bodyPr/>
          <a:lstStyle/>
          <a:p>
            <a:pPr marL="461963" indent="-461963">
              <a:spcBef>
                <a:spcPts val="0"/>
              </a:spcBef>
              <a:spcAft>
                <a:spcPts val="3600"/>
              </a:spcAft>
              <a:defRPr/>
            </a:pPr>
            <a:r>
              <a:rPr lang="en-US" i="1" dirty="0" err="1">
                <a:effectLst>
                  <a:outerShdw blurRad="38100" dist="38100" dir="2700000" algn="tl">
                    <a:srgbClr val="000000">
                      <a:alpha val="43137"/>
                    </a:srgbClr>
                  </a:outerShdw>
                </a:effectLst>
              </a:rPr>
              <a:t>Solus</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Christus</a:t>
            </a:r>
            <a:r>
              <a:rPr lang="en-US" dirty="0">
                <a:effectLst>
                  <a:outerShdw blurRad="38100" dist="38100" dir="2700000" algn="tl">
                    <a:srgbClr val="000000">
                      <a:alpha val="43137"/>
                    </a:srgbClr>
                  </a:outerShdw>
                </a:effectLst>
              </a:rPr>
              <a:t>-Christ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Fide</a:t>
            </a:r>
            <a:r>
              <a:rPr lang="en-US" dirty="0">
                <a:effectLst>
                  <a:outerShdw blurRad="38100" dist="38100" dir="2700000" algn="tl">
                    <a:srgbClr val="000000">
                      <a:alpha val="43137"/>
                    </a:srgbClr>
                  </a:outerShdw>
                </a:effectLst>
              </a:rPr>
              <a:t>-faith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Gratia</a:t>
            </a:r>
            <a:r>
              <a:rPr lang="en-US" dirty="0">
                <a:effectLst>
                  <a:outerShdw blurRad="38100" dist="38100" dir="2700000" algn="tl">
                    <a:srgbClr val="000000">
                      <a:alpha val="43137"/>
                    </a:srgbClr>
                  </a:outerShdw>
                </a:effectLst>
              </a:rPr>
              <a:t>-grace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Scriptura</a:t>
            </a:r>
            <a:r>
              <a:rPr lang="en-US" dirty="0">
                <a:effectLst>
                  <a:outerShdw blurRad="38100" dist="38100" dir="2700000" algn="tl">
                    <a:srgbClr val="000000">
                      <a:alpha val="43137"/>
                    </a:srgbClr>
                  </a:outerShdw>
                </a:effectLst>
              </a:rPr>
              <a:t>-Scripture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Soli Deo Gloria</a:t>
            </a:r>
            <a:r>
              <a:rPr lang="en-US" dirty="0">
                <a:effectLst>
                  <a:outerShdw blurRad="38100" dist="38100" dir="2700000" algn="tl">
                    <a:srgbClr val="000000">
                      <a:alpha val="43137"/>
                    </a:srgbClr>
                  </a:outerShdw>
                </a:effectLst>
              </a:rPr>
              <a:t>-To the glory of God alone</a:t>
            </a: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057400"/>
            <a:ext cx="495537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2" descr="https://encrypted-tbn2.gstatic.com/images?q=tbn:ANd9GcT6IL6hIagyIt_5Czpk46datHkKfsUhaYIQ4HEfxiQNMtYneHtDq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0876" y="1906588"/>
            <a:ext cx="5810251"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0875" y="381001"/>
            <a:ext cx="5810251" cy="1238095"/>
          </a:xfrm>
          <a:prstGeom prst="rect">
            <a:avLst/>
          </a:prstGeom>
          <a:ln w="38100">
            <a:solidFill>
              <a:srgbClr val="FF0000"/>
            </a:solidFill>
          </a:ln>
        </p:spPr>
      </p:pic>
    </p:spTree>
    <p:extLst>
      <p:ext uri="{BB962C8B-B14F-4D97-AF65-F5344CB8AC3E}">
        <p14:creationId xmlns:p14="http://schemas.microsoft.com/office/powerpoint/2010/main" val="350531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610611"/>
            <a:ext cx="10972800" cy="3276600"/>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“To my </a:t>
            </a:r>
            <a:r>
              <a:rPr lang="en-US" b="1" u="sng" dirty="0">
                <a:solidFill>
                  <a:srgbClr val="FFFFCC"/>
                </a:solidFill>
                <a:effectLst>
                  <a:outerShdw blurRad="38100" dist="38100" dir="2700000" algn="tl">
                    <a:srgbClr val="000000">
                      <a:alpha val="43137"/>
                    </a:srgbClr>
                  </a:outerShdw>
                </a:effectLst>
              </a:rPr>
              <a:t>Islamic brother</a:t>
            </a:r>
            <a:r>
              <a:rPr lang="en-US" dirty="0">
                <a:effectLst>
                  <a:outerShdw blurRad="38100" dist="38100" dir="2700000" algn="tl">
                    <a:srgbClr val="000000">
                      <a:alpha val="43137"/>
                    </a:srgbClr>
                  </a:outerShdw>
                </a:effectLst>
              </a:rPr>
              <a:t> here from Italy, I would say I’m not really interested in inter-faith dialogue; I’m interested in inter-faith projects. We’ve got enough talk. So . . . a few weeks ago, at Georgetown University, we brought in three imams, we brought in three Catholic priests, we brought in three evangelical pastors, and we brought in three Rabbis and we said, ‘What can we do about AIDS?’ And we started on some common ground on those issues; what can we do that we all care about?”</a:t>
            </a:r>
          </a:p>
        </p:txBody>
      </p:sp>
      <p:pic>
        <p:nvPicPr>
          <p:cNvPr id="6" name="Picture 5">
            <a:extLst>
              <a:ext uri="{FF2B5EF4-FFF2-40B4-BE49-F238E27FC236}">
                <a16:creationId xmlns:a16="http://schemas.microsoft.com/office/drawing/2014/main" id="{E7C656A4-4EF3-46C0-84C2-6DC34E6661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BB24F29B-D7C6-4EA9-8F2E-3218EE5400D0}"/>
              </a:ext>
            </a:extLst>
          </p:cNvPr>
          <p:cNvSpPr/>
          <p:nvPr/>
        </p:nvSpPr>
        <p:spPr>
          <a:xfrm>
            <a:off x="3048000" y="235803"/>
            <a:ext cx="6096000" cy="969496"/>
          </a:xfrm>
          <a:prstGeom prst="rect">
            <a:avLst/>
          </a:prstGeom>
        </p:spPr>
        <p:txBody>
          <a:bodyPr>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600" i="1" dirty="0">
                <a:latin typeface="Calibri" panose="020F0502020204030204" pitchFamily="34" charset="0"/>
                <a:cs typeface="Calibri" panose="020F0502020204030204" pitchFamily="34" charset="0"/>
              </a:rPr>
              <a:t>http://m.youtube.com/watch?v=nu7_rtUQiE0</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535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603122"/>
            <a:ext cx="10972800" cy="2054478"/>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“I humbly ask this in the name of the one who changed my life, </a:t>
            </a:r>
            <a:r>
              <a:rPr lang="en-US" dirty="0" err="1">
                <a:effectLst>
                  <a:outerShdw blurRad="38100" dist="38100" dir="2700000" algn="tl">
                    <a:srgbClr val="000000">
                      <a:alpha val="43137"/>
                    </a:srgbClr>
                  </a:outerShdw>
                </a:effectLst>
              </a:rPr>
              <a:t>Yeshua</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Isa</a:t>
            </a:r>
            <a:r>
              <a:rPr lang="en-US" dirty="0">
                <a:effectLst>
                  <a:outerShdw blurRad="38100" dist="38100" dir="2700000" algn="tl">
                    <a:srgbClr val="000000">
                      <a:alpha val="43137"/>
                    </a:srgbClr>
                  </a:outerShdw>
                </a:effectLst>
              </a:rPr>
              <a:t>, Jesus [Spanish pronunciation], Jesus, who taught us to pray.”</a:t>
            </a:r>
          </a:p>
        </p:txBody>
      </p:sp>
      <p:sp>
        <p:nvSpPr>
          <p:cNvPr id="9" name="Rectangle 8">
            <a:extLst>
              <a:ext uri="{FF2B5EF4-FFF2-40B4-BE49-F238E27FC236}">
                <a16:creationId xmlns:a16="http://schemas.microsoft.com/office/drawing/2014/main" id="{F09767EC-2366-4E43-BC1B-47A6451CACE3}"/>
              </a:ext>
            </a:extLst>
          </p:cNvPr>
          <p:cNvSpPr/>
          <p:nvPr/>
        </p:nvSpPr>
        <p:spPr>
          <a:xfrm>
            <a:off x="3848100" y="235803"/>
            <a:ext cx="4495800" cy="1215717"/>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https://www.youtube.com/watch?feature=player_detailpage&amp;v=tJeNsPIC3vE</a:t>
            </a:r>
          </a:p>
        </p:txBody>
      </p:sp>
      <p:pic>
        <p:nvPicPr>
          <p:cNvPr id="7" name="Picture 6">
            <a:extLst>
              <a:ext uri="{FF2B5EF4-FFF2-40B4-BE49-F238E27FC236}">
                <a16:creationId xmlns:a16="http://schemas.microsoft.com/office/drawing/2014/main" id="{3BE5C7DA-276F-4092-95EE-401CE3080D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DF9ED92E-5015-48A5-A638-4B62A292F5C8}"/>
              </a:ext>
            </a:extLst>
          </p:cNvPr>
          <p:cNvPicPr>
            <a:picLocks noChangeAspect="1"/>
          </p:cNvPicPr>
          <p:nvPr/>
        </p:nvPicPr>
        <p:blipFill>
          <a:blip r:embed="rId3"/>
          <a:stretch>
            <a:fillRect/>
          </a:stretch>
        </p:blipFill>
        <p:spPr>
          <a:xfrm>
            <a:off x="4385733" y="4267200"/>
            <a:ext cx="3420535" cy="2286000"/>
          </a:xfrm>
          <a:prstGeom prst="rect">
            <a:avLst/>
          </a:prstGeom>
        </p:spPr>
      </p:pic>
    </p:spTree>
    <p:extLst>
      <p:ext uri="{BB962C8B-B14F-4D97-AF65-F5344CB8AC3E}">
        <p14:creationId xmlns:p14="http://schemas.microsoft.com/office/powerpoint/2010/main" val="943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2057400"/>
            <a:ext cx="10972800" cy="3352800"/>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“‘Isa’ in no way represents the Jesus of the Bible but is instead the false Jesus of the Qur’an (Koran) and the Muslim Hadith. ‘Isa’ (pronounced ‘</a:t>
            </a:r>
            <a:r>
              <a:rPr lang="en-US" dirty="0" err="1">
                <a:effectLst>
                  <a:outerShdw blurRad="38100" dist="38100" dir="2700000" algn="tl">
                    <a:srgbClr val="000000">
                      <a:alpha val="43137"/>
                    </a:srgbClr>
                  </a:outerShdw>
                </a:effectLst>
              </a:rPr>
              <a:t>eee-sa</a:t>
            </a:r>
            <a:r>
              <a:rPr lang="en-US" dirty="0">
                <a:effectLst>
                  <a:outerShdw blurRad="38100" dist="38100" dir="2700000" algn="tl">
                    <a:srgbClr val="000000">
                      <a:alpha val="43137"/>
                    </a:srgbClr>
                  </a:outerShdw>
                </a:effectLst>
              </a:rPr>
              <a:t>’) is the Islamic Jesus who was but a prophet and who certainly did not experience a sacrificial death on a cross let alone resurrect from the dead. In fact, in Islam the prophet Isa is actually the destroyer of Christianity—not it’s Savior. Obviously, this is simply NOT the same Jesus as is </a:t>
            </a:r>
            <a:r>
              <a:rPr lang="en-US" dirty="0" err="1">
                <a:effectLst>
                  <a:outerShdw blurRad="38100" dist="38100" dir="2700000" algn="tl">
                    <a:srgbClr val="000000">
                      <a:alpha val="43137"/>
                    </a:srgbClr>
                  </a:outerShdw>
                </a:effectLst>
              </a:rPr>
              <a:t>Yeshua</a:t>
            </a:r>
            <a:r>
              <a:rPr lang="en-US" dirty="0">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DF32D1F2-7AD2-4F02-8268-D1A4B7421E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4CE66BB3-56AC-4897-A08F-0C5D664D22DA}"/>
              </a:ext>
            </a:extLst>
          </p:cNvPr>
          <p:cNvSpPr/>
          <p:nvPr/>
        </p:nvSpPr>
        <p:spPr>
          <a:xfrm>
            <a:off x="2476500" y="235803"/>
            <a:ext cx="7239000" cy="1461939"/>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Eric Barger, “Rick Warren Invokes the Name of Islamic Jesus at Obama Inauguration” (January 2009), accessed January 4, 2015, http://www.ericbarger.com /emailers/2009/update1-21-2009.htm.</a:t>
            </a:r>
          </a:p>
        </p:txBody>
      </p:sp>
    </p:spTree>
    <p:extLst>
      <p:ext uri="{BB962C8B-B14F-4D97-AF65-F5344CB8AC3E}">
        <p14:creationId xmlns:p14="http://schemas.microsoft.com/office/powerpoint/2010/main" val="3571176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7244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Font typeface="Wingdings" pitchFamily="2" charset="2"/>
              <a:buAutoNum type="arabicPeriod"/>
            </a:pPr>
            <a:r>
              <a:rPr lang="en-US" b="1" u="sng" dirty="0">
                <a:solidFill>
                  <a:srgbClr val="FFFFCC"/>
                </a:solidFill>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D896685E-4424-46B7-BD84-D34F0CA86879}"/>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378878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4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1752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3962401"/>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3300" y="1143001"/>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9609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895601" y="1714501"/>
            <a:ext cx="8686800" cy="2552699"/>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rPr>
              <a:t>The ‘Kingdom Idea’ has robbed the Church of her ‘UPWARD LOOK,’ and of the ‘BLESSED HOPE.’ There cannot be any ‘Imminent Coming’ to those who are seeking to ‘Set up the Kingdom.’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81E73EE-A287-4F46-8545-6260C098373A}"/>
              </a:ext>
            </a:extLst>
          </p:cNvPr>
          <p:cNvPicPr>
            <a:picLocks noChangeAspect="1"/>
          </p:cNvPicPr>
          <p:nvPr/>
        </p:nvPicPr>
        <p:blipFill>
          <a:blip r:embed="rId2"/>
          <a:stretch>
            <a:fillRect/>
          </a:stretch>
        </p:blipFill>
        <p:spPr>
          <a:xfrm>
            <a:off x="4727785" y="4495800"/>
            <a:ext cx="2736430" cy="1828800"/>
          </a:xfrm>
          <a:prstGeom prst="rect">
            <a:avLst/>
          </a:prstGeom>
        </p:spPr>
      </p:pic>
      <p:pic>
        <p:nvPicPr>
          <p:cNvPr id="3" name="Picture 2">
            <a:extLst>
              <a:ext uri="{FF2B5EF4-FFF2-40B4-BE49-F238E27FC236}">
                <a16:creationId xmlns:a16="http://schemas.microsoft.com/office/drawing/2014/main" id="{19105398-B818-4ADE-A1C9-12732C379A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91229"/>
            <a:ext cx="2057399" cy="2737919"/>
          </a:xfrm>
          <a:prstGeom prst="rect">
            <a:avLst/>
          </a:prstGeom>
        </p:spPr>
      </p:pic>
      <p:sp>
        <p:nvSpPr>
          <p:cNvPr id="12" name="TextBox 11">
            <a:extLst>
              <a:ext uri="{FF2B5EF4-FFF2-40B4-BE49-F238E27FC236}">
                <a16:creationId xmlns:a16="http://schemas.microsoft.com/office/drawing/2014/main" id="{06879935-B78A-47F2-A3D5-FBEFDACDCD66}"/>
              </a:ext>
            </a:extLst>
          </p:cNvPr>
          <p:cNvSpPr txBox="1"/>
          <p:nvPr/>
        </p:nvSpPr>
        <p:spPr>
          <a:xfrm>
            <a:off x="4381501" y="228600"/>
            <a:ext cx="3428999" cy="1077218"/>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Second Coming of Christ, 51. </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84659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228600"/>
            <a:ext cx="10363200" cy="914400"/>
          </a:xfrm>
        </p:spPr>
        <p:txBody>
          <a:bodyPr/>
          <a:lstStyle/>
          <a:p>
            <a:pPr algn="ctr" eaLnBrk="1" hangingPunct="1"/>
            <a:r>
              <a:rPr lang="en-US" sz="4000" dirty="0">
                <a:effectLst>
                  <a:outerShdw blurRad="38100" dist="38100" dir="2700000" algn="tl">
                    <a:srgbClr val="000000">
                      <a:alpha val="43137"/>
                    </a:srgbClr>
                  </a:outerShdw>
                </a:effectLst>
                <a:cs typeface="Calibri" panose="020F0502020204030204" pitchFamily="34" charset="0"/>
              </a:rPr>
              <a:t>Biblical Prophecy: Importance</a:t>
            </a:r>
          </a:p>
        </p:txBody>
      </p:sp>
      <p:sp>
        <p:nvSpPr>
          <p:cNvPr id="50179" name="Rectangle 3"/>
          <p:cNvSpPr>
            <a:spLocks noGrp="1" noChangeArrowheads="1"/>
          </p:cNvSpPr>
          <p:nvPr>
            <p:ph type="body" idx="1"/>
          </p:nvPr>
        </p:nvSpPr>
        <p:spPr>
          <a:xfrm>
            <a:off x="1557196" y="1143000"/>
            <a:ext cx="9110804" cy="2514601"/>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27% of Scripture was prophetic at the time it was written</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 Pet 1:19</a:t>
            </a:r>
          </a:p>
        </p:txBody>
      </p:sp>
      <p:pic>
        <p:nvPicPr>
          <p:cNvPr id="2" name="Picture 1">
            <a:extLst>
              <a:ext uri="{FF2B5EF4-FFF2-40B4-BE49-F238E27FC236}">
                <a16:creationId xmlns:a16="http://schemas.microsoft.com/office/drawing/2014/main" id="{2E576EF5-0A02-4B04-B8FB-2D1A32C4B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3163" y="3276600"/>
            <a:ext cx="4465674" cy="3200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914400" y="228600"/>
            <a:ext cx="10363200" cy="1143000"/>
          </a:xfrm>
        </p:spPr>
        <p:txBody>
          <a:bodyPr/>
          <a:lstStyle/>
          <a:p>
            <a:pPr algn="ctr"/>
            <a:r>
              <a:rPr lang="en-US" sz="3600" dirty="0">
                <a:effectLst>
                  <a:outerShdw blurRad="38100" dist="38100" dir="2700000" algn="tl">
                    <a:srgbClr val="000000">
                      <a:alpha val="43137"/>
                    </a:srgbClr>
                  </a:outerShdw>
                </a:effectLst>
              </a:rPr>
              <a:t>PROPHECY &amp; THE AUTHORITY OF SCRIPTURE</a:t>
            </a:r>
            <a:br>
              <a:rPr lang="en-US"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2 Peter 1:19</a:t>
            </a:r>
            <a:endParaRPr lang="en-US" b="1"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3341" y="1892477"/>
            <a:ext cx="8925318" cy="382252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2286000" y="196850"/>
            <a:ext cx="7620000" cy="1143000"/>
          </a:xfrm>
        </p:spPr>
        <p:txBody>
          <a:bodyPr/>
          <a:lstStyle/>
          <a:p>
            <a:pPr algn="ctr"/>
            <a:r>
              <a:rPr lang="en-US" sz="3200" dirty="0">
                <a:effectLst>
                  <a:outerShdw blurRad="38100" dist="38100" dir="2700000" algn="tl">
                    <a:srgbClr val="000000">
                      <a:alpha val="43137"/>
                    </a:srgbClr>
                  </a:outerShdw>
                </a:effectLst>
                <a:cs typeface="Calibri" panose="020F0502020204030204" pitchFamily="34" charset="0"/>
              </a:rPr>
              <a:t>Ante-Nicene Fathers: “Heavenly and Eschatological" Interpretation of John 14:1-4</a:t>
            </a:r>
          </a:p>
        </p:txBody>
      </p:sp>
      <p:sp>
        <p:nvSpPr>
          <p:cNvPr id="32771" name="Rectangle 3"/>
          <p:cNvSpPr>
            <a:spLocks noGrp="1"/>
          </p:cNvSpPr>
          <p:nvPr>
            <p:ph type="body" idx="4294967295"/>
          </p:nvPr>
        </p:nvSpPr>
        <p:spPr>
          <a:xfrm>
            <a:off x="609600" y="1646238"/>
            <a:ext cx="10972800" cy="4525962"/>
          </a:xfrm>
        </p:spPr>
        <p:txBody>
          <a:bodyPr/>
          <a:lstStyle/>
          <a:p>
            <a:pPr marL="0" indent="0" algn="just">
              <a:buNone/>
            </a:pPr>
            <a:r>
              <a:rPr lang="en-US" dirty="0">
                <a:effectLst>
                  <a:outerShdw blurRad="38100" dist="38100" dir="2700000" algn="tl">
                    <a:srgbClr val="000000">
                      <a:alpha val="43137"/>
                    </a:srgbClr>
                  </a:outerShdw>
                </a:effectLst>
                <a:cs typeface="Calibri" panose="020F0502020204030204" pitchFamily="34" charset="0"/>
              </a:rPr>
              <a:t>“Interestingly, references to John 14:1-3 virtually disappear when perusing the writings of the Nicene and Post-Nicene fathers. This is a bit surprising, given the abundance of material in these later writers when compared with the Ante-</a:t>
            </a:r>
            <a:r>
              <a:rPr lang="en-US" dirty="0" err="1">
                <a:effectLst>
                  <a:outerShdw blurRad="38100" dist="38100" dir="2700000" algn="tl">
                    <a:srgbClr val="000000">
                      <a:alpha val="43137"/>
                    </a:srgbClr>
                  </a:outerShdw>
                </a:effectLst>
                <a:cs typeface="Calibri" panose="020F0502020204030204" pitchFamily="34" charset="0"/>
              </a:rPr>
              <a:t>Nicenes</a:t>
            </a:r>
            <a:r>
              <a:rPr lang="en-US" dirty="0">
                <a:effectLst>
                  <a:outerShdw blurRad="38100" dist="38100" dir="2700000" algn="tl">
                    <a:srgbClr val="000000">
                      <a:alpha val="43137"/>
                    </a:srgbClr>
                  </a:outerShdw>
                </a:effectLst>
                <a:cs typeface="Calibri" panose="020F0502020204030204" pitchFamily="34" charset="0"/>
              </a:rPr>
              <a:t>. I would assume that with the rise of Augustinian amillennialism and its optimistic interpretation regarding the present arrival of the Kingdom of God, the kind of hope held out in John 14:1-3 ceased to hold relevance.”</a:t>
            </a:r>
          </a:p>
        </p:txBody>
      </p:sp>
      <p:sp>
        <p:nvSpPr>
          <p:cNvPr id="32772" name="Text Box 4"/>
          <p:cNvSpPr txBox="1">
            <a:spLocks noChangeArrowheads="1"/>
          </p:cNvSpPr>
          <p:nvPr/>
        </p:nvSpPr>
        <p:spPr bwMode="auto">
          <a:xfrm>
            <a:off x="2324100" y="6166339"/>
            <a:ext cx="7543800" cy="584775"/>
          </a:xfrm>
          <a:prstGeom prst="rect">
            <a:avLst/>
          </a:prstGeom>
          <a:noFill/>
          <a:ln w="9525">
            <a:noFill/>
            <a:miter lim="800000"/>
            <a:headEnd/>
            <a:tailEnd/>
          </a:ln>
        </p:spPr>
        <p:txBody>
          <a:bodyPr>
            <a:spAutoFit/>
          </a:bodyPr>
          <a:lstStyle/>
          <a:p>
            <a:pPr algn="ctr">
              <a:spcBef>
                <a:spcPct val="500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George A. Gunn, “Jesus and the Rapture: John 14,”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Evidence for the Rapture: A Biblical Case for </a:t>
            </a:r>
            <a:r>
              <a:rPr lang="en-US" sz="1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F. Hart (Chicago: Moody, 2015), 119, n. 22.</a:t>
            </a:r>
          </a:p>
        </p:txBody>
      </p:sp>
      <p:pic>
        <p:nvPicPr>
          <p:cNvPr id="6" name="Picture 5">
            <a:extLst>
              <a:ext uri="{FF2B5EF4-FFF2-40B4-BE49-F238E27FC236}">
                <a16:creationId xmlns:a16="http://schemas.microsoft.com/office/drawing/2014/main" id="{D80F0F23-8203-4709-B5BD-33238291C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96850"/>
            <a:ext cx="1066652" cy="10952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600199"/>
            <a:ext cx="10972800" cy="4953001"/>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“When the disciples wanted to talk about prophecy, Jesus quickly switched the conversation to </a:t>
            </a:r>
            <a:r>
              <a:rPr lang="en-US" sz="2800" b="1" u="sng" dirty="0">
                <a:solidFill>
                  <a:srgbClr val="FFFFCC"/>
                </a:solidFill>
                <a:effectLst>
                  <a:outerShdw blurRad="38100" dist="38100" dir="2700000" algn="tl">
                    <a:srgbClr val="000000">
                      <a:alpha val="43137"/>
                    </a:srgbClr>
                  </a:outerShdw>
                </a:effectLst>
              </a:rPr>
              <a:t>evangelism</a:t>
            </a:r>
            <a:r>
              <a:rPr lang="en-US" sz="2800" dirty="0">
                <a:effectLst>
                  <a:outerShdw blurRad="38100" dist="38100" dir="2700000" algn="tl">
                    <a:srgbClr val="000000">
                      <a:alpha val="43137"/>
                    </a:srgbClr>
                  </a:outerShdw>
                </a:effectLst>
              </a:rPr>
              <a:t>. He wanted them to concentrate on their mission in the world. He said in essence, ‘</a:t>
            </a:r>
            <a:r>
              <a:rPr lang="en-US" sz="2800" b="1" u="sng" dirty="0">
                <a:solidFill>
                  <a:srgbClr val="FFFFCC"/>
                </a:solidFill>
                <a:effectLst>
                  <a:outerShdw blurRad="38100" dist="38100" dir="2700000" algn="tl">
                    <a:srgbClr val="000000">
                      <a:alpha val="43137"/>
                    </a:srgbClr>
                  </a:outerShdw>
                </a:effectLst>
              </a:rPr>
              <a:t>The details of my return are none of your business</a:t>
            </a:r>
            <a:r>
              <a:rPr lang="en-US" sz="2800" dirty="0">
                <a:effectLst>
                  <a:outerShdw blurRad="38100" dist="38100" dir="2700000" algn="tl">
                    <a:srgbClr val="000000">
                      <a:alpha val="43137"/>
                    </a:srgbClr>
                  </a:outerShdw>
                </a:effectLst>
              </a:rPr>
              <a:t>. What is your business is the mission I have given you. Focus on that!’ If you want Jesus to come back sooner, focus on fulfilling your mission, not figuring out prophecy. </a:t>
            </a:r>
            <a:r>
              <a:rPr lang="en-US" sz="2800" b="1" u="sng" dirty="0">
                <a:solidFill>
                  <a:srgbClr val="FFFFCC"/>
                </a:solidFill>
                <a:effectLst>
                  <a:outerShdw blurRad="38100" dist="38100" dir="2700000" algn="tl">
                    <a:srgbClr val="000000">
                      <a:alpha val="43137"/>
                    </a:srgbClr>
                  </a:outerShdw>
                </a:effectLst>
              </a:rPr>
              <a:t>Speculating on the exact timing of Christ’s return</a:t>
            </a:r>
            <a:r>
              <a:rPr lang="en-US" sz="2800" dirty="0">
                <a:effectLst>
                  <a:outerShdw blurRad="38100" dist="38100" dir="2700000" algn="tl">
                    <a:srgbClr val="000000">
                      <a:alpha val="43137"/>
                    </a:srgbClr>
                  </a:outerShdw>
                </a:effectLst>
              </a:rPr>
              <a:t> is futile, because Jesus said, ‘No one knows about that day or hour, not even the angels in heaven, nor the Son, but only the Father.’ Since Jesus said He didn’t know the day or hour, why should you try to figure it out? What we do know for sure is this: Jesus will not return until everyone God wants to hear the Good News has heard it.”</a:t>
            </a:r>
          </a:p>
        </p:txBody>
      </p:sp>
      <p:sp>
        <p:nvSpPr>
          <p:cNvPr id="80900" name="Text Box 4"/>
          <p:cNvSpPr txBox="1">
            <a:spLocks noChangeArrowheads="1"/>
          </p:cNvSpPr>
          <p:nvPr/>
        </p:nvSpPr>
        <p:spPr bwMode="auto">
          <a:xfrm>
            <a:off x="3982014" y="228600"/>
            <a:ext cx="422797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a:effectLst>
                  <a:outerShdw blurRad="38100" dist="38100" dir="2700000" algn="tl">
                    <a:srgbClr val="000000">
                      <a:alpha val="43137"/>
                    </a:srgbClr>
                  </a:outerShdw>
                </a:effectLst>
                <a:latin typeface="Calibri" panose="020F0502020204030204" pitchFamily="34" charset="0"/>
              </a:rPr>
              <a:t>Purpose Driven Life</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18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80CD82A3-BB24-48F6-A627-724801CBE2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323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600200"/>
            <a:ext cx="10972800" cy="427946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“Jesus said, ‘The Good News about God’s kingdom will be preached in all the world, to every nation. Then the end will come.’ If you want Jesus to come back sooner, focus on fulfilling your mission, not figuring out prophecy. It is easy to get </a:t>
            </a:r>
            <a:r>
              <a:rPr lang="en-US" sz="2800" b="1" u="sng" dirty="0">
                <a:solidFill>
                  <a:srgbClr val="FFFFCC"/>
                </a:solidFill>
                <a:effectLst>
                  <a:outerShdw blurRad="38100" dist="38100" dir="2700000" algn="tl">
                    <a:srgbClr val="000000">
                      <a:alpha val="43137"/>
                    </a:srgbClr>
                  </a:outerShdw>
                </a:effectLst>
              </a:rPr>
              <a:t>distracted</a:t>
            </a:r>
            <a:r>
              <a:rPr lang="en-US" sz="2800" dirty="0">
                <a:effectLst>
                  <a:outerShdw blurRad="38100" dist="38100" dir="2700000" algn="tl">
                    <a:srgbClr val="000000">
                      <a:alpha val="43137"/>
                    </a:srgbClr>
                  </a:outerShdw>
                </a:effectLst>
              </a:rPr>
              <a:t> and sidetracked from your mission because </a:t>
            </a:r>
            <a:r>
              <a:rPr lang="en-US" sz="2800" b="1" u="sng" dirty="0">
                <a:solidFill>
                  <a:srgbClr val="FFFFCC"/>
                </a:solidFill>
                <a:effectLst>
                  <a:outerShdw blurRad="38100" dist="38100" dir="2700000" algn="tl">
                    <a:srgbClr val="000000">
                      <a:alpha val="43137"/>
                    </a:srgbClr>
                  </a:outerShdw>
                </a:effectLst>
              </a:rPr>
              <a:t>Satan</a:t>
            </a:r>
            <a:r>
              <a:rPr lang="en-US" sz="2800" dirty="0">
                <a:effectLst>
                  <a:outerShdw blurRad="38100" dist="38100" dir="2700000" algn="tl">
                    <a:srgbClr val="000000">
                      <a:alpha val="43137"/>
                    </a:srgbClr>
                  </a:outerShdw>
                </a:effectLst>
              </a:rPr>
              <a:t> would rather have you do anything besides sharing your faith. He will let you do all kinds of good things as long as you don’t take anyone to heaven with you. But the moment you become </a:t>
            </a:r>
            <a:r>
              <a:rPr lang="en-US" sz="2800" b="1" u="sng" dirty="0">
                <a:solidFill>
                  <a:srgbClr val="FFFFCC"/>
                </a:solidFill>
                <a:effectLst>
                  <a:outerShdw blurRad="38100" dist="38100" dir="2700000" algn="tl">
                    <a:srgbClr val="000000">
                      <a:alpha val="43137"/>
                    </a:srgbClr>
                  </a:outerShdw>
                </a:effectLst>
              </a:rPr>
              <a:t>serious about your mission,</a:t>
            </a:r>
            <a:r>
              <a:rPr lang="en-US" sz="2800" dirty="0">
                <a:effectLst>
                  <a:outerShdw blurRad="38100" dist="38100" dir="2700000" algn="tl">
                    <a:srgbClr val="000000">
                      <a:alpha val="43137"/>
                    </a:srgbClr>
                  </a:outerShdw>
                </a:effectLst>
              </a:rPr>
              <a:t> expect the Devil to throw all kinds of diversions at you. When that happens, remember the words of Jesus: ‘Anyone who lets himself be distracted from the work I plan for him is </a:t>
            </a:r>
            <a:r>
              <a:rPr lang="en-US" sz="2800" b="1" u="sng" dirty="0">
                <a:solidFill>
                  <a:srgbClr val="FFFFCC"/>
                </a:solidFill>
                <a:effectLst>
                  <a:outerShdw blurRad="38100" dist="38100" dir="2700000" algn="tl">
                    <a:srgbClr val="000000">
                      <a:alpha val="43137"/>
                    </a:srgbClr>
                  </a:outerShdw>
                </a:effectLst>
              </a:rPr>
              <a:t>not fit for the Kingdom of God</a:t>
            </a:r>
            <a:r>
              <a:rPr lang="en-US" sz="2800" dirty="0">
                <a:effectLst>
                  <a:outerShdw blurRad="38100" dist="38100" dir="2700000" algn="tl">
                    <a:srgbClr val="000000">
                      <a:alpha val="43137"/>
                    </a:srgbClr>
                  </a:outerShdw>
                </a:effectLst>
              </a:rPr>
              <a:t>.’”</a:t>
            </a:r>
          </a:p>
        </p:txBody>
      </p:sp>
      <p:sp>
        <p:nvSpPr>
          <p:cNvPr id="7" name="Text Box 4">
            <a:extLst>
              <a:ext uri="{FF2B5EF4-FFF2-40B4-BE49-F238E27FC236}">
                <a16:creationId xmlns:a16="http://schemas.microsoft.com/office/drawing/2014/main" id="{44032201-019D-4EAA-9B52-67C79E81E73B}"/>
              </a:ext>
            </a:extLst>
          </p:cNvPr>
          <p:cNvSpPr txBox="1">
            <a:spLocks noChangeArrowheads="1"/>
          </p:cNvSpPr>
          <p:nvPr/>
        </p:nvSpPr>
        <p:spPr bwMode="auto">
          <a:xfrm>
            <a:off x="3982014" y="228600"/>
            <a:ext cx="422797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a:effectLst>
                  <a:outerShdw blurRad="38100" dist="38100" dir="2700000" algn="tl">
                    <a:srgbClr val="000000">
                      <a:alpha val="43137"/>
                    </a:srgbClr>
                  </a:outerShdw>
                </a:effectLst>
                <a:latin typeface="Calibri" panose="020F0502020204030204" pitchFamily="34" charset="0"/>
              </a:rPr>
              <a:t>Purpose Driven Life</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1800" dirty="0">
                <a:effectLst>
                  <a:outerShdw blurRad="38100" dist="38100" dir="2700000" algn="tl">
                    <a:srgbClr val="000000">
                      <a:alpha val="43137"/>
                    </a:srgbClr>
                  </a:outerShdw>
                </a:effectLst>
                <a:latin typeface="Calibri" panose="020F0502020204030204" pitchFamily="34" charset="0"/>
              </a:rPr>
              <a:t>.</a:t>
            </a:r>
          </a:p>
        </p:txBody>
      </p:sp>
      <p:pic>
        <p:nvPicPr>
          <p:cNvPr id="8" name="Picture 7">
            <a:extLst>
              <a:ext uri="{FF2B5EF4-FFF2-40B4-BE49-F238E27FC236}">
                <a16:creationId xmlns:a16="http://schemas.microsoft.com/office/drawing/2014/main" id="{09D86E86-5C11-4769-B616-E0F3B3C967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256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579684"/>
            <a:ext cx="11049000" cy="4592516"/>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ignoring the great prophecy of the seventy weeks in Daniel 9:24–27. Nowhere in the progressives’ writings to date have I found any discussion of the passage, only very brief and occasional citations of the reference itself. . . . While not denying the pre-tribulation Rapture or the literal tribulation period, revisionists do not give much attention to these aspects of eschatology. </a:t>
            </a:r>
            <a:r>
              <a:rPr lang="en-US" sz="2800" dirty="0" err="1">
                <a:effectLst>
                  <a:outerShdw blurRad="38100" dist="38100" dir="2700000" algn="tl">
                    <a:srgbClr val="000000">
                      <a:alpha val="43137"/>
                    </a:srgbClr>
                  </a:outerShdw>
                </a:effectLst>
              </a:rPr>
              <a:t>Blaising</a:t>
            </a:r>
            <a:r>
              <a:rPr lang="en-US" sz="2800" dirty="0">
                <a:effectLst>
                  <a:outerShdw blurRad="38100" dist="38100" dir="2700000" algn="tl">
                    <a:srgbClr val="000000">
                      <a:alpha val="43137"/>
                    </a:srgbClr>
                  </a:outerShdw>
                </a:effectLst>
              </a:rPr>
              <a:t> and Bock do not take obvious opportunities to mention the Rapture, and in one place (discussing 1 Thessalonians 5) they say only that the rapture ‘would appear to be pre-</a:t>
            </a:r>
            <a:r>
              <a:rPr lang="en-US" sz="2800" dirty="0" err="1">
                <a:effectLst>
                  <a:outerShdw blurRad="38100" dist="38100" dir="2700000" algn="tl">
                    <a:srgbClr val="000000">
                      <a:alpha val="43137"/>
                    </a:srgbClr>
                  </a:outerShdw>
                </a:effectLst>
              </a:rPr>
              <a:t>tribulational</a:t>
            </a:r>
            <a:r>
              <a:rPr lang="en-US" sz="2800" dirty="0">
                <a:effectLst>
                  <a:outerShdw blurRad="38100" dist="38100" dir="2700000" algn="tl">
                    <a:srgbClr val="000000">
                      <a:alpha val="43137"/>
                    </a:srgbClr>
                  </a:outerShdw>
                </a:effectLst>
              </a:rPr>
              <a:t>.’ They decry (as do many of us normative dispensationalists) the sensationalism of some interpreters of prophecy. But abuse of a doctrine is no reason for playing down the truth of that doctrine</a:t>
            </a:r>
            <a:r>
              <a:rPr lang="en-US" sz="2800" i="1" dirty="0">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203F0D81-30F1-4612-8C69-FDEDB54678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06780" cy="1097280"/>
          </a:xfrm>
          <a:prstGeom prst="rect">
            <a:avLst/>
          </a:prstGeom>
          <a:noFill/>
          <a:ln w="19050">
            <a:solidFill>
              <a:schemeClr val="tx1"/>
            </a:solidFill>
            <a:miter lim="800000"/>
            <a:headEnd/>
            <a:tailEnd/>
          </a:ln>
        </p:spPr>
      </p:pic>
      <p:sp>
        <p:nvSpPr>
          <p:cNvPr id="6" name="Rectangle 5">
            <a:extLst>
              <a:ext uri="{FF2B5EF4-FFF2-40B4-BE49-F238E27FC236}">
                <a16:creationId xmlns:a16="http://schemas.microsoft.com/office/drawing/2014/main" id="{F205FFEC-EEC7-434A-83AB-F9EB7845EBB6}"/>
              </a:ext>
            </a:extLst>
          </p:cNvPr>
          <p:cNvSpPr/>
          <p:nvPr/>
        </p:nvSpPr>
        <p:spPr>
          <a:xfrm>
            <a:off x="3048000" y="238034"/>
            <a:ext cx="6096000" cy="907941"/>
          </a:xfrm>
          <a:prstGeom prst="rect">
            <a:avLst/>
          </a:prstGeom>
        </p:spPr>
        <p:txBody>
          <a:bodyPr>
            <a:spAutoFit/>
          </a:bodyPr>
          <a:lstStyle/>
          <a:p>
            <a:pPr algn="ctr">
              <a:spcAft>
                <a:spcPts val="600"/>
              </a:spcAft>
            </a:pPr>
            <a:r>
              <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sz="1600" i="1" dirty="0">
                <a:effectLst>
                  <a:outerShdw blurRad="38100" dist="38100" dir="2700000" algn="tl">
                    <a:srgbClr val="000000">
                      <a:alpha val="43137"/>
                    </a:srgbClr>
                  </a:outerShdw>
                </a:effectLst>
                <a:latin typeface="Calibri" panose="020F0502020204030204" pitchFamily="34" charset="0"/>
                <a:cs typeface="+mn-cs"/>
              </a:rPr>
              <a:t>Dispensationalism, Page 176-177</a:t>
            </a:r>
            <a:endParaRPr lang="en-US" sz="16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263251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Rather, it ought to make us more zealous to present it accurately and in a balanced fashion. Furthermore, there exists already in the writings of progressives a thrust towards positioning the Revelation as a book that is ‘difficult’ to interpret. Playing up the imagery in the book, as some revisionists do, seems to play down a plain interpretation of it. The locusts in chapter 9 and Babylon in chapters 17 and 18 are examples of such ‘literal/symbolic difficulty’ in interpreting the book</a:t>
            </a:r>
            <a:r>
              <a:rPr lang="en-US" sz="2800" i="1" dirty="0">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7E47936F-1A75-4C53-BDBE-C77D009958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06780" cy="1097280"/>
          </a:xfrm>
          <a:prstGeom prst="rect">
            <a:avLst/>
          </a:prstGeom>
          <a:noFill/>
          <a:ln w="19050">
            <a:solidFill>
              <a:schemeClr val="tx1"/>
            </a:solidFill>
            <a:miter lim="800000"/>
            <a:headEnd/>
            <a:tailEnd/>
          </a:ln>
        </p:spPr>
      </p:pic>
      <p:sp>
        <p:nvSpPr>
          <p:cNvPr id="6" name="Rectangle 5">
            <a:extLst>
              <a:ext uri="{FF2B5EF4-FFF2-40B4-BE49-F238E27FC236}">
                <a16:creationId xmlns:a16="http://schemas.microsoft.com/office/drawing/2014/main" id="{CF8F3AD2-0880-470C-B428-17F353D3CD12}"/>
              </a:ext>
            </a:extLst>
          </p:cNvPr>
          <p:cNvSpPr/>
          <p:nvPr/>
        </p:nvSpPr>
        <p:spPr>
          <a:xfrm>
            <a:off x="3048000" y="238034"/>
            <a:ext cx="6096000" cy="907941"/>
          </a:xfrm>
          <a:prstGeom prst="rect">
            <a:avLst/>
          </a:prstGeom>
        </p:spPr>
        <p:txBody>
          <a:bodyPr>
            <a:spAutoFit/>
          </a:bodyPr>
          <a:lstStyle/>
          <a:p>
            <a:pPr algn="ctr">
              <a:spcAft>
                <a:spcPts val="600"/>
              </a:spcAft>
            </a:pPr>
            <a:r>
              <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sz="1600" i="1" dirty="0">
                <a:effectLst>
                  <a:outerShdw blurRad="38100" dist="38100" dir="2700000" algn="tl">
                    <a:srgbClr val="000000">
                      <a:alpha val="43137"/>
                    </a:srgbClr>
                  </a:outerShdw>
                </a:effectLst>
                <a:latin typeface="Calibri" panose="020F0502020204030204" pitchFamily="34" charset="0"/>
                <a:cs typeface="+mn-cs"/>
              </a:rPr>
              <a:t>Dispensationalism, Page 176-177</a:t>
            </a:r>
            <a:endParaRPr lang="en-US" sz="16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241727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52578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b="1" u="sng" dirty="0">
                <a:solidFill>
                  <a:srgbClr val="FFFFCC"/>
                </a:solidFill>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2DAE548D-72F2-4984-B965-39508D21B566}"/>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3576558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895600" y="1714501"/>
            <a:ext cx="8686800" cy="4114801"/>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When the Church enters into an ‘Alliance with the World,’. . . the end of such an ‘Alliance’ will be a ‘Religious Political Regime’ that will pave the way for the revelation of Satan’s great ‘Religious Political Leader’ and ‘Superman’— the ANTICHRIST.</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81E73EE-A287-4F46-8545-6260C098373A}"/>
              </a:ext>
            </a:extLst>
          </p:cNvPr>
          <p:cNvPicPr>
            <a:picLocks noChangeAspect="1"/>
          </p:cNvPicPr>
          <p:nvPr/>
        </p:nvPicPr>
        <p:blipFill>
          <a:blip r:embed="rId2"/>
          <a:stretch>
            <a:fillRect/>
          </a:stretch>
        </p:blipFill>
        <p:spPr>
          <a:xfrm>
            <a:off x="4727786" y="4800600"/>
            <a:ext cx="2736428" cy="1828800"/>
          </a:xfrm>
          <a:prstGeom prst="rect">
            <a:avLst/>
          </a:prstGeom>
        </p:spPr>
      </p:pic>
      <p:sp>
        <p:nvSpPr>
          <p:cNvPr id="10" name="TextBox 9">
            <a:extLst>
              <a:ext uri="{FF2B5EF4-FFF2-40B4-BE49-F238E27FC236}">
                <a16:creationId xmlns:a16="http://schemas.microsoft.com/office/drawing/2014/main" id="{263DC902-258C-4FD5-926D-337697C5A06A}"/>
              </a:ext>
            </a:extLst>
          </p:cNvPr>
          <p:cNvSpPr txBox="1"/>
          <p:nvPr/>
        </p:nvSpPr>
        <p:spPr>
          <a:xfrm>
            <a:off x="4381501" y="228600"/>
            <a:ext cx="3428999" cy="1077218"/>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Second Coming of Christ, 51. </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6" name="Picture 5">
            <a:extLst>
              <a:ext uri="{FF2B5EF4-FFF2-40B4-BE49-F238E27FC236}">
                <a16:creationId xmlns:a16="http://schemas.microsoft.com/office/drawing/2014/main" id="{9DBD4B7F-381F-40DE-9C7C-8541E5679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91229"/>
            <a:ext cx="2057399" cy="2737919"/>
          </a:xfrm>
          <a:prstGeom prst="rect">
            <a:avLst/>
          </a:prstGeom>
        </p:spPr>
      </p:pic>
    </p:spTree>
    <p:extLst>
      <p:ext uri="{BB962C8B-B14F-4D97-AF65-F5344CB8AC3E}">
        <p14:creationId xmlns:p14="http://schemas.microsoft.com/office/powerpoint/2010/main" val="130280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304799"/>
            <a:ext cx="10901680" cy="6289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17359" y="266700"/>
            <a:ext cx="3150641" cy="628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571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3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4843385" y="1981200"/>
            <a:ext cx="2505230" cy="2895600"/>
          </a:xfrm>
          <a:prstGeom prst="rect">
            <a:avLst/>
          </a:prstGeom>
          <a:noFill/>
          <a:ln>
            <a:noFill/>
          </a:ln>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spTree>
    <p:extLst>
      <p:ext uri="{BB962C8B-B14F-4D97-AF65-F5344CB8AC3E}">
        <p14:creationId xmlns:p14="http://schemas.microsoft.com/office/powerpoint/2010/main" val="41943192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533400" y="1601998"/>
            <a:ext cx="11012280" cy="5027401"/>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 many factors that make up the growing apostasy and seduction of the church. One of the most alarming, least understood, and fastest spreading errors is the teaching that earth instead of heaven is the ultimate home for the church, and that her goal is to take over the world and establish the kingdom of God. Only then, it is said, can Christ return—not, however, to take us to His Father’s house as He promised His disciples in John 14, but to reign over the Kingdom which we have established for Him. . . . [I]f the real Jesus Christ is going to catch His bride up from earth to meet Him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air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Thess. 4:17), then those who work to build a kingdom for a ‘Christ’ whom they will meet with their feet planted on earth have been under heavy delusion indeed! They have been working for the Antichrist!”</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1026" name="Picture 2" descr="Image result for dave hunt">
            <a:extLst>
              <a:ext uri="{FF2B5EF4-FFF2-40B4-BE49-F238E27FC236}">
                <a16:creationId xmlns:a16="http://schemas.microsoft.com/office/drawing/2014/main" id="{1AB8F9EA-B2AF-4A92-A2B2-3D8EE8722A2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7621" y="152400"/>
            <a:ext cx="833742" cy="10972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804796-FE6F-46FA-A4AC-6BC483319E2F}"/>
              </a:ext>
            </a:extLst>
          </p:cNvPr>
          <p:cNvSpPr txBox="1"/>
          <p:nvPr/>
        </p:nvSpPr>
        <p:spPr>
          <a:xfrm>
            <a:off x="2286000" y="228600"/>
            <a:ext cx="7848599" cy="1292662"/>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a:t>
            </a:r>
          </a:p>
          <a:p>
            <a:pPr algn="ctr"/>
            <a:r>
              <a:rPr lang="en-US" sz="1600" i="1" dirty="0">
                <a:effectLst>
                  <a:outerShdw blurRad="38100" dist="38100" dir="2700000" algn="tl">
                    <a:srgbClr val="000000">
                      <a:alpha val="43137"/>
                    </a:srgbClr>
                  </a:outerShdw>
                </a:effectLst>
                <a:latin typeface="Calibri" panose="020F0502020204030204" pitchFamily="34" charset="0"/>
                <a:cs typeface="+mn-cs"/>
              </a:rPr>
              <a:t>“Kingdom/Dominion Theology – Part 1” (February 1, 1987), accessed July 12, 2015, https://www.thebereancall.org/content/kingdomdominion-theology-part-i. </a:t>
            </a:r>
            <a:endParaRPr lang="en-US" altLang="en-US" sz="16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828161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8006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b="1" u="sng" dirty="0">
                <a:solidFill>
                  <a:srgbClr val="FFFFCC"/>
                </a:solidFill>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48341317-FDFC-4996-AEB1-8FAB427753FF}"/>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1444182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2209800" y="22196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2223656" y="1025525"/>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7266"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2209800" y="228599"/>
            <a:ext cx="7772400" cy="914401"/>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609600" y="1143001"/>
            <a:ext cx="10972800" cy="1981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69913" indent="-569913">
              <a:spcBef>
                <a:spcPts val="0"/>
              </a:spcBef>
              <a:spcAft>
                <a:spcPts val="30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69913" indent="-569913">
              <a:spcBef>
                <a:spcPts val="0"/>
              </a:spcBef>
              <a:spcAft>
                <a:spcPts val="30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1686" y="3276600"/>
            <a:ext cx="4788629" cy="3200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35:5-6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eyes of the blind will be opened And the ears of the deaf will be unstopped.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lame will leap like a deer, And the tongue of the mute will shout for joy. For waters will break forth in the wilderness And streams in the Arabah.”</a:t>
            </a:r>
          </a:p>
        </p:txBody>
      </p:sp>
    </p:spTree>
    <p:extLst>
      <p:ext uri="{BB962C8B-B14F-4D97-AF65-F5344CB8AC3E}">
        <p14:creationId xmlns:p14="http://schemas.microsoft.com/office/powerpoint/2010/main" val="1161043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603534"/>
            <a:ext cx="11049000" cy="3806666"/>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 was already acquainted with </a:t>
            </a:r>
            <a:r>
              <a:rPr lang="en-US" b="1" u="sng" dirty="0">
                <a:solidFill>
                  <a:srgbClr val="FFFFCC"/>
                </a:solidFill>
                <a:effectLst>
                  <a:outerShdw blurRad="38100" dist="38100" dir="2700000" algn="tl">
                    <a:srgbClr val="000000">
                      <a:alpha val="43137"/>
                    </a:srgbClr>
                  </a:outerShdw>
                </a:effectLst>
              </a:rPr>
              <a:t>George Eldon Ladd’s</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writings (he was a Fuller Theological Seminary professor), but it was not until I read his book </a:t>
            </a:r>
            <a:r>
              <a:rPr lang="en-US" i="1" dirty="0">
                <a:effectLst>
                  <a:outerShdw blurRad="38100" dist="38100" dir="2700000" algn="tl">
                    <a:srgbClr val="000000">
                      <a:alpha val="43137"/>
                    </a:srgbClr>
                  </a:outerShdw>
                </a:effectLst>
              </a:rPr>
              <a:t>Jesus and the Kingdom</a:t>
            </a:r>
            <a:r>
              <a:rPr lang="en-US" dirty="0">
                <a:effectLst>
                  <a:outerShdw blurRad="38100" dist="38100" dir="2700000" algn="tl">
                    <a:srgbClr val="000000">
                      <a:alpha val="43137"/>
                    </a:srgbClr>
                  </a:outerShdw>
                </a:effectLst>
              </a:rPr>
              <a:t> that I realized how </a:t>
            </a:r>
            <a:r>
              <a:rPr lang="en-US" b="1" u="sng" dirty="0">
                <a:solidFill>
                  <a:srgbClr val="FFFFCC"/>
                </a:solidFill>
                <a:effectLst>
                  <a:outerShdw blurRad="38100" dist="38100" dir="2700000" algn="tl">
                    <a:srgbClr val="000000">
                      <a:alpha val="43137"/>
                    </a:srgbClr>
                  </a:outerShdw>
                </a:effectLst>
              </a:rPr>
              <a:t>his work on the kingdom formed a theological basis for power evangelism</a:t>
            </a:r>
            <a:r>
              <a:rPr lang="en-US" dirty="0">
                <a:effectLst>
                  <a:outerShdw blurRad="38100" dist="38100" dir="2700000" algn="tl">
                    <a:srgbClr val="000000">
                      <a:alpha val="43137"/>
                    </a:srgbClr>
                  </a:outerShdw>
                </a:effectLst>
              </a:rPr>
              <a:t>. As I read Dr. Ladd’s works, and then read afresh the gospel accounts, I became convinced that power evangelism was for today.</a:t>
            </a:r>
            <a:r>
              <a:rPr lang="en-US" i="1" dirty="0">
                <a:effectLst>
                  <a:outerShdw blurRad="38100" dist="38100" dir="2700000" algn="tl">
                    <a:srgbClr val="000000">
                      <a:alpha val="43137"/>
                    </a:srgbClr>
                  </a:outerShdw>
                </a:effectLst>
              </a:rPr>
              <a:t>”</a:t>
            </a:r>
          </a:p>
        </p:txBody>
      </p:sp>
      <p:pic>
        <p:nvPicPr>
          <p:cNvPr id="2050" name="Picture 2" descr="Image result for john wimber">
            <a:extLst>
              <a:ext uri="{FF2B5EF4-FFF2-40B4-BE49-F238E27FC236}">
                <a16:creationId xmlns:a16="http://schemas.microsoft.com/office/drawing/2014/main" id="{C84CD37F-BCDC-49F1-8A38-5914BD749F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
            <a:ext cx="1075619" cy="152400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57D7CA-D4C8-473B-804F-8F9603875C13}"/>
              </a:ext>
            </a:extLst>
          </p:cNvPr>
          <p:cNvSpPr txBox="1"/>
          <p:nvPr/>
        </p:nvSpPr>
        <p:spPr>
          <a:xfrm>
            <a:off x="3581401" y="228600"/>
            <a:ext cx="5029199" cy="1292662"/>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Wimber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600" i="1" dirty="0">
                <a:effectLst>
                  <a:outerShdw blurRad="38100" dist="38100" dir="2700000" algn="tl">
                    <a:srgbClr val="000000">
                      <a:alpha val="43137"/>
                    </a:srgbClr>
                  </a:outerShdw>
                </a:effectLst>
                <a:latin typeface="Calibri" panose="020F0502020204030204" pitchFamily="34" charset="0"/>
                <a:cs typeface="+mn-cs"/>
              </a:rPr>
              <a:t>John </a:t>
            </a:r>
            <a:r>
              <a:rPr lang="en-US" sz="1600" i="1" dirty="0" err="1">
                <a:effectLst>
                  <a:outerShdw blurRad="38100" dist="38100" dir="2700000" algn="tl">
                    <a:srgbClr val="000000">
                      <a:alpha val="43137"/>
                    </a:srgbClr>
                  </a:outerShdw>
                </a:effectLst>
                <a:latin typeface="Calibri" panose="020F0502020204030204" pitchFamily="34" charset="0"/>
                <a:cs typeface="+mn-cs"/>
              </a:rPr>
              <a:t>Wimber</a:t>
            </a:r>
            <a:r>
              <a:rPr lang="en-US" sz="1600" i="1" dirty="0">
                <a:effectLst>
                  <a:outerShdw blurRad="38100" dist="38100" dir="2700000" algn="tl">
                    <a:srgbClr val="000000">
                      <a:alpha val="43137"/>
                    </a:srgbClr>
                  </a:outerShdw>
                </a:effectLst>
                <a:latin typeface="Calibri" panose="020F0502020204030204" pitchFamily="34" charset="0"/>
                <a:cs typeface="+mn-cs"/>
              </a:rPr>
              <a:t> and Kevin Springer, Power Evangelism (Bloomington, MN: Chosen, 2009), 19.</a:t>
            </a:r>
            <a:endParaRPr lang="en-US" altLang="en-US" sz="16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750910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8006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b="1" u="sng" dirty="0">
                <a:solidFill>
                  <a:srgbClr val="FFFFCC"/>
                </a:solidFill>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3678EAD9-3315-4097-99A0-D8C7877CCBD9}"/>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1920485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17E548-1E2F-4913-95B6-E5722A503D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4730750" y="3048000"/>
            <a:ext cx="2730500" cy="1828800"/>
          </a:xfrm>
          <a:prstGeom prst="rect">
            <a:avLst/>
          </a:prstGeom>
          <a:noFill/>
          <a:ln w="9525">
            <a:noFill/>
            <a:miter lim="800000"/>
            <a:headEnd/>
            <a:tailEnd/>
          </a:ln>
        </p:spPr>
      </p:pic>
      <p:sp>
        <p:nvSpPr>
          <p:cNvPr id="9" name="TextBox 8">
            <a:extLst>
              <a:ext uri="{FF2B5EF4-FFF2-40B4-BE49-F238E27FC236}">
                <a16:creationId xmlns:a16="http://schemas.microsoft.com/office/drawing/2014/main" id="{1CE78E8A-C333-4913-92A7-CCA44133A107}"/>
              </a:ext>
            </a:extLst>
          </p:cNvPr>
          <p:cNvSpPr txBox="1"/>
          <p:nvPr/>
        </p:nvSpPr>
        <p:spPr>
          <a:xfrm>
            <a:off x="533400" y="0"/>
            <a:ext cx="11049000" cy="3000821"/>
          </a:xfrm>
          <a:prstGeom prst="rect">
            <a:avLst/>
          </a:prstGeom>
          <a:noFill/>
        </p:spPr>
        <p:txBody>
          <a:bodyPr wrap="square">
            <a:spAutoFit/>
          </a:bodyPr>
          <a:lstStyle/>
          <a:p>
            <a:pPr algn="ctr">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Amos 9:13 </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days are coming,” declares the Lord, “When the plowman will overtake the reaper And the treader of grapes him who sows seed; When the mountains will drip sweet wine And all the hills will be dissolved.”</a:t>
            </a:r>
          </a:p>
        </p:txBody>
      </p:sp>
    </p:spTree>
    <p:extLst>
      <p:ext uri="{BB962C8B-B14F-4D97-AF65-F5344CB8AC3E}">
        <p14:creationId xmlns:p14="http://schemas.microsoft.com/office/powerpoint/2010/main" val="69781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E50091-1A14-4482-AAF7-9B5DAFE08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35:5-6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eyes of the blind will be opened And the ears of the deaf will be unstopped.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lame will leap like a deer, And the tongue of the mute will shout for joy. For waters will break forth in the wilderness And streams in the Arabah.”</a:t>
            </a:r>
          </a:p>
        </p:txBody>
      </p:sp>
    </p:spTree>
    <p:extLst>
      <p:ext uri="{BB962C8B-B14F-4D97-AF65-F5344CB8AC3E}">
        <p14:creationId xmlns:p14="http://schemas.microsoft.com/office/powerpoint/2010/main" val="393286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lnSpc>
                <a:spcPct val="100000"/>
              </a:lnSpc>
              <a:defRPr/>
            </a:pPr>
            <a:r>
              <a:rPr lang="en-US" sz="4000" b="0" dirty="0">
                <a:effectLst>
                  <a:outerShdw blurRad="38100" dist="38100" dir="2700000" algn="tl">
                    <a:srgbClr val="000000">
                      <a:alpha val="43137"/>
                    </a:srgbClr>
                  </a:outerShdw>
                </a:effectLst>
              </a:rPr>
              <a:t>Dr. Robert Lightner</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733800" y="1295400"/>
            <a:ext cx="7142988" cy="4419600"/>
          </a:xfrm>
        </p:spPr>
        <p:txBody>
          <a:bodyPr>
            <a:noAutofit/>
          </a:bodyPr>
          <a:lstStyle/>
          <a:p>
            <a:pPr marL="0" indent="0" eaLnBrk="1" hangingPunct="1">
              <a:spcBef>
                <a:spcPts val="0"/>
              </a:spcBef>
              <a:spcAft>
                <a:spcPts val="3600"/>
              </a:spcAft>
              <a:buClr>
                <a:srgbClr val="00FFFF"/>
              </a:buClr>
              <a:buNone/>
              <a:defRPr/>
            </a:pPr>
            <a:r>
              <a:rPr lang="en-US" sz="3600" dirty="0">
                <a:solidFill>
                  <a:srgbClr val="00FFFF"/>
                </a:solidFill>
                <a:effectLst>
                  <a:outerShdw blurRad="38100" dist="38100" dir="2700000" algn="tl">
                    <a:srgbClr val="000000">
                      <a:alpha val="43137"/>
                    </a:srgbClr>
                  </a:outerShdw>
                </a:effectLst>
              </a:rPr>
              <a:t>Purposes of the Local Church</a:t>
            </a:r>
            <a:endParaRPr lang="en-US" sz="3600" dirty="0">
              <a:effectLst>
                <a:outerShdw blurRad="38100" dist="38100" dir="2700000" algn="tl">
                  <a:srgbClr val="000000">
                    <a:alpha val="43137"/>
                  </a:srgbClr>
                </a:outerShdw>
              </a:effectLst>
            </a:endParaRPr>
          </a:p>
          <a:p>
            <a:pPr marL="1028700" indent="-571500" eaLnBrk="1" hangingPunct="1">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Glorify God (Eph 3:21)</a:t>
            </a:r>
          </a:p>
          <a:p>
            <a:pPr marL="1028700" indent="-571500" eaLnBrk="1" hangingPunct="1">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Edify the saints (Eph 4:11-16)</a:t>
            </a:r>
          </a:p>
          <a:p>
            <a:pPr marL="1028700" indent="-571500" eaLnBrk="1" hangingPunct="1">
              <a:spcBef>
                <a:spcPts val="0"/>
              </a:spcBef>
              <a:spcAft>
                <a:spcPts val="3600"/>
              </a:spcAft>
              <a:buClr>
                <a:srgbClr val="00FFFF"/>
              </a:buClr>
              <a:buFont typeface="Arial" panose="020B0604020202020204" pitchFamily="34" charset="0"/>
              <a:buChar char="•"/>
              <a:defRPr/>
            </a:pPr>
            <a:r>
              <a:rPr lang="en-US" sz="36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524000"/>
            <a:ext cx="2926080" cy="36576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5514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343400"/>
          </a:xfrm>
        </p:spPr>
        <p:txBody>
          <a:bodyPr/>
          <a:lstStyle/>
          <a:p>
            <a:pPr marL="0" indent="0" algn="just">
              <a:buNone/>
              <a:defRPr/>
            </a:pPr>
            <a:r>
              <a:rPr lang="en-US" dirty="0">
                <a:effectLst>
                  <a:outerShdw blurRad="38100" dist="38100" dir="2700000" algn="tl">
                    <a:srgbClr val="000000">
                      <a:alpha val="43137"/>
                    </a:srgbClr>
                  </a:outerShdw>
                </a:effectLst>
              </a:rPr>
              <a:t>“The Faith teachers deny that the </a:t>
            </a:r>
            <a:r>
              <a:rPr lang="en-US" b="1" u="sng" dirty="0">
                <a:solidFill>
                  <a:srgbClr val="FFFFCC"/>
                </a:solidFill>
                <a:effectLst>
                  <a:outerShdw blurRad="38100" dist="38100" dir="2700000" algn="tl">
                    <a:srgbClr val="000000">
                      <a:alpha val="43137"/>
                    </a:srgbClr>
                  </a:outerShdw>
                </a:effectLst>
              </a:rPr>
              <a:t>kingdom of God</a:t>
            </a:r>
            <a:r>
              <a:rPr lang="en-US" dirty="0">
                <a:effectLst>
                  <a:outerShdw blurRad="38100" dist="38100" dir="2700000" algn="tl">
                    <a:srgbClr val="000000">
                      <a:alpha val="43137"/>
                    </a:srgbClr>
                  </a:outerShdw>
                </a:effectLst>
              </a:rPr>
              <a:t> is in the process of realization, claiming that it is </a:t>
            </a:r>
            <a:r>
              <a:rPr lang="en-US" b="1" u="sng" dirty="0">
                <a:solidFill>
                  <a:srgbClr val="FFFFCC"/>
                </a:solidFill>
                <a:effectLst>
                  <a:outerShdw blurRad="38100" dist="38100" dir="2700000" algn="tl">
                    <a:srgbClr val="000000">
                      <a:alpha val="43137"/>
                    </a:srgbClr>
                  </a:outerShdw>
                </a:effectLst>
              </a:rPr>
              <a:t>present</a:t>
            </a:r>
            <a:r>
              <a:rPr lang="en-US" dirty="0">
                <a:effectLst>
                  <a:outerShdw blurRad="38100" dist="38100" dir="2700000" algn="tl">
                    <a:srgbClr val="000000">
                      <a:alpha val="43137"/>
                    </a:srgbClr>
                  </a:outerShdw>
                </a:effectLst>
              </a:rPr>
              <a:t> in the earth to the point that believers can be delivered from all sin, sickness, and poverty of the devil. They . . . claim that the believer has absolute authority to conquer and eradicate these forces of evil completely from his life. The only process of realization is in the faith of the believer, not in the </a:t>
            </a:r>
            <a:r>
              <a:rPr lang="en-US" b="1" u="sng" dirty="0">
                <a:solidFill>
                  <a:srgbClr val="FFFFCC"/>
                </a:solidFill>
                <a:effectLst>
                  <a:outerShdw blurRad="38100" dist="38100" dir="2700000" algn="tl">
                    <a:srgbClr val="000000">
                      <a:alpha val="43137"/>
                    </a:srgbClr>
                  </a:outerShdw>
                </a:effectLst>
              </a:rPr>
              <a:t>presence of God’s kingdom</a:t>
            </a:r>
            <a:r>
              <a:rPr lang="en-US" dirty="0">
                <a:effectLst>
                  <a:outerShdw blurRad="38100" dist="38100" dir="2700000" algn="tl">
                    <a:srgbClr val="000000">
                      <a:alpha val="43137"/>
                    </a:srgbClr>
                  </a:outerShdw>
                </a:effectLst>
              </a:rPr>
              <a:t>. In the jargon of biblical theology, the Faith interpretation of the kingdom of God could be labeled as a ‘</a:t>
            </a:r>
            <a:r>
              <a:rPr lang="en-US" b="1" u="sng" dirty="0">
                <a:solidFill>
                  <a:srgbClr val="FFFFCC"/>
                </a:solidFill>
                <a:effectLst>
                  <a:outerShdw blurRad="38100" dist="38100" dir="2700000" algn="tl">
                    <a:srgbClr val="000000">
                      <a:alpha val="43137"/>
                    </a:srgbClr>
                  </a:outerShdw>
                </a:effectLst>
              </a:rPr>
              <a:t>hyper-realized’ eschatology</a:t>
            </a:r>
            <a:r>
              <a:rPr lang="en-US"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2238375" y="240774"/>
            <a:ext cx="77152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McConnell</a:t>
            </a: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Different Gospel: A Bold and Revealing Look at the Historical Basis of the Word of Faith Movement, Updated and electronic ed. (Peabody, MA: Hendrickson, 2011), loc. 4813–4846.</a:t>
            </a:r>
          </a:p>
        </p:txBody>
      </p:sp>
      <p:pic>
        <p:nvPicPr>
          <p:cNvPr id="4" name="Picture 3">
            <a:extLst>
              <a:ext uri="{FF2B5EF4-FFF2-40B4-BE49-F238E27FC236}">
                <a16:creationId xmlns:a16="http://schemas.microsoft.com/office/drawing/2014/main" id="{3F268C38-E500-4C71-BB52-86B7AA85DB72}"/>
              </a:ext>
            </a:extLst>
          </p:cNvPr>
          <p:cNvPicPr>
            <a:picLocks noChangeAspect="1"/>
          </p:cNvPicPr>
          <p:nvPr/>
        </p:nvPicPr>
        <p:blipFill>
          <a:blip r:embed="rId2"/>
          <a:stretch>
            <a:fillRect/>
          </a:stretch>
        </p:blipFill>
        <p:spPr>
          <a:xfrm>
            <a:off x="609600" y="121920"/>
            <a:ext cx="802234" cy="1097280"/>
          </a:xfrm>
          <a:prstGeom prst="rect">
            <a:avLst/>
          </a:prstGeom>
        </p:spPr>
      </p:pic>
    </p:spTree>
    <p:extLst>
      <p:ext uri="{BB962C8B-B14F-4D97-AF65-F5344CB8AC3E}">
        <p14:creationId xmlns:p14="http://schemas.microsoft.com/office/powerpoint/2010/main" val="1920670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053E1-5112-443F-83C9-105C2DE98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533400" y="1"/>
            <a:ext cx="11049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4:13-14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know that it was because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illness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preached the gospel to you the first time;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that which was a trial to you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bodily condition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did not despise or loathe, but you received me as an angel of God, as Christ Jesus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36603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FF927-02F9-4171-AAEC-A2A63648F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6572" y="2590800"/>
            <a:ext cx="3918856" cy="228600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8768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Font typeface="Wingdings" pitchFamily="2" charset="2"/>
              <a:buAutoNum type="arabicPeriod"/>
            </a:pPr>
            <a:r>
              <a:rPr lang="en-US" b="1" u="sng" dirty="0">
                <a:solidFill>
                  <a:srgbClr val="FFFFCC"/>
                </a:solidFill>
                <a:effectLst>
                  <a:outerShdw blurRad="38100" dist="38100" dir="2700000" algn="tl">
                    <a:srgbClr val="000000">
                      <a:alpha val="43137"/>
                    </a:srgbClr>
                  </a:outerShdw>
                </a:effectLst>
              </a:rPr>
              <a:t>Anti-Israelism</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8BD4B559-E09A-49CF-9C00-9EE27D8B4BE3}"/>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2653875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533400" y="1524000"/>
            <a:ext cx="11049000" cy="2209080"/>
          </a:xfrm>
        </p:spPr>
        <p:txBody>
          <a:bodyPr/>
          <a:lstStyle/>
          <a:p>
            <a:pPr marL="0" indent="0" algn="just" eaLnBrk="1" hangingPunct="1">
              <a:buNone/>
              <a:defRPr/>
            </a:pPr>
            <a:r>
              <a:rPr 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confusion of our . . . Lord’s rule . . . leads to serious consequences. . . . [I]t makes the present age the period of the Mediatorial Kingdom. . . . [I]t dissolves the divinely covenanted purpose in the nation of Israel</a:t>
            </a:r>
            <a:r>
              <a:rPr lang="en-US" sz="24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12" name="Picture 11">
            <a:extLst>
              <a:ext uri="{FF2B5EF4-FFF2-40B4-BE49-F238E27FC236}">
                <a16:creationId xmlns:a16="http://schemas.microsoft.com/office/drawing/2014/main" id="{F187E1DE-61E6-43F1-864A-DD75F6E4E9B3}"/>
              </a:ext>
            </a:extLst>
          </p:cNvPr>
          <p:cNvPicPr>
            <a:picLocks noChangeAspect="1"/>
          </p:cNvPicPr>
          <p:nvPr/>
        </p:nvPicPr>
        <p:blipFill>
          <a:blip r:embed="rId8"/>
          <a:stretch>
            <a:fillRect/>
          </a:stretch>
        </p:blipFill>
        <p:spPr>
          <a:xfrm>
            <a:off x="4385733" y="4191000"/>
            <a:ext cx="3420535" cy="2286000"/>
          </a:xfrm>
          <a:prstGeom prst="rect">
            <a:avLst/>
          </a:prstGeom>
        </p:spPr>
      </p:pic>
      <p:pic>
        <p:nvPicPr>
          <p:cNvPr id="14" name="Picture 13">
            <a:extLst>
              <a:ext uri="{FF2B5EF4-FFF2-40B4-BE49-F238E27FC236}">
                <a16:creationId xmlns:a16="http://schemas.microsoft.com/office/drawing/2014/main" id="{E9A3236C-1E00-4C59-9D06-519819E786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600" y="136874"/>
            <a:ext cx="741871" cy="1112806"/>
          </a:xfrm>
          <a:prstGeom prst="rect">
            <a:avLst/>
          </a:prstGeom>
          <a:ln w="28575">
            <a:solidFill>
              <a:schemeClr val="tx1"/>
            </a:solidFill>
          </a:ln>
        </p:spPr>
      </p:pic>
      <p:sp>
        <p:nvSpPr>
          <p:cNvPr id="15" name="TextBox 3">
            <a:extLst>
              <a:ext uri="{FF2B5EF4-FFF2-40B4-BE49-F238E27FC236}">
                <a16:creationId xmlns:a16="http://schemas.microsoft.com/office/drawing/2014/main" id="{DBBB9B51-E1BB-4A3C-A7B1-BCC4244A095D}"/>
              </a:ext>
            </a:extLst>
          </p:cNvPr>
          <p:cNvSpPr txBox="1">
            <a:spLocks noChangeArrowheads="1"/>
          </p:cNvSpPr>
          <p:nvPr/>
        </p:nvSpPr>
        <p:spPr bwMode="auto">
          <a:xfrm>
            <a:off x="2495550" y="240774"/>
            <a:ext cx="72009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a:t>
            </a: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438.</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13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09600" y="1752600"/>
            <a:ext cx="10972800" cy="4800600"/>
          </a:xfrm>
        </p:spPr>
        <p:txBody>
          <a:bodyPr/>
          <a:lstStyle/>
          <a:p>
            <a:pPr marL="0" indent="0" algn="just" eaLnBrk="1" hangingPunct="1">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goal of establishing Christ’s international kingdom can be presented to citizens of any nation.”…“Christians are required to become active in the building God’s visible kingdom.”…“If the Christian church fails to build the visible kingdom by means of biblical law and the power of the gospel, despite the resurrection of Christ and the presence of the Holy Spirit, then what kind of religion are we preaching?”…“The parable (Matt. 13:24–30, 36–43) refers to the building of the kingdom of God, not simply to the institutional church.</a:t>
            </a:r>
            <a:r>
              <a:rPr lang="en-US" i="1" dirty="0">
                <a:effectLst>
                  <a:outerShdw blurRad="38100" dist="38100" dir="2700000" algn="tl">
                    <a:srgbClr val="000000">
                      <a:alpha val="43137"/>
                    </a:srgbClr>
                  </a:outerShdw>
                </a:effectLst>
              </a:rPr>
              <a:t>”</a:t>
            </a:r>
          </a:p>
        </p:txBody>
      </p:sp>
      <p:sp>
        <p:nvSpPr>
          <p:cNvPr id="5" name="TextBox 3">
            <a:extLst>
              <a:ext uri="{FF2B5EF4-FFF2-40B4-BE49-F238E27FC236}">
                <a16:creationId xmlns:a16="http://schemas.microsoft.com/office/drawing/2014/main" id="{2EF0457A-4F6C-42DE-B43D-F2EA3D8D39E0}"/>
              </a:ext>
            </a:extLst>
          </p:cNvPr>
          <p:cNvSpPr txBox="1">
            <a:spLocks noChangeArrowheads="1"/>
          </p:cNvSpPr>
          <p:nvPr/>
        </p:nvSpPr>
        <p:spPr bwMode="auto">
          <a:xfrm>
            <a:off x="2023534" y="240774"/>
            <a:ext cx="814493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North</a:t>
            </a: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1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Gary North quotes, can be found in H. Wayne House and Thomas Ice, Dominion Theology: Blessing or Curse? (Portland, OR: Multnomah, 1988), 409–11.</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57501DE-D5F3-43F6-ADE8-3C35F2898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83165"/>
            <a:ext cx="103746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3520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2857500" y="2263"/>
            <a:ext cx="6477000" cy="1521737"/>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Personal letter from Gary North to Peter Lalonde, April 30, 1987 on file; cited in Thomas Ice, “Answering Those Who Oppose Israel,” 1, accessed October 21, 2015, http://www.pre-trib.org.</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533400" y="1657350"/>
            <a:ext cx="11049000" cy="1771650"/>
          </a:xfrm>
        </p:spPr>
        <p:txBody>
          <a:bodyPr/>
          <a:lstStyle/>
          <a:p>
            <a:pPr marL="0" indent="0" algn="just">
              <a:buNone/>
              <a:defRPr/>
            </a:pPr>
            <a:r>
              <a:rPr lang="en-US" dirty="0">
                <a:effectLst>
                  <a:outerShdw blurRad="38100" dist="38100" dir="2700000" algn="tl">
                    <a:srgbClr val="000000">
                      <a:alpha val="43137"/>
                    </a:srgbClr>
                  </a:outerShdw>
                </a:effectLst>
              </a:rPr>
              <a:t>Thomas Ice reports, “Gary North has boasted that he has a book already in his computer for when ‘Israel gets pushed into the sea, or converted to Christ.’”</a:t>
            </a:r>
          </a:p>
        </p:txBody>
      </p:sp>
      <p:pic>
        <p:nvPicPr>
          <p:cNvPr id="5" name="Picture 5">
            <a:extLst>
              <a:ext uri="{FF2B5EF4-FFF2-40B4-BE49-F238E27FC236}">
                <a16:creationId xmlns:a16="http://schemas.microsoft.com/office/drawing/2014/main" id="{EA3005C1-E0AE-4A27-8BA9-45066F8816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428999"/>
            <a:ext cx="5943600" cy="312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D9A8A4-1342-444F-A6E9-BF5B5F63EF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52400"/>
            <a:ext cx="841364" cy="1097280"/>
          </a:xfrm>
          <a:prstGeom prst="rect">
            <a:avLst/>
          </a:prstGeom>
          <a:ln w="28575">
            <a:solidFill>
              <a:schemeClr val="tx1"/>
            </a:solidFill>
          </a:ln>
        </p:spPr>
      </p:pic>
    </p:spTree>
    <p:extLst>
      <p:ext uri="{BB962C8B-B14F-4D97-AF65-F5344CB8AC3E}">
        <p14:creationId xmlns:p14="http://schemas.microsoft.com/office/powerpoint/2010/main" val="3210595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7244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F95BE9B9-1802-464A-9F7E-E979BE118FB5}"/>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270320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2"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447800"/>
            <a:ext cx="10972800" cy="5181886"/>
          </a:xfrm>
        </p:spPr>
        <p:txBody>
          <a:bodyPr/>
          <a:lstStyle/>
          <a:p>
            <a:pPr marL="0" indent="0" algn="just" eaLnBrk="1" hangingPunct="1">
              <a:buNone/>
              <a:defRPr/>
            </a:pPr>
            <a:r>
              <a:rPr lang="en-US" sz="2600" dirty="0">
                <a:effectLst>
                  <a:outerShdw blurRad="38100" dist="38100" dir="2700000" algn="tl">
                    <a:srgbClr val="000000">
                      <a:alpha val="43137"/>
                    </a:srgbClr>
                  </a:outerShdw>
                </a:effectLst>
              </a:rPr>
              <a:t>“Theological confusion, especially in matters which have to do with the church, will inevitably produce </a:t>
            </a:r>
            <a:r>
              <a:rPr lang="en-US" sz="2600" b="1" u="sng" dirty="0">
                <a:solidFill>
                  <a:srgbClr val="FFFFCC"/>
                </a:solidFill>
                <a:effectLst>
                  <a:outerShdw blurRad="38100" dist="38100" dir="2700000" algn="tl">
                    <a:srgbClr val="000000">
                      <a:alpha val="43137"/>
                    </a:srgbClr>
                  </a:outerShdw>
                </a:effectLst>
              </a:rPr>
              <a:t>consequences</a:t>
            </a:r>
            <a:r>
              <a:rPr lang="en-US" sz="2600" dirty="0">
                <a:effectLst>
                  <a:outerShdw blurRad="38100" dist="38100" dir="2700000" algn="tl">
                    <a:srgbClr val="000000">
                      <a:alpha val="43137"/>
                    </a:srgbClr>
                  </a:outerShdw>
                </a:effectLst>
              </a:rPr>
              <a:t> which are of grave </a:t>
            </a:r>
            <a:r>
              <a:rPr lang="en-US" sz="2600" b="1" u="sng" dirty="0">
                <a:solidFill>
                  <a:srgbClr val="FFFFCC"/>
                </a:solidFill>
                <a:effectLst>
                  <a:outerShdw blurRad="38100" dist="38100" dir="2700000" algn="tl">
                    <a:srgbClr val="000000">
                      <a:alpha val="43137"/>
                    </a:srgbClr>
                  </a:outerShdw>
                </a:effectLst>
              </a:rPr>
              <a:t>practical</a:t>
            </a:r>
            <a:r>
              <a:rPr lang="en-US" sz="2600" dirty="0">
                <a:effectLst>
                  <a:outerShdw blurRad="38100" dist="38100" dir="2700000" algn="tl">
                    <a:srgbClr val="000000">
                      <a:alpha val="43137"/>
                    </a:srgbClr>
                  </a:outerShdw>
                </a:effectLst>
              </a:rPr>
              <a:t> concern. The </a:t>
            </a:r>
            <a:r>
              <a:rPr lang="en-US" sz="2600" b="1" u="sng" dirty="0">
                <a:solidFill>
                  <a:srgbClr val="FFFFCC"/>
                </a:solidFill>
                <a:effectLst>
                  <a:outerShdw blurRad="38100" dist="38100" dir="2700000" algn="tl">
                    <a:srgbClr val="000000">
                      <a:alpha val="43137"/>
                    </a:srgbClr>
                  </a:outerShdw>
                </a:effectLst>
              </a:rPr>
              <a:t>identification of the Kingdom with the church</a:t>
            </a:r>
            <a:r>
              <a:rPr lang="en-US" sz="2600" dirty="0">
                <a:effectLst>
                  <a:outerShdw blurRad="38100" dist="38100" dir="2700000" algn="tl">
                    <a:srgbClr val="000000">
                      <a:alpha val="43137"/>
                    </a:srgbClr>
                  </a:outerShdw>
                </a:effectLst>
              </a:rPr>
              <a:t> has led historically to ecclesiastical policies and programs which, even when not positively evil, have been far removed from the original simplicity of the New Testament </a:t>
            </a:r>
            <a:r>
              <a:rPr lang="en-US" sz="2600" i="1" dirty="0" err="1">
                <a:effectLst>
                  <a:outerShdw blurRad="38100" dist="38100" dir="2700000" algn="tl">
                    <a:srgbClr val="000000">
                      <a:alpha val="43137"/>
                    </a:srgbClr>
                  </a:outerShdw>
                </a:effectLst>
              </a:rPr>
              <a:t>ekklēssia</a:t>
            </a:r>
            <a:r>
              <a:rPr lang="en-US" sz="2600" dirty="0">
                <a:effectLst>
                  <a:outerShdw blurRad="38100" dist="38100" dir="2700000" algn="tl">
                    <a:srgbClr val="000000">
                      <a:alpha val="43137"/>
                    </a:srgbClr>
                  </a:outerShdw>
                </a:effectLst>
              </a:rPr>
              <a:t>. It is easy to claim that in the ‘present kingdom of grace’ that the rule of the saints is wholly ‘spiritual,’ exerted only through moral principles and influence. But practically, once the church becomes the Kingdom in any realistic theological sense, it is impossible to draw any clear line between principles and their implementation through political and social devices. For the logical implications of a present ecclesiastical kingdom are unmistakable, and historically have always led in one direction, i.e., political control of the state by the church.”</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3B58B209-F8B0-4C9C-A858-534E5FC67E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9729" y="136874"/>
            <a:ext cx="741871" cy="1112806"/>
          </a:xfrm>
          <a:prstGeom prst="rect">
            <a:avLst/>
          </a:prstGeom>
          <a:ln w="28575">
            <a:solidFill>
              <a:schemeClr val="tx1"/>
            </a:solidFill>
          </a:ln>
        </p:spPr>
      </p:pic>
    </p:spTree>
    <p:extLst>
      <p:ext uri="{BB962C8B-B14F-4D97-AF65-F5344CB8AC3E}">
        <p14:creationId xmlns:p14="http://schemas.microsoft.com/office/powerpoint/2010/main" val="205794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724400"/>
          </a:xfrm>
        </p:spPr>
        <p:txBody>
          <a:bodyPr/>
          <a:lstStyle/>
          <a:p>
            <a:pPr marL="514350" indent="-514350">
              <a:buSzPct val="100000"/>
              <a:buAutoNum type="arabicPeriod"/>
            </a:pPr>
            <a:r>
              <a:rPr lang="en-US" dirty="0">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428750" y="228600"/>
            <a:ext cx="9334500" cy="1143000"/>
          </a:xfrm>
        </p:spPr>
        <p:txBody>
          <a:bodyPr/>
          <a:lstStyle/>
          <a:p>
            <a:pPr algn="ctr"/>
            <a:r>
              <a:rPr lang="en-US" sz="3200" dirty="0">
                <a:effectLst>
                  <a:outerShdw blurRad="38100" dist="38100" dir="2700000" algn="tl">
                    <a:srgbClr val="000000">
                      <a:alpha val="43137"/>
                    </a:srgbClr>
                  </a:outerShdw>
                </a:effectLst>
              </a:rPr>
              <a:t>8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609600" y="1371600"/>
            <a:ext cx="9944100" cy="4724400"/>
          </a:xfrm>
        </p:spPr>
        <p:txBody>
          <a:bodyPr/>
          <a:lstStyle/>
          <a:p>
            <a:pPr marL="514350" indent="-514350">
              <a:buSzPct val="100000"/>
              <a:buAutoNum type="arabicPeriod"/>
            </a:pPr>
            <a:r>
              <a:rPr lang="en-US" b="1" u="sng" dirty="0">
                <a:solidFill>
                  <a:srgbClr val="FFFFCC"/>
                </a:solidFill>
                <a:effectLst>
                  <a:outerShdw blurRad="38100" dist="38100" dir="2700000" algn="tl">
                    <a:srgbClr val="000000">
                      <a:alpha val="43137"/>
                    </a:srgbClr>
                  </a:outerShdw>
                </a:effectLst>
              </a:rPr>
              <a:t>Loss of “pilgrim” status</a:t>
            </a:r>
          </a:p>
          <a:p>
            <a:pPr marL="514350" indent="-514350">
              <a:buSzPct val="100000"/>
              <a:buAutoNum type="arabicPeriod"/>
            </a:pPr>
            <a:r>
              <a:rPr lang="en-US" dirty="0">
                <a:effectLst>
                  <a:outerShdw blurRad="38100" dist="38100" dir="2700000" algn="tl">
                    <a:srgbClr val="000000">
                      <a:alpha val="43137"/>
                    </a:srgbClr>
                  </a:outerShdw>
                </a:effectLst>
              </a:rPr>
              <a:t>Social Gospel</a:t>
            </a:r>
          </a:p>
          <a:p>
            <a:pPr marL="514350" indent="-514350">
              <a:buSzPct val="100000"/>
              <a:buAutoNum type="arabicPeriod"/>
            </a:pPr>
            <a:r>
              <a:rPr lang="en-US"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dirty="0">
                <a:effectLst>
                  <a:outerShdw blurRad="38100" dist="38100" dir="2700000" algn="tl">
                    <a:srgbClr val="000000">
                      <a:alpha val="43137"/>
                    </a:srgbClr>
                  </a:outerShdw>
                </a:effectLst>
              </a:rPr>
              <a:t>Charismatic theology</a:t>
            </a:r>
          </a:p>
          <a:p>
            <a:pPr marL="514350" indent="-514350">
              <a:buSzPct val="100000"/>
              <a:buAutoNum type="arabicPeriod"/>
            </a:pPr>
            <a:r>
              <a:rPr lang="en-US" dirty="0">
                <a:effectLst>
                  <a:outerShdw blurRad="38100" dist="38100" dir="2700000" algn="tl">
                    <a:srgbClr val="000000">
                      <a:alpha val="43137"/>
                    </a:srgbClr>
                  </a:outerShdw>
                </a:effectLst>
              </a:rPr>
              <a:t>Prosperity Gospel</a:t>
            </a:r>
          </a:p>
          <a:p>
            <a:pPr marL="514350" indent="-514350">
              <a:buSzPct val="100000"/>
              <a:buAutoNum type="arabicPeriod"/>
            </a:pPr>
            <a:r>
              <a:rPr lang="en-US" dirty="0">
                <a:effectLst>
                  <a:outerShdw blurRad="38100" dist="38100" dir="2700000" algn="tl">
                    <a:srgbClr val="000000">
                      <a:alpha val="43137"/>
                    </a:srgbClr>
                  </a:outerShdw>
                </a:effectLst>
              </a:rPr>
              <a:t>Anti-Israelism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4219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4217107" y="1611448"/>
                <a:ext cx="10440" cy="10440"/>
              </a:xfrm>
              <a:prstGeom prst="rect">
                <a:avLst/>
              </a:prstGeom>
            </p:spPr>
          </p:pic>
        </mc:Fallback>
      </mc:AlternateContent>
      <p:pic>
        <p:nvPicPr>
          <p:cNvPr id="6" name="Picture 5">
            <a:extLst>
              <a:ext uri="{FF2B5EF4-FFF2-40B4-BE49-F238E27FC236}">
                <a16:creationId xmlns:a16="http://schemas.microsoft.com/office/drawing/2014/main" id="{A7AD34A9-56F4-44B4-A966-DDA780630599}"/>
              </a:ext>
            </a:extLst>
          </p:cNvPr>
          <p:cNvPicPr>
            <a:picLocks noChangeAspect="1"/>
          </p:cNvPicPr>
          <p:nvPr/>
        </p:nvPicPr>
        <p:blipFill>
          <a:blip r:embed="rId4"/>
          <a:stretch>
            <a:fillRect/>
          </a:stretch>
        </p:blipFill>
        <p:spPr>
          <a:xfrm>
            <a:off x="8161865" y="4038600"/>
            <a:ext cx="3420535" cy="2286000"/>
          </a:xfrm>
          <a:prstGeom prst="rect">
            <a:avLst/>
          </a:prstGeom>
        </p:spPr>
      </p:pic>
    </p:spTree>
    <p:extLst>
      <p:ext uri="{BB962C8B-B14F-4D97-AF65-F5344CB8AC3E}">
        <p14:creationId xmlns:p14="http://schemas.microsoft.com/office/powerpoint/2010/main" val="118666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2"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29729" y="1447800"/>
            <a:ext cx="10952671" cy="4800600"/>
          </a:xfrm>
        </p:spPr>
        <p:txBody>
          <a:bodyPr/>
          <a:lstStyle/>
          <a:p>
            <a:pPr marL="0" indent="0" algn="just" eaLnBrk="1" hangingPunct="1">
              <a:buNone/>
              <a:defRPr/>
            </a:pPr>
            <a:r>
              <a:rPr lang="en-US" sz="2550" dirty="0">
                <a:effectLst>
                  <a:outerShdw blurRad="38100" dist="38100" dir="2700000" algn="tl">
                    <a:srgbClr val="000000">
                      <a:alpha val="43137"/>
                    </a:srgbClr>
                  </a:outerShdw>
                </a:effectLst>
              </a:rPr>
              <a:t>“The distances traveled down this road by various religious movements, and the forms of control which were developed, have been widely different. The difference is very great between the Roman Catholic system and modern Protestant efforts to control the state; also between the ecclesiastical rule of Calvin in Geneva and the fanaticism of Münster and the English ‘fifth-monarchy.’ But the basic assumption is always the same: The church in some sense is the kingdom, and therefore has a divine right to rule; or it is the business of the church to ‘establish’ fully the Kingdom of God among men. Thus </a:t>
            </a:r>
            <a:r>
              <a:rPr lang="en-US" sz="2550" b="1" u="sng" dirty="0">
                <a:solidFill>
                  <a:srgbClr val="FFFFCC"/>
                </a:solidFill>
                <a:effectLst>
                  <a:outerShdw blurRad="38100" dist="38100" dir="2700000" algn="tl">
                    <a:srgbClr val="000000">
                      <a:alpha val="43137"/>
                    </a:srgbClr>
                  </a:outerShdw>
                </a:effectLst>
              </a:rPr>
              <a:t>the church loses its pilgrim character</a:t>
            </a:r>
            <a:r>
              <a:rPr lang="en-US" sz="2550" dirty="0">
                <a:effectLst>
                  <a:outerShdw blurRad="38100" dist="38100" dir="2700000" algn="tl">
                    <a:srgbClr val="000000">
                      <a:alpha val="43137"/>
                    </a:srgbClr>
                  </a:outerShdw>
                </a:effectLst>
              </a:rPr>
              <a:t> and the sharp edge of its divinely commissioned ‘witness’ is blunted. It becomes an </a:t>
            </a:r>
            <a:r>
              <a:rPr lang="en-US" sz="2550" i="1" dirty="0" err="1">
                <a:effectLst>
                  <a:outerShdw blurRad="38100" dist="38100" dir="2700000" algn="tl">
                    <a:srgbClr val="000000">
                      <a:alpha val="43137"/>
                    </a:srgbClr>
                  </a:outerShdw>
                </a:effectLst>
              </a:rPr>
              <a:t>ekklēssia</a:t>
            </a:r>
            <a:r>
              <a:rPr lang="en-US" sz="2550" dirty="0">
                <a:effectLst>
                  <a:outerShdw blurRad="38100" dist="38100" dir="2700000" algn="tl">
                    <a:srgbClr val="000000">
                      <a:alpha val="43137"/>
                    </a:srgbClr>
                  </a:outerShdw>
                </a:effectLst>
              </a:rPr>
              <a:t> which is not only in the world, but also of the world. It forgets that just as in the regeneration of the soul only God can effect the miracle, even so the ‘regeneration’ of the world can only be wrought by the intrusion of regal power from on high (Matt. 19:28).”</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12" name="Picture 11">
            <a:extLst>
              <a:ext uri="{FF2B5EF4-FFF2-40B4-BE49-F238E27FC236}">
                <a16:creationId xmlns:a16="http://schemas.microsoft.com/office/drawing/2014/main" id="{6E9B4294-1F96-4F97-A31F-0160768366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9729" y="136874"/>
            <a:ext cx="741871" cy="1112806"/>
          </a:xfrm>
          <a:prstGeom prst="rect">
            <a:avLst/>
          </a:prstGeom>
          <a:ln w="28575">
            <a:solidFill>
              <a:schemeClr val="tx1"/>
            </a:solidFill>
          </a:ln>
        </p:spPr>
      </p:pic>
    </p:spTree>
    <p:extLst>
      <p:ext uri="{BB962C8B-B14F-4D97-AF65-F5344CB8AC3E}">
        <p14:creationId xmlns:p14="http://schemas.microsoft.com/office/powerpoint/2010/main" val="594592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364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18109</TotalTime>
  <Words>4164</Words>
  <Application>Microsoft Office PowerPoint</Application>
  <PresentationFormat>Widescreen</PresentationFormat>
  <Paragraphs>254</Paragraphs>
  <Slides>58</Slides>
  <Notes>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Azure</vt:lpstr>
      <vt:lpstr>PowerPoint Presentation</vt:lpstr>
      <vt:lpstr>Dominoes in a Row</vt:lpstr>
      <vt:lpstr>Areas of Systematic Theology</vt:lpstr>
      <vt:lpstr>PowerPoint Presentation</vt:lpstr>
      <vt:lpstr>Dr. Robert Lightner</vt:lpstr>
      <vt:lpstr>Alva J. McClain Alva J. McClain, The Greatness of the Kingdom: An Inductive Study of the Kingdom of God as Set Forth in the Scriptures (Grand Rapids: Zondervan, 1959), 438-39.</vt:lpstr>
      <vt:lpstr>8 Ways Kingdom Now Theology Impacts the Church</vt:lpstr>
      <vt:lpstr>8 Ways Kingdom Now Theology Impacts the Church</vt:lpstr>
      <vt:lpstr>Alva J. McClain Alva J. McClain, The Greatness of the Kingdom: An Inductive Study of the Kingdom of God as Set Forth in the Scriptures (Grand Rapids: Zondervan, 1959), 438-39.</vt:lpstr>
      <vt:lpstr>PowerPoint Presentation</vt:lpstr>
      <vt:lpstr>8 Ways Kingdom Now Theology Impacts the Church</vt:lpstr>
      <vt:lpstr>PowerPoint Presentation</vt:lpstr>
      <vt:lpstr>PowerPoint Presentation</vt:lpstr>
      <vt:lpstr>Emergent Church &amp; the Kingdom Brian McLaren, cited in Oakland, Faith Undone, 158.</vt:lpstr>
      <vt:lpstr>PowerPoint Presentation</vt:lpstr>
      <vt:lpstr>Kingdom</vt:lpstr>
      <vt:lpstr>Kingdom</vt:lpstr>
      <vt:lpstr>The Great Omission?</vt:lpstr>
      <vt:lpstr>PowerPoint Presentation</vt:lpstr>
      <vt:lpstr>8 Ways Kingdom Now Theology Impacts the Church</vt:lpstr>
      <vt:lpstr>PowerPoint Presentation</vt:lpstr>
      <vt:lpstr>Evangelicals and Catholics Together</vt:lpstr>
      <vt:lpstr>PowerPoint Presentation</vt:lpstr>
      <vt:lpstr>The Five Solas (Alone or By Itself)</vt:lpstr>
      <vt:lpstr>PowerPoint Presentation</vt:lpstr>
      <vt:lpstr>PowerPoint Presentation</vt:lpstr>
      <vt:lpstr>PowerPoint Presentation</vt:lpstr>
      <vt:lpstr>PowerPoint Presentation</vt:lpstr>
      <vt:lpstr>8 Ways Kingdom Now Theology Impacts the Church</vt:lpstr>
      <vt:lpstr>PowerPoint Presentation</vt:lpstr>
      <vt:lpstr>Biblical Prophecy: Importance</vt:lpstr>
      <vt:lpstr>PROPHECY &amp; THE AUTHORITY OF SCRIPTURE 2 Peter 1:19</vt:lpstr>
      <vt:lpstr>Ante-Nicene Fathers: “Heavenly and Eschatological" Interpretation of John 14:1-4</vt:lpstr>
      <vt:lpstr>PowerPoint Presentation</vt:lpstr>
      <vt:lpstr>PowerPoint Presentation</vt:lpstr>
      <vt:lpstr>PowerPoint Presentation</vt:lpstr>
      <vt:lpstr>PowerPoint Presentation</vt:lpstr>
      <vt:lpstr>8 Ways Kingdom Now Theology Impacts the Church</vt:lpstr>
      <vt:lpstr>PowerPoint Presentation</vt:lpstr>
      <vt:lpstr>PowerPoint Presentation</vt:lpstr>
      <vt:lpstr>PowerPoint Presentation</vt:lpstr>
      <vt:lpstr>8 Ways Kingdom Now Theology Impacts the Church</vt:lpstr>
      <vt:lpstr>The 7 Disputed Gifts</vt:lpstr>
      <vt:lpstr>Two Camps</vt:lpstr>
      <vt:lpstr>PowerPoint Presentation</vt:lpstr>
      <vt:lpstr>PowerPoint Presentation</vt:lpstr>
      <vt:lpstr>8 Ways Kingdom Now Theology Impacts the Church</vt:lpstr>
      <vt:lpstr>PowerPoint Presentation</vt:lpstr>
      <vt:lpstr>PowerPoint Presentation</vt:lpstr>
      <vt:lpstr>PowerPoint Presentation</vt:lpstr>
      <vt:lpstr>PowerPoint Presentation</vt:lpstr>
      <vt:lpstr>PowerPoint Presentation</vt:lpstr>
      <vt:lpstr>8 Ways Kingdom Now Theology Impacts the Church</vt:lpstr>
      <vt:lpstr>PowerPoint Presentation</vt:lpstr>
      <vt:lpstr>PowerPoint Presentation</vt:lpstr>
      <vt:lpstr>Thomas Ice Personal letter from Gary North to Peter Lalonde, April 30, 1987 on file; cited in Thomas Ice, “Answering Those Who Oppose Israel,” 1, accessed October 21, 2015, http://www.pre-trib.org.</vt:lpstr>
      <vt:lpstr>Conclusion</vt:lpstr>
      <vt:lpstr>8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Woods CDH Kingdom_Sept-15-2021 - 16 x 9</dc:title>
  <dc:subject>Woods CDH Kingdom_Sept-15-2021</dc:subject>
  <dc:creator>A. Woods</dc:creator>
  <dc:description>Modified by Jim McGowan</dc:description>
  <cp:lastModifiedBy>anne woods</cp:lastModifiedBy>
  <cp:revision>2051</cp:revision>
  <cp:lastPrinted>2017-12-05T14:06:02Z</cp:lastPrinted>
  <dcterms:created xsi:type="dcterms:W3CDTF">2009-03-17T12:21:13Z</dcterms:created>
  <dcterms:modified xsi:type="dcterms:W3CDTF">2021-10-01T14:27:45Z</dcterms:modified>
</cp:coreProperties>
</file>