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93" r:id="rId3"/>
    <p:sldId id="294" r:id="rId4"/>
    <p:sldId id="290" r:id="rId5"/>
    <p:sldId id="295" r:id="rId6"/>
    <p:sldId id="296" r:id="rId7"/>
    <p:sldId id="306" r:id="rId8"/>
    <p:sldId id="271" r:id="rId9"/>
    <p:sldId id="275" r:id="rId10"/>
    <p:sldId id="299" r:id="rId11"/>
    <p:sldId id="300" r:id="rId12"/>
    <p:sldId id="281" r:id="rId13"/>
    <p:sldId id="301" r:id="rId14"/>
    <p:sldId id="276" r:id="rId15"/>
    <p:sldId id="297" r:id="rId16"/>
    <p:sldId id="302" r:id="rId17"/>
    <p:sldId id="277" r:id="rId18"/>
    <p:sldId id="298" r:id="rId19"/>
    <p:sldId id="278" r:id="rId20"/>
    <p:sldId id="279" r:id="rId21"/>
    <p:sldId id="303" r:id="rId22"/>
    <p:sldId id="304" r:id="rId23"/>
    <p:sldId id="280" r:id="rId24"/>
    <p:sldId id="305" r:id="rId25"/>
    <p:sldId id="286" r:id="rId26"/>
    <p:sldId id="282" r:id="rId27"/>
    <p:sldId id="287" r:id="rId28"/>
    <p:sldId id="283" r:id="rId29"/>
    <p:sldId id="307" r:id="rId30"/>
    <p:sldId id="285" r:id="rId31"/>
    <p:sldId id="284" r:id="rId32"/>
    <p:sldId id="289" r:id="rId33"/>
    <p:sldId id="308" r:id="rId34"/>
    <p:sldId id="309" r:id="rId35"/>
    <p:sldId id="310" r:id="rId36"/>
    <p:sldId id="311" r:id="rId37"/>
    <p:sldId id="312"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48" autoAdjust="0"/>
    <p:restoredTop sz="95320" autoAdjust="0"/>
  </p:normalViewPr>
  <p:slideViewPr>
    <p:cSldViewPr>
      <p:cViewPr varScale="1">
        <p:scale>
          <a:sx n="105" d="100"/>
          <a:sy n="105" d="100"/>
        </p:scale>
        <p:origin x="1560" y="184"/>
      </p:cViewPr>
      <p:guideLst>
        <p:guide pos="3839"/>
        <p:guide orient="horz" pos="216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9/8/20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9/7/20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 Ministry of Mountain View Bible Fellowship</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 Ministry of Mountain View Bible Fellowship</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 Ministry of Mountain View Bible Fellowship</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 Ministry of Mountain View Bible Fellowship</a:t>
            </a:r>
            <a:endParaRPr dirty="0"/>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 Ministry of Mountain View Bible Fellowship</a:t>
            </a:r>
            <a:endParaRPr dirty="0"/>
          </a:p>
        </p:txBody>
      </p:sp>
      <p:sp>
        <p:nvSpPr>
          <p:cNvPr id="7" name="Date Placeholder 6"/>
          <p:cNvSpPr>
            <a:spLocks noGrp="1"/>
          </p:cNvSpPr>
          <p:nvPr>
            <p:ph type="dt" sz="half" idx="10"/>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 Ministry of Mountain View Bible Fellowship</a:t>
            </a:r>
            <a:endParaRPr dirty="0"/>
          </a:p>
        </p:txBody>
      </p:sp>
      <p:sp>
        <p:nvSpPr>
          <p:cNvPr id="3" name="Date Placeholder 2"/>
          <p:cNvSpPr>
            <a:spLocks noGrp="1"/>
          </p:cNvSpPr>
          <p:nvPr>
            <p:ph type="dt" sz="half" idx="10"/>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 Ministry of Mountain View Bible Fellowship</a:t>
            </a:r>
            <a:endParaRPr dirty="0"/>
          </a:p>
        </p:txBody>
      </p:sp>
      <p:sp>
        <p:nvSpPr>
          <p:cNvPr id="2" name="Date Placeholder 1"/>
          <p:cNvSpPr>
            <a:spLocks noGrp="1"/>
          </p:cNvSpPr>
          <p:nvPr>
            <p:ph type="dt" sz="half" idx="10"/>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 Ministry of Mountain View Bible Fellowship</a:t>
            </a:r>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 Ministry of Mountain View Bible Fellowship</a:t>
            </a:r>
            <a:endParaRPr dirty="0"/>
          </a:p>
        </p:txBody>
      </p:sp>
      <p:sp>
        <p:nvSpPr>
          <p:cNvPr id="5" name="Date Placeholder 4"/>
          <p:cNvSpPr>
            <a:spLocks noGrp="1"/>
          </p:cNvSpPr>
          <p:nvPr>
            <p:ph type="dt" sz="half" idx="10"/>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 Ministry of Mountain View Bible Fellowship</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Bible and Borders</a:t>
            </a:r>
          </a:p>
        </p:txBody>
      </p:sp>
      <p:sp>
        <p:nvSpPr>
          <p:cNvPr id="3" name="Subtitle 2"/>
          <p:cNvSpPr>
            <a:spLocks noGrp="1"/>
          </p:cNvSpPr>
          <p:nvPr>
            <p:ph type="subTitle" idx="1"/>
          </p:nvPr>
        </p:nvSpPr>
        <p:spPr/>
        <p:txBody>
          <a:bodyPr/>
          <a:lstStyle/>
          <a:p>
            <a:r>
              <a:rPr lang="en-US" dirty="0"/>
              <a:t>What Does the Bible Say About Borders and Immigration?</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F5FD-8F1D-1641-8451-EA792502C48F}"/>
              </a:ext>
            </a:extLst>
          </p:cNvPr>
          <p:cNvSpPr>
            <a:spLocks noGrp="1"/>
          </p:cNvSpPr>
          <p:nvPr>
            <p:ph type="title"/>
          </p:nvPr>
        </p:nvSpPr>
        <p:spPr/>
        <p:txBody>
          <a:bodyPr/>
          <a:lstStyle/>
          <a:p>
            <a:r>
              <a:rPr lang="en-US" dirty="0"/>
              <a:t>First Mention of “Nation”</a:t>
            </a:r>
          </a:p>
        </p:txBody>
      </p:sp>
      <p:sp>
        <p:nvSpPr>
          <p:cNvPr id="3" name="Content Placeholder 2">
            <a:extLst>
              <a:ext uri="{FF2B5EF4-FFF2-40B4-BE49-F238E27FC236}">
                <a16:creationId xmlns:a16="http://schemas.microsoft.com/office/drawing/2014/main" id="{0E0E140C-3623-4044-B7B3-2B074F1EAA5B}"/>
              </a:ext>
            </a:extLst>
          </p:cNvPr>
          <p:cNvSpPr>
            <a:spLocks noGrp="1"/>
          </p:cNvSpPr>
          <p:nvPr>
            <p:ph idx="1"/>
          </p:nvPr>
        </p:nvSpPr>
        <p:spPr/>
        <p:txBody>
          <a:bodyPr/>
          <a:lstStyle/>
          <a:p>
            <a:pPr marL="45720" indent="0">
              <a:buNone/>
            </a:pPr>
            <a:r>
              <a:rPr lang="en-US" dirty="0"/>
              <a:t>From these the coastland peoples spread in their lands, each with his own language, by their clans, in their </a:t>
            </a:r>
            <a:r>
              <a:rPr lang="en-US" b="1" u="sng" dirty="0"/>
              <a:t>nations</a:t>
            </a:r>
            <a:r>
              <a:rPr lang="en-US" dirty="0"/>
              <a:t>.” (Genesis 10:5, ESV) </a:t>
            </a:r>
          </a:p>
          <a:p>
            <a:r>
              <a:rPr lang="en-US" dirty="0"/>
              <a:t>The Nations Developed From Groups With Common Language</a:t>
            </a:r>
          </a:p>
          <a:p>
            <a:r>
              <a:rPr lang="en-US" dirty="0"/>
              <a:t>The Nations Developed From Family Groups</a:t>
            </a:r>
          </a:p>
          <a:p>
            <a:r>
              <a:rPr lang="en-US" dirty="0"/>
              <a:t>We Also Find Out That Translations Don’t Help!</a:t>
            </a:r>
          </a:p>
          <a:p>
            <a:pPr marL="45720" indent="0">
              <a:buNone/>
            </a:pPr>
            <a:endParaRPr lang="en-US" dirty="0"/>
          </a:p>
        </p:txBody>
      </p:sp>
    </p:spTree>
    <p:extLst>
      <p:ext uri="{BB962C8B-B14F-4D97-AF65-F5344CB8AC3E}">
        <p14:creationId xmlns:p14="http://schemas.microsoft.com/office/powerpoint/2010/main" val="53662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F5FD-8F1D-1641-8451-EA792502C48F}"/>
              </a:ext>
            </a:extLst>
          </p:cNvPr>
          <p:cNvSpPr>
            <a:spLocks noGrp="1"/>
          </p:cNvSpPr>
          <p:nvPr>
            <p:ph type="title"/>
          </p:nvPr>
        </p:nvSpPr>
        <p:spPr/>
        <p:txBody>
          <a:bodyPr/>
          <a:lstStyle/>
          <a:p>
            <a:r>
              <a:rPr lang="en-US" dirty="0"/>
              <a:t>First Mention of “Nation”</a:t>
            </a:r>
          </a:p>
        </p:txBody>
      </p:sp>
      <p:sp>
        <p:nvSpPr>
          <p:cNvPr id="3" name="Content Placeholder 2">
            <a:extLst>
              <a:ext uri="{FF2B5EF4-FFF2-40B4-BE49-F238E27FC236}">
                <a16:creationId xmlns:a16="http://schemas.microsoft.com/office/drawing/2014/main" id="{0E0E140C-3623-4044-B7B3-2B074F1EAA5B}"/>
              </a:ext>
            </a:extLst>
          </p:cNvPr>
          <p:cNvSpPr>
            <a:spLocks noGrp="1"/>
          </p:cNvSpPr>
          <p:nvPr>
            <p:ph idx="1"/>
          </p:nvPr>
        </p:nvSpPr>
        <p:spPr/>
        <p:txBody>
          <a:bodyPr/>
          <a:lstStyle/>
          <a:p>
            <a:pPr marL="45720" indent="0">
              <a:buNone/>
            </a:pPr>
            <a:r>
              <a:rPr lang="en-US" dirty="0"/>
              <a:t>By these were the isles of the </a:t>
            </a:r>
            <a:r>
              <a:rPr lang="en-US" b="1" dirty="0">
                <a:highlight>
                  <a:srgbClr val="FFFF00"/>
                </a:highlight>
              </a:rPr>
              <a:t>Gentiles</a:t>
            </a:r>
            <a:r>
              <a:rPr lang="en-US" dirty="0"/>
              <a:t> divided in their lands; every one after his tongue, after their families, in their nations. (Genesis 10:5, KJV)</a:t>
            </a:r>
          </a:p>
          <a:p>
            <a:pPr marL="45720" indent="0">
              <a:buNone/>
            </a:pPr>
            <a:r>
              <a:rPr lang="en-US" dirty="0"/>
              <a:t>From these the coastlands of the </a:t>
            </a:r>
            <a:r>
              <a:rPr lang="en-US" b="1" dirty="0">
                <a:highlight>
                  <a:srgbClr val="FFFF00"/>
                </a:highlight>
              </a:rPr>
              <a:t>nations</a:t>
            </a:r>
            <a:r>
              <a:rPr lang="en-US" dirty="0"/>
              <a:t> were separated into their lands, every one according to his language, according to their families, into their nations. (Genesis 10:5, NASB) </a:t>
            </a:r>
          </a:p>
          <a:p>
            <a:pPr marL="45720" indent="0">
              <a:buNone/>
            </a:pPr>
            <a:r>
              <a:rPr lang="en-US" dirty="0"/>
              <a:t>From these the coastland </a:t>
            </a:r>
            <a:r>
              <a:rPr lang="en-US" b="1" dirty="0">
                <a:highlight>
                  <a:srgbClr val="FFFF00"/>
                </a:highlight>
              </a:rPr>
              <a:t>peoples</a:t>
            </a:r>
            <a:r>
              <a:rPr lang="en-US" dirty="0"/>
              <a:t> spread in their lands, each with his own language, by their clans, in their nations.” (Genesis 10:5, ESV) </a:t>
            </a:r>
          </a:p>
        </p:txBody>
      </p:sp>
    </p:spTree>
    <p:extLst>
      <p:ext uri="{BB962C8B-B14F-4D97-AF65-F5344CB8AC3E}">
        <p14:creationId xmlns:p14="http://schemas.microsoft.com/office/powerpoint/2010/main" val="392362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7316-BCBE-C343-B557-B23C7BC7AA8C}"/>
              </a:ext>
            </a:extLst>
          </p:cNvPr>
          <p:cNvSpPr>
            <a:spLocks noGrp="1"/>
          </p:cNvSpPr>
          <p:nvPr>
            <p:ph type="title"/>
          </p:nvPr>
        </p:nvSpPr>
        <p:spPr/>
        <p:txBody>
          <a:bodyPr/>
          <a:lstStyle/>
          <a:p>
            <a:r>
              <a:rPr lang="en-US" dirty="0"/>
              <a:t>The Difference Between Nations and Peoples</a:t>
            </a:r>
          </a:p>
        </p:txBody>
      </p:sp>
      <p:sp>
        <p:nvSpPr>
          <p:cNvPr id="3" name="Content Placeholder 2">
            <a:extLst>
              <a:ext uri="{FF2B5EF4-FFF2-40B4-BE49-F238E27FC236}">
                <a16:creationId xmlns:a16="http://schemas.microsoft.com/office/drawing/2014/main" id="{E8DDFE5A-06F5-EE42-918B-8F368EDEB45F}"/>
              </a:ext>
            </a:extLst>
          </p:cNvPr>
          <p:cNvSpPr>
            <a:spLocks noGrp="1"/>
          </p:cNvSpPr>
          <p:nvPr>
            <p:ph sz="half" idx="1"/>
          </p:nvPr>
        </p:nvSpPr>
        <p:spPr/>
        <p:txBody>
          <a:bodyPr>
            <a:normAutofit fontScale="92500" lnSpcReduction="10000"/>
          </a:bodyPr>
          <a:lstStyle/>
          <a:p>
            <a:pPr marL="45720" indent="0" algn="ctr">
              <a:buNone/>
            </a:pPr>
            <a:r>
              <a:rPr lang="he-IL" sz="3200" dirty="0">
                <a:latin typeface="SBL Hebrew" panose="02000000000000000000" pitchFamily="2" charset="-79"/>
                <a:cs typeface="SBL Hebrew" panose="02000000000000000000" pitchFamily="2" charset="-79"/>
              </a:rPr>
              <a:t>גּוֹי</a:t>
            </a:r>
            <a:r>
              <a:rPr lang="en-US" dirty="0"/>
              <a:t> goy</a:t>
            </a:r>
          </a:p>
          <a:p>
            <a:pPr marL="45720" indent="0" algn="ctr">
              <a:buNone/>
            </a:pPr>
            <a:r>
              <a:rPr lang="en-US" dirty="0"/>
              <a:t>Nation</a:t>
            </a:r>
          </a:p>
          <a:p>
            <a:r>
              <a:rPr lang="en-US" dirty="0"/>
              <a:t>Designates a National Entity or a Political Unity</a:t>
            </a:r>
          </a:p>
          <a:p>
            <a:r>
              <a:rPr lang="en-US" dirty="0"/>
              <a:t>Used in Gn. 10:5, 20, 31, 32 to Describe the Nations Formed From Noah’s Son</a:t>
            </a:r>
          </a:p>
          <a:p>
            <a:r>
              <a:rPr lang="en-US" dirty="0"/>
              <a:t>A Nation in the Bible is Characterized By Borders, a Central Government, a Governing Establishment, Common Laws</a:t>
            </a:r>
          </a:p>
          <a:p>
            <a:endParaRPr lang="en-US" dirty="0"/>
          </a:p>
        </p:txBody>
      </p:sp>
      <p:sp>
        <p:nvSpPr>
          <p:cNvPr id="4" name="Content Placeholder 3">
            <a:extLst>
              <a:ext uri="{FF2B5EF4-FFF2-40B4-BE49-F238E27FC236}">
                <a16:creationId xmlns:a16="http://schemas.microsoft.com/office/drawing/2014/main" id="{AAC90799-68F2-6F43-96CF-2C40D4CF0D3B}"/>
              </a:ext>
            </a:extLst>
          </p:cNvPr>
          <p:cNvSpPr>
            <a:spLocks noGrp="1"/>
          </p:cNvSpPr>
          <p:nvPr>
            <p:ph sz="half" idx="2"/>
          </p:nvPr>
        </p:nvSpPr>
        <p:spPr/>
        <p:txBody>
          <a:bodyPr>
            <a:normAutofit fontScale="92500" lnSpcReduction="10000"/>
          </a:bodyPr>
          <a:lstStyle/>
          <a:p>
            <a:pPr marL="45720" indent="0" algn="ctr">
              <a:buNone/>
            </a:pPr>
            <a:r>
              <a:rPr lang="he-IL" sz="3200" dirty="0">
                <a:latin typeface="SBL Hebrew" panose="02000000000000000000" pitchFamily="2" charset="-79"/>
                <a:cs typeface="SBL Hebrew" panose="02000000000000000000" pitchFamily="2" charset="-79"/>
              </a:rPr>
              <a:t>עַם</a:t>
            </a:r>
            <a:r>
              <a:rPr lang="en-US" sz="3200" dirty="0">
                <a:latin typeface="SBL Hebrew" panose="02000000000000000000" pitchFamily="2" charset="-79"/>
                <a:cs typeface="SBL Hebrew" panose="02000000000000000000" pitchFamily="2" charset="-79"/>
              </a:rPr>
              <a:t> </a:t>
            </a:r>
            <a:r>
              <a:rPr lang="en-US" dirty="0"/>
              <a:t>am</a:t>
            </a:r>
          </a:p>
          <a:p>
            <a:pPr marL="45720" indent="0" algn="ctr">
              <a:buNone/>
            </a:pPr>
            <a:r>
              <a:rPr lang="en-US" dirty="0"/>
              <a:t>People</a:t>
            </a:r>
          </a:p>
          <a:p>
            <a:r>
              <a:rPr lang="en-US" dirty="0"/>
              <a:t>Designates a Group of People</a:t>
            </a:r>
          </a:p>
          <a:p>
            <a:r>
              <a:rPr lang="en-US" dirty="0"/>
              <a:t>Focused on the Common Ancestry</a:t>
            </a:r>
            <a:br>
              <a:rPr lang="en-US" dirty="0"/>
            </a:br>
            <a:endParaRPr lang="en-US" dirty="0"/>
          </a:p>
          <a:p>
            <a:endParaRPr lang="en-US" dirty="0"/>
          </a:p>
        </p:txBody>
      </p:sp>
    </p:spTree>
    <p:extLst>
      <p:ext uri="{BB962C8B-B14F-4D97-AF65-F5344CB8AC3E}">
        <p14:creationId xmlns:p14="http://schemas.microsoft.com/office/powerpoint/2010/main" val="345429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linds(horizontal)">
                                      <p:cBhvr>
                                        <p:cTn id="18" dur="500"/>
                                        <p:tgtEl>
                                          <p:spTgt spid="4">
                                            <p:txEl>
                                              <p:pRg st="2" end="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linds(horizontal)">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F5FD-8F1D-1641-8451-EA792502C48F}"/>
              </a:ext>
            </a:extLst>
          </p:cNvPr>
          <p:cNvSpPr>
            <a:spLocks noGrp="1"/>
          </p:cNvSpPr>
          <p:nvPr>
            <p:ph type="title"/>
          </p:nvPr>
        </p:nvSpPr>
        <p:spPr/>
        <p:txBody>
          <a:bodyPr/>
          <a:lstStyle/>
          <a:p>
            <a:r>
              <a:rPr lang="en-US" dirty="0"/>
              <a:t>First Mention of “Nation”</a:t>
            </a:r>
          </a:p>
        </p:txBody>
      </p:sp>
      <p:sp>
        <p:nvSpPr>
          <p:cNvPr id="3" name="Content Placeholder 2">
            <a:extLst>
              <a:ext uri="{FF2B5EF4-FFF2-40B4-BE49-F238E27FC236}">
                <a16:creationId xmlns:a16="http://schemas.microsoft.com/office/drawing/2014/main" id="{0E0E140C-3623-4044-B7B3-2B074F1EAA5B}"/>
              </a:ext>
            </a:extLst>
          </p:cNvPr>
          <p:cNvSpPr>
            <a:spLocks noGrp="1"/>
          </p:cNvSpPr>
          <p:nvPr>
            <p:ph idx="1"/>
          </p:nvPr>
        </p:nvSpPr>
        <p:spPr/>
        <p:txBody>
          <a:bodyPr/>
          <a:lstStyle/>
          <a:p>
            <a:pPr marL="45720" indent="0">
              <a:buNone/>
            </a:pPr>
            <a:r>
              <a:rPr lang="en-US" dirty="0"/>
              <a:t>By these were the isles of the </a:t>
            </a:r>
            <a:r>
              <a:rPr lang="en-US" b="1" dirty="0">
                <a:highlight>
                  <a:srgbClr val="FFFF00"/>
                </a:highlight>
              </a:rPr>
              <a:t>Gentiles</a:t>
            </a:r>
            <a:r>
              <a:rPr lang="en-US" dirty="0"/>
              <a:t> (</a:t>
            </a:r>
            <a:r>
              <a:rPr lang="en-US" b="1" dirty="0"/>
              <a:t>goy</a:t>
            </a:r>
            <a:r>
              <a:rPr lang="en-US" dirty="0"/>
              <a:t>)divided in their lands; every one after his tongue, after their families, in their nations (</a:t>
            </a:r>
            <a:r>
              <a:rPr lang="en-US" b="1" dirty="0"/>
              <a:t>goy</a:t>
            </a:r>
            <a:r>
              <a:rPr lang="en-US" dirty="0"/>
              <a:t>). (Genesis 10:5, KJV)</a:t>
            </a:r>
          </a:p>
          <a:p>
            <a:pPr marL="45720" indent="0">
              <a:buNone/>
            </a:pPr>
            <a:r>
              <a:rPr lang="en-US" dirty="0"/>
              <a:t>From these the coastlands of the </a:t>
            </a:r>
            <a:r>
              <a:rPr lang="en-US" b="1" dirty="0">
                <a:highlight>
                  <a:srgbClr val="FFFF00"/>
                </a:highlight>
              </a:rPr>
              <a:t>nations</a:t>
            </a:r>
            <a:r>
              <a:rPr lang="en-US" dirty="0"/>
              <a:t> (</a:t>
            </a:r>
            <a:r>
              <a:rPr lang="en-US" b="1" dirty="0"/>
              <a:t>goy</a:t>
            </a:r>
            <a:r>
              <a:rPr lang="en-US" dirty="0"/>
              <a:t>)were separated into their lands, every one according to his language, according to their families, into their nations (</a:t>
            </a:r>
            <a:r>
              <a:rPr lang="en-US" b="1" dirty="0"/>
              <a:t>goy</a:t>
            </a:r>
            <a:r>
              <a:rPr lang="en-US" dirty="0"/>
              <a:t>). (Genesis 10:5, NASB) </a:t>
            </a:r>
          </a:p>
          <a:p>
            <a:pPr marL="45720" indent="0">
              <a:buNone/>
            </a:pPr>
            <a:r>
              <a:rPr lang="en-US" dirty="0"/>
              <a:t>From these the coastland </a:t>
            </a:r>
            <a:r>
              <a:rPr lang="en-US" b="1" dirty="0">
                <a:highlight>
                  <a:srgbClr val="FFFF00"/>
                </a:highlight>
              </a:rPr>
              <a:t>peoples</a:t>
            </a:r>
            <a:r>
              <a:rPr lang="en-US" dirty="0"/>
              <a:t> (</a:t>
            </a:r>
            <a:r>
              <a:rPr lang="en-US" b="1" dirty="0"/>
              <a:t>goy</a:t>
            </a:r>
            <a:r>
              <a:rPr lang="en-US" dirty="0"/>
              <a:t>) spread in their lands, each with his own language, by their clans, in their nations (</a:t>
            </a:r>
            <a:r>
              <a:rPr lang="en-US" b="1" dirty="0"/>
              <a:t>goy</a:t>
            </a:r>
            <a:r>
              <a:rPr lang="en-US" dirty="0"/>
              <a:t>).” (Genesis 10:5, ESV) </a:t>
            </a:r>
          </a:p>
        </p:txBody>
      </p:sp>
    </p:spTree>
    <p:extLst>
      <p:ext uri="{BB962C8B-B14F-4D97-AF65-F5344CB8AC3E}">
        <p14:creationId xmlns:p14="http://schemas.microsoft.com/office/powerpoint/2010/main" val="22973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E892-4928-FF46-8025-C09A11B13ED6}"/>
              </a:ext>
            </a:extLst>
          </p:cNvPr>
          <p:cNvSpPr>
            <a:spLocks noGrp="1"/>
          </p:cNvSpPr>
          <p:nvPr>
            <p:ph type="title"/>
          </p:nvPr>
        </p:nvSpPr>
        <p:spPr/>
        <p:txBody>
          <a:bodyPr/>
          <a:lstStyle/>
          <a:p>
            <a:r>
              <a:rPr lang="en-US" dirty="0"/>
              <a:t>Spread of Nations</a:t>
            </a:r>
          </a:p>
        </p:txBody>
      </p:sp>
      <p:sp>
        <p:nvSpPr>
          <p:cNvPr id="3" name="Content Placeholder 2">
            <a:extLst>
              <a:ext uri="{FF2B5EF4-FFF2-40B4-BE49-F238E27FC236}">
                <a16:creationId xmlns:a16="http://schemas.microsoft.com/office/drawing/2014/main" id="{F0BCA8C7-DFED-D94D-9A05-64970BF83EAE}"/>
              </a:ext>
            </a:extLst>
          </p:cNvPr>
          <p:cNvSpPr>
            <a:spLocks noGrp="1"/>
          </p:cNvSpPr>
          <p:nvPr>
            <p:ph idx="1"/>
          </p:nvPr>
        </p:nvSpPr>
        <p:spPr/>
        <p:txBody>
          <a:bodyPr/>
          <a:lstStyle/>
          <a:p>
            <a:pPr marL="45720" indent="0">
              <a:buNone/>
            </a:pPr>
            <a:r>
              <a:rPr lang="en-US" dirty="0"/>
              <a:t>“And the </a:t>
            </a:r>
            <a:r>
              <a:rPr lang="en-US" cap="small" dirty="0"/>
              <a:t>Lord</a:t>
            </a:r>
            <a:r>
              <a:rPr lang="en-US" dirty="0"/>
              <a:t> said, “Behold, they are one people, and they have all one language, and this is only the beginning of what they will do. And nothing that they propose to do will now be impossible for them. Come, let us go down and there confuse their language, so that they may not understand one another’s speech.” So </a:t>
            </a:r>
            <a:r>
              <a:rPr lang="en-US" b="1" u="sng" dirty="0"/>
              <a:t>the </a:t>
            </a:r>
            <a:r>
              <a:rPr lang="en-US" b="1" u="sng" cap="small" dirty="0"/>
              <a:t>Lord</a:t>
            </a:r>
            <a:r>
              <a:rPr lang="en-US" b="1" u="sng" dirty="0"/>
              <a:t> dispersed </a:t>
            </a:r>
            <a:r>
              <a:rPr lang="en-US" dirty="0"/>
              <a:t>them from there over the face of all the earth, and they left off building the city. Therefore its name was called Babel, because there the </a:t>
            </a:r>
            <a:r>
              <a:rPr lang="en-US" cap="small" dirty="0"/>
              <a:t>Lord</a:t>
            </a:r>
            <a:r>
              <a:rPr lang="en-US" dirty="0"/>
              <a:t> confused the language of all the earth. And from there </a:t>
            </a:r>
            <a:r>
              <a:rPr lang="en-US" b="1" u="sng" dirty="0"/>
              <a:t>the </a:t>
            </a:r>
            <a:r>
              <a:rPr lang="en-US" b="1" u="sng" cap="small" dirty="0"/>
              <a:t>Lord</a:t>
            </a:r>
            <a:r>
              <a:rPr lang="en-US" b="1" u="sng" dirty="0"/>
              <a:t> dispersed them over the face of all the earth.</a:t>
            </a:r>
            <a:r>
              <a:rPr lang="en-US" dirty="0"/>
              <a:t>” (Genesis 11:6–9) </a:t>
            </a:r>
          </a:p>
        </p:txBody>
      </p:sp>
    </p:spTree>
    <p:extLst>
      <p:ext uri="{BB962C8B-B14F-4D97-AF65-F5344CB8AC3E}">
        <p14:creationId xmlns:p14="http://schemas.microsoft.com/office/powerpoint/2010/main" val="15243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892A-626C-704F-88C9-10032A700422}"/>
              </a:ext>
            </a:extLst>
          </p:cNvPr>
          <p:cNvSpPr>
            <a:spLocks noGrp="1"/>
          </p:cNvSpPr>
          <p:nvPr>
            <p:ph type="title"/>
          </p:nvPr>
        </p:nvSpPr>
        <p:spPr/>
        <p:txBody>
          <a:bodyPr/>
          <a:lstStyle/>
          <a:p>
            <a:r>
              <a:rPr lang="en-US" dirty="0"/>
              <a:t>Creation of Nations</a:t>
            </a:r>
          </a:p>
        </p:txBody>
      </p:sp>
      <p:sp>
        <p:nvSpPr>
          <p:cNvPr id="3" name="Content Placeholder 2">
            <a:extLst>
              <a:ext uri="{FF2B5EF4-FFF2-40B4-BE49-F238E27FC236}">
                <a16:creationId xmlns:a16="http://schemas.microsoft.com/office/drawing/2014/main" id="{84651310-2202-AD4D-A734-AB9172F8E93D}"/>
              </a:ext>
            </a:extLst>
          </p:cNvPr>
          <p:cNvSpPr>
            <a:spLocks noGrp="1"/>
          </p:cNvSpPr>
          <p:nvPr>
            <p:ph idx="1"/>
          </p:nvPr>
        </p:nvSpPr>
        <p:spPr/>
        <p:txBody>
          <a:bodyPr/>
          <a:lstStyle/>
          <a:p>
            <a:r>
              <a:rPr lang="en-US" dirty="0"/>
              <a:t>God Again Intervenes and Separates People Into Groups Which Then Became Nations</a:t>
            </a:r>
          </a:p>
          <a:p>
            <a:r>
              <a:rPr lang="en-US" dirty="0"/>
              <a:t>Why Did God Do This?</a:t>
            </a:r>
          </a:p>
          <a:p>
            <a:r>
              <a:rPr lang="en-US" dirty="0"/>
              <a:t>How is this Similar to What Happened in Eden?</a:t>
            </a:r>
          </a:p>
          <a:p>
            <a:r>
              <a:rPr lang="en-US" dirty="0"/>
              <a:t>How is this Different From What Happened in Eden?</a:t>
            </a:r>
          </a:p>
        </p:txBody>
      </p:sp>
    </p:spTree>
    <p:extLst>
      <p:ext uri="{BB962C8B-B14F-4D97-AF65-F5344CB8AC3E}">
        <p14:creationId xmlns:p14="http://schemas.microsoft.com/office/powerpoint/2010/main" val="319745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A40D-EF11-E241-BE0A-F89CBDDB8FCC}"/>
              </a:ext>
            </a:extLst>
          </p:cNvPr>
          <p:cNvSpPr>
            <a:spLocks noGrp="1"/>
          </p:cNvSpPr>
          <p:nvPr>
            <p:ph type="title"/>
          </p:nvPr>
        </p:nvSpPr>
        <p:spPr/>
        <p:txBody>
          <a:bodyPr>
            <a:normAutofit/>
          </a:bodyPr>
          <a:lstStyle/>
          <a:p>
            <a:r>
              <a:rPr lang="en-US" dirty="0">
                <a:solidFill>
                  <a:schemeClr val="tx1"/>
                </a:solidFill>
                <a:ea typeface="+mn-ea"/>
                <a:cs typeface="+mn-cs"/>
              </a:rPr>
              <a:t>What Can We Learn?</a:t>
            </a:r>
          </a:p>
        </p:txBody>
      </p:sp>
      <p:sp>
        <p:nvSpPr>
          <p:cNvPr id="3" name="Content Placeholder 2">
            <a:extLst>
              <a:ext uri="{FF2B5EF4-FFF2-40B4-BE49-F238E27FC236}">
                <a16:creationId xmlns:a16="http://schemas.microsoft.com/office/drawing/2014/main" id="{65548971-FEB8-DF47-9DF5-13261A351509}"/>
              </a:ext>
            </a:extLst>
          </p:cNvPr>
          <p:cNvSpPr>
            <a:spLocks noGrp="1"/>
          </p:cNvSpPr>
          <p:nvPr>
            <p:ph idx="1"/>
          </p:nvPr>
        </p:nvSpPr>
        <p:spPr/>
        <p:txBody>
          <a:bodyPr/>
          <a:lstStyle/>
          <a:p>
            <a:r>
              <a:rPr lang="en-US" dirty="0"/>
              <a:t>Why Were Borders Set Up In Eden?</a:t>
            </a:r>
          </a:p>
          <a:p>
            <a:r>
              <a:rPr lang="en-US" dirty="0"/>
              <a:t>Why Were Nations Established at Babel?</a:t>
            </a:r>
          </a:p>
          <a:p>
            <a:r>
              <a:rPr lang="en-US" dirty="0"/>
              <a:t>Does it Seem God Separates People to Curb the Spread and Limit the Impact of Sin?</a:t>
            </a:r>
          </a:p>
          <a:p>
            <a:endParaRPr lang="en-US" dirty="0"/>
          </a:p>
          <a:p>
            <a:pPr marL="45720" indent="0" algn="ctr">
              <a:buNone/>
            </a:pPr>
            <a:r>
              <a:rPr lang="en-US" b="1" dirty="0"/>
              <a:t>Principle #1: God Has Established National Borders to Limit the Spread and Impact of Sin</a:t>
            </a:r>
          </a:p>
        </p:txBody>
      </p:sp>
    </p:spTree>
    <p:extLst>
      <p:ext uri="{BB962C8B-B14F-4D97-AF65-F5344CB8AC3E}">
        <p14:creationId xmlns:p14="http://schemas.microsoft.com/office/powerpoint/2010/main" val="74450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319F-7EE5-B044-A43B-41D5AFBA0D1A}"/>
              </a:ext>
            </a:extLst>
          </p:cNvPr>
          <p:cNvSpPr>
            <a:spLocks noGrp="1"/>
          </p:cNvSpPr>
          <p:nvPr>
            <p:ph type="title"/>
          </p:nvPr>
        </p:nvSpPr>
        <p:spPr/>
        <p:txBody>
          <a:bodyPr/>
          <a:lstStyle/>
          <a:p>
            <a:r>
              <a:rPr lang="en-US" dirty="0"/>
              <a:t>Boundaries and Borders Are evident</a:t>
            </a:r>
          </a:p>
        </p:txBody>
      </p:sp>
      <p:sp>
        <p:nvSpPr>
          <p:cNvPr id="3" name="Content Placeholder 2">
            <a:extLst>
              <a:ext uri="{FF2B5EF4-FFF2-40B4-BE49-F238E27FC236}">
                <a16:creationId xmlns:a16="http://schemas.microsoft.com/office/drawing/2014/main" id="{B8CD1BA1-3E51-2247-A217-C4A8EFD83A64}"/>
              </a:ext>
            </a:extLst>
          </p:cNvPr>
          <p:cNvSpPr>
            <a:spLocks noGrp="1"/>
          </p:cNvSpPr>
          <p:nvPr>
            <p:ph idx="1"/>
          </p:nvPr>
        </p:nvSpPr>
        <p:spPr/>
        <p:txBody>
          <a:bodyPr/>
          <a:lstStyle/>
          <a:p>
            <a:pPr marL="45720" indent="0">
              <a:buNone/>
            </a:pPr>
            <a:r>
              <a:rPr lang="en-US" dirty="0"/>
              <a:t>“</a:t>
            </a:r>
            <a:r>
              <a:rPr lang="en-US" dirty="0" err="1"/>
              <a:t>Terah</a:t>
            </a:r>
            <a:r>
              <a:rPr lang="en-US" dirty="0"/>
              <a:t> took Abram his son and Lot the son of Haran, his grandson, and Sarai his daughter-in-law, his son Abram’s wife, and they went forth together </a:t>
            </a:r>
            <a:r>
              <a:rPr lang="en-US" b="1" u="sng" dirty="0"/>
              <a:t>from Ur of the Chaldeans </a:t>
            </a:r>
            <a:r>
              <a:rPr lang="en-US" dirty="0"/>
              <a:t>to go </a:t>
            </a:r>
            <a:r>
              <a:rPr lang="en-US" b="1" u="sng" dirty="0"/>
              <a:t>into the land of Canaan</a:t>
            </a:r>
            <a:r>
              <a:rPr lang="en-US" dirty="0"/>
              <a:t>, but when </a:t>
            </a:r>
            <a:r>
              <a:rPr lang="en-US" b="1" u="sng" dirty="0"/>
              <a:t>they came to Haran</a:t>
            </a:r>
            <a:r>
              <a:rPr lang="en-US" dirty="0"/>
              <a:t>, they </a:t>
            </a:r>
            <a:r>
              <a:rPr lang="en-US" b="1" u="sng" dirty="0"/>
              <a:t>settled there</a:t>
            </a:r>
            <a:r>
              <a:rPr lang="en-US" dirty="0"/>
              <a:t>.” (Genesis 11:31) </a:t>
            </a:r>
          </a:p>
          <a:p>
            <a:r>
              <a:rPr lang="en-US" dirty="0"/>
              <a:t>By The Next Chapter in Genesis There Are Definite and Distinguishable Geographic Areas</a:t>
            </a:r>
          </a:p>
          <a:p>
            <a:r>
              <a:rPr lang="en-US" dirty="0"/>
              <a:t>These Are Places You Can Find on a Map</a:t>
            </a:r>
          </a:p>
          <a:p>
            <a:endParaRPr lang="en-US" dirty="0"/>
          </a:p>
        </p:txBody>
      </p:sp>
    </p:spTree>
    <p:extLst>
      <p:ext uri="{BB962C8B-B14F-4D97-AF65-F5344CB8AC3E}">
        <p14:creationId xmlns:p14="http://schemas.microsoft.com/office/powerpoint/2010/main" val="12543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FC165A-DF4A-6B46-BFEA-35E1C2EFF031}"/>
              </a:ext>
            </a:extLst>
          </p:cNvPr>
          <p:cNvSpPr>
            <a:spLocks noGrp="1"/>
          </p:cNvSpPr>
          <p:nvPr>
            <p:ph type="ftr" sz="quarter" idx="11"/>
          </p:nvPr>
        </p:nvSpPr>
        <p:spPr/>
        <p:txBody>
          <a:bodyPr/>
          <a:lstStyle/>
          <a:p>
            <a:r>
              <a:rPr lang="en-US"/>
              <a:t>A Ministry of Mountain View Bible Fellowship</a:t>
            </a:r>
            <a:endParaRPr lang="en-US" dirty="0"/>
          </a:p>
        </p:txBody>
      </p:sp>
      <p:pic>
        <p:nvPicPr>
          <p:cNvPr id="3" name="Picture 2">
            <a:extLst>
              <a:ext uri="{FF2B5EF4-FFF2-40B4-BE49-F238E27FC236}">
                <a16:creationId xmlns:a16="http://schemas.microsoft.com/office/drawing/2014/main" id="{1F52A7A8-865D-8D4D-B0D9-CA777A970B3E}"/>
              </a:ext>
            </a:extLst>
          </p:cNvPr>
          <p:cNvPicPr>
            <a:picLocks noChangeAspect="1"/>
          </p:cNvPicPr>
          <p:nvPr/>
        </p:nvPicPr>
        <p:blipFill>
          <a:blip r:embed="rId2"/>
          <a:stretch>
            <a:fillRect/>
          </a:stretch>
        </p:blipFill>
        <p:spPr>
          <a:xfrm>
            <a:off x="303212" y="80367"/>
            <a:ext cx="11430000" cy="6697266"/>
          </a:xfrm>
          <a:prstGeom prst="rect">
            <a:avLst/>
          </a:prstGeom>
        </p:spPr>
      </p:pic>
      <p:sp>
        <p:nvSpPr>
          <p:cNvPr id="4" name="Oval 3">
            <a:extLst>
              <a:ext uri="{FF2B5EF4-FFF2-40B4-BE49-F238E27FC236}">
                <a16:creationId xmlns:a16="http://schemas.microsoft.com/office/drawing/2014/main" id="{2206257A-3FD0-944E-BD99-BB85B6E66625}"/>
              </a:ext>
            </a:extLst>
          </p:cNvPr>
          <p:cNvSpPr/>
          <p:nvPr/>
        </p:nvSpPr>
        <p:spPr>
          <a:xfrm>
            <a:off x="8837612" y="4038600"/>
            <a:ext cx="914400" cy="685800"/>
          </a:xfrm>
          <a:prstGeom prst="ellipse">
            <a:avLst/>
          </a:prstGeom>
          <a:solidFill>
            <a:schemeClr val="accent2">
              <a:alpha val="1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7224B38F-6659-5A4B-B9DA-BC7D7AFFEEC5}"/>
              </a:ext>
            </a:extLst>
          </p:cNvPr>
          <p:cNvSpPr/>
          <p:nvPr/>
        </p:nvSpPr>
        <p:spPr>
          <a:xfrm>
            <a:off x="6856412" y="2057400"/>
            <a:ext cx="914400" cy="685800"/>
          </a:xfrm>
          <a:prstGeom prst="ellipse">
            <a:avLst/>
          </a:prstGeom>
          <a:solidFill>
            <a:schemeClr val="accent2">
              <a:alpha val="1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0B71B79C-43CE-AD46-9BB2-8604EA19E570}"/>
              </a:ext>
            </a:extLst>
          </p:cNvPr>
          <p:cNvSpPr/>
          <p:nvPr/>
        </p:nvSpPr>
        <p:spPr>
          <a:xfrm>
            <a:off x="6018212" y="2926259"/>
            <a:ext cx="1295400" cy="1793974"/>
          </a:xfrm>
          <a:prstGeom prst="ellipse">
            <a:avLst/>
          </a:prstGeom>
          <a:solidFill>
            <a:schemeClr val="accent2">
              <a:alpha val="1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130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94AF-B8F5-644A-A379-59E3A9A71B18}"/>
              </a:ext>
            </a:extLst>
          </p:cNvPr>
          <p:cNvSpPr>
            <a:spLocks noGrp="1"/>
          </p:cNvSpPr>
          <p:nvPr>
            <p:ph type="title"/>
          </p:nvPr>
        </p:nvSpPr>
        <p:spPr/>
        <p:txBody>
          <a:bodyPr/>
          <a:lstStyle/>
          <a:p>
            <a:r>
              <a:rPr lang="en-US" dirty="0"/>
              <a:t>God Disrupts Borders and Displaces Nations</a:t>
            </a:r>
          </a:p>
        </p:txBody>
      </p:sp>
      <p:sp>
        <p:nvSpPr>
          <p:cNvPr id="3" name="Content Placeholder 2">
            <a:extLst>
              <a:ext uri="{FF2B5EF4-FFF2-40B4-BE49-F238E27FC236}">
                <a16:creationId xmlns:a16="http://schemas.microsoft.com/office/drawing/2014/main" id="{C4850EC7-FAD0-B84F-B354-80C32D1AD06E}"/>
              </a:ext>
            </a:extLst>
          </p:cNvPr>
          <p:cNvSpPr>
            <a:spLocks noGrp="1"/>
          </p:cNvSpPr>
          <p:nvPr>
            <p:ph idx="1"/>
          </p:nvPr>
        </p:nvSpPr>
        <p:spPr/>
        <p:txBody>
          <a:bodyPr>
            <a:normAutofit fontScale="92500"/>
          </a:bodyPr>
          <a:lstStyle/>
          <a:p>
            <a:r>
              <a:rPr lang="en-US" dirty="0"/>
              <a:t>““When the </a:t>
            </a:r>
            <a:r>
              <a:rPr lang="en-US" cap="small" dirty="0"/>
              <a:t>Lord</a:t>
            </a:r>
            <a:r>
              <a:rPr lang="en-US" dirty="0"/>
              <a:t> your God brings you into the land that you are entering to take possession of it, and clears away many </a:t>
            </a:r>
            <a:r>
              <a:rPr lang="en-US" b="1" u="sng" dirty="0"/>
              <a:t>nations</a:t>
            </a:r>
            <a:r>
              <a:rPr lang="en-US" dirty="0"/>
              <a:t> before you, the Hittites, the </a:t>
            </a:r>
            <a:r>
              <a:rPr lang="en-US" dirty="0" err="1"/>
              <a:t>Girgashites</a:t>
            </a:r>
            <a:r>
              <a:rPr lang="en-US" dirty="0"/>
              <a:t>, the Amorites, the Canaanites, the Perizzites, the Hivites, and the Jebusites, </a:t>
            </a:r>
            <a:r>
              <a:rPr lang="en-US" b="1" u="sng" dirty="0"/>
              <a:t>seven nations </a:t>
            </a:r>
            <a:r>
              <a:rPr lang="en-US" dirty="0"/>
              <a:t>more numerous and mightier than you,” (Deuteronomy 7:1) </a:t>
            </a:r>
          </a:p>
          <a:p>
            <a:r>
              <a:rPr lang="en-US" dirty="0"/>
              <a:t>““Hear, O Israel: you are to cross over the Jordan today, to go in to dispossess </a:t>
            </a:r>
            <a:r>
              <a:rPr lang="en-US" b="1" u="sng" dirty="0"/>
              <a:t>nations</a:t>
            </a:r>
            <a:r>
              <a:rPr lang="en-US" dirty="0"/>
              <a:t> greater and mightier than you, cities great and fortified up to heaven,” (Deuteronomy 9:1) </a:t>
            </a:r>
          </a:p>
          <a:p>
            <a:r>
              <a:rPr lang="en-US" dirty="0"/>
              <a:t>“When the Most High gave to the </a:t>
            </a:r>
            <a:r>
              <a:rPr lang="en-US" b="1" u="sng" dirty="0"/>
              <a:t>nations</a:t>
            </a:r>
            <a:r>
              <a:rPr lang="en-US" dirty="0"/>
              <a:t> their inheritance, when he divided mankind, he </a:t>
            </a:r>
            <a:r>
              <a:rPr lang="en-US" b="1" u="sng" dirty="0"/>
              <a:t>fixed the borders of the peoples </a:t>
            </a:r>
            <a:r>
              <a:rPr lang="en-US" dirty="0"/>
              <a:t>according to the number of the sons of God.” (Deuteronomy 32:8) </a:t>
            </a:r>
          </a:p>
          <a:p>
            <a:endParaRPr lang="en-US" dirty="0"/>
          </a:p>
        </p:txBody>
      </p:sp>
    </p:spTree>
    <p:extLst>
      <p:ext uri="{BB962C8B-B14F-4D97-AF65-F5344CB8AC3E}">
        <p14:creationId xmlns:p14="http://schemas.microsoft.com/office/powerpoint/2010/main" val="40645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298A-1D0B-AB4F-B29F-EFBE0546E787}"/>
              </a:ext>
            </a:extLst>
          </p:cNvPr>
          <p:cNvSpPr>
            <a:spLocks noGrp="1"/>
          </p:cNvSpPr>
          <p:nvPr>
            <p:ph type="title"/>
          </p:nvPr>
        </p:nvSpPr>
        <p:spPr/>
        <p:txBody>
          <a:bodyPr/>
          <a:lstStyle/>
          <a:p>
            <a:r>
              <a:rPr lang="en-US" dirty="0"/>
              <a:t>My goal</a:t>
            </a:r>
          </a:p>
        </p:txBody>
      </p:sp>
      <p:sp>
        <p:nvSpPr>
          <p:cNvPr id="3" name="Content Placeholder 2">
            <a:extLst>
              <a:ext uri="{FF2B5EF4-FFF2-40B4-BE49-F238E27FC236}">
                <a16:creationId xmlns:a16="http://schemas.microsoft.com/office/drawing/2014/main" id="{DF0D4962-79C5-644D-AED3-3951C5814E80}"/>
              </a:ext>
            </a:extLst>
          </p:cNvPr>
          <p:cNvSpPr>
            <a:spLocks noGrp="1"/>
          </p:cNvSpPr>
          <p:nvPr>
            <p:ph sz="half" idx="1"/>
          </p:nvPr>
        </p:nvSpPr>
        <p:spPr/>
        <p:txBody>
          <a:bodyPr>
            <a:normAutofit lnSpcReduction="10000"/>
          </a:bodyPr>
          <a:lstStyle/>
          <a:p>
            <a:pPr marL="45720" indent="0" algn="ctr">
              <a:buNone/>
            </a:pPr>
            <a:r>
              <a:rPr lang="en-US" b="1" dirty="0"/>
              <a:t>I Will Not:</a:t>
            </a:r>
          </a:p>
          <a:p>
            <a:r>
              <a:rPr lang="en-US" dirty="0"/>
              <a:t>Provide the “Sunday School” Answer to a Difficult Problem</a:t>
            </a:r>
          </a:p>
          <a:p>
            <a:r>
              <a:rPr lang="en-US" dirty="0"/>
              <a:t>Attempt to Minimize the Complexity</a:t>
            </a:r>
          </a:p>
          <a:p>
            <a:r>
              <a:rPr lang="en-US" dirty="0"/>
              <a:t>Ridicule The Viewpoint of Others</a:t>
            </a:r>
          </a:p>
        </p:txBody>
      </p:sp>
      <p:sp>
        <p:nvSpPr>
          <p:cNvPr id="4" name="Content Placeholder 3">
            <a:extLst>
              <a:ext uri="{FF2B5EF4-FFF2-40B4-BE49-F238E27FC236}">
                <a16:creationId xmlns:a16="http://schemas.microsoft.com/office/drawing/2014/main" id="{BDF4632E-E659-4D4B-BF05-1DA16412F555}"/>
              </a:ext>
            </a:extLst>
          </p:cNvPr>
          <p:cNvSpPr>
            <a:spLocks noGrp="1"/>
          </p:cNvSpPr>
          <p:nvPr>
            <p:ph sz="half" idx="2"/>
          </p:nvPr>
        </p:nvSpPr>
        <p:spPr/>
        <p:txBody>
          <a:bodyPr>
            <a:normAutofit lnSpcReduction="10000"/>
          </a:bodyPr>
          <a:lstStyle/>
          <a:p>
            <a:pPr marL="45720" indent="0" algn="ctr">
              <a:buNone/>
            </a:pPr>
            <a:r>
              <a:rPr lang="en-US" b="1" dirty="0"/>
              <a:t>I Will:</a:t>
            </a:r>
          </a:p>
          <a:p>
            <a:r>
              <a:rPr lang="en-US" dirty="0"/>
              <a:t>Explore What the Bible Says About Borders and Migrants</a:t>
            </a:r>
          </a:p>
          <a:p>
            <a:r>
              <a:rPr lang="en-US" dirty="0"/>
              <a:t>Identify Some Biblical Guidelines or Principles That Guide Us</a:t>
            </a:r>
          </a:p>
          <a:p>
            <a:r>
              <a:rPr lang="en-US" dirty="0"/>
              <a:t>Recognize That Everyone Involved in this Discussion is Made in God’s Image and are Therefore Worthy of Respect</a:t>
            </a:r>
          </a:p>
        </p:txBody>
      </p:sp>
    </p:spTree>
    <p:extLst>
      <p:ext uri="{BB962C8B-B14F-4D97-AF65-F5344CB8AC3E}">
        <p14:creationId xmlns:p14="http://schemas.microsoft.com/office/powerpoint/2010/main" val="16232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892-F050-4D45-99C1-2C0171D37BB6}"/>
              </a:ext>
            </a:extLst>
          </p:cNvPr>
          <p:cNvSpPr>
            <a:spLocks noGrp="1"/>
          </p:cNvSpPr>
          <p:nvPr>
            <p:ph type="title"/>
          </p:nvPr>
        </p:nvSpPr>
        <p:spPr/>
        <p:txBody>
          <a:bodyPr/>
          <a:lstStyle/>
          <a:p>
            <a:r>
              <a:rPr lang="en-US" dirty="0"/>
              <a:t>God Disrupts Borders and Displaces Nations—But Why?</a:t>
            </a:r>
          </a:p>
        </p:txBody>
      </p:sp>
      <p:sp>
        <p:nvSpPr>
          <p:cNvPr id="3" name="Content Placeholder 2">
            <a:extLst>
              <a:ext uri="{FF2B5EF4-FFF2-40B4-BE49-F238E27FC236}">
                <a16:creationId xmlns:a16="http://schemas.microsoft.com/office/drawing/2014/main" id="{20D9920D-0E6D-E044-8E59-97D5DA5F6D0F}"/>
              </a:ext>
            </a:extLst>
          </p:cNvPr>
          <p:cNvSpPr>
            <a:spLocks noGrp="1"/>
          </p:cNvSpPr>
          <p:nvPr>
            <p:ph idx="1"/>
          </p:nvPr>
        </p:nvSpPr>
        <p:spPr/>
        <p:txBody>
          <a:bodyPr/>
          <a:lstStyle/>
          <a:p>
            <a:pPr marL="45720" indent="0">
              <a:buNone/>
            </a:pPr>
            <a:r>
              <a:rPr lang="en-US" dirty="0"/>
              <a:t>And he made from one man every </a:t>
            </a:r>
            <a:r>
              <a:rPr lang="en-US" b="1" u="sng" dirty="0"/>
              <a:t>nation</a:t>
            </a:r>
            <a:r>
              <a:rPr lang="en-US" dirty="0"/>
              <a:t> of mankind to live on all the face of the earth, having determined </a:t>
            </a:r>
            <a:r>
              <a:rPr lang="en-US" b="1" u="sng" dirty="0"/>
              <a:t>allotted periods </a:t>
            </a:r>
            <a:r>
              <a:rPr lang="en-US" dirty="0"/>
              <a:t>and the </a:t>
            </a:r>
            <a:r>
              <a:rPr lang="en-US" b="1" u="sng" dirty="0"/>
              <a:t>boundaries</a:t>
            </a:r>
            <a:r>
              <a:rPr lang="en-US" dirty="0"/>
              <a:t> of their dwelling place, that they should seek God, and perhaps feel their way toward him and find him. Yet he is actually not far from each one of us, (Acts 17:26–27) </a:t>
            </a:r>
          </a:p>
          <a:p>
            <a:r>
              <a:rPr lang="en-US" dirty="0"/>
              <a:t>Borders Change Over Time</a:t>
            </a:r>
          </a:p>
          <a:p>
            <a:r>
              <a:rPr lang="en-US" dirty="0"/>
              <a:t>What We Face Today is Part of an Ongoing Plan</a:t>
            </a:r>
          </a:p>
          <a:p>
            <a:r>
              <a:rPr lang="en-US" dirty="0"/>
              <a:t>Can Anyone Doubt That the Collapse of the Soviet Union and Yugoslavia Were Not an Instance of Principle #1?</a:t>
            </a:r>
          </a:p>
        </p:txBody>
      </p:sp>
    </p:spTree>
    <p:extLst>
      <p:ext uri="{BB962C8B-B14F-4D97-AF65-F5344CB8AC3E}">
        <p14:creationId xmlns:p14="http://schemas.microsoft.com/office/powerpoint/2010/main" val="38748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C3899C-17D2-BE4A-BCDB-CE9D9C9FF173}"/>
              </a:ext>
            </a:extLst>
          </p:cNvPr>
          <p:cNvSpPr>
            <a:spLocks noGrp="1"/>
          </p:cNvSpPr>
          <p:nvPr>
            <p:ph type="ftr" sz="quarter" idx="11"/>
          </p:nvPr>
        </p:nvSpPr>
        <p:spPr/>
        <p:txBody>
          <a:bodyPr/>
          <a:lstStyle/>
          <a:p>
            <a:r>
              <a:rPr lang="en-US"/>
              <a:t>A Ministry of Mountain View Bible Fellowship</a:t>
            </a:r>
            <a:endParaRPr lang="en-US" dirty="0"/>
          </a:p>
        </p:txBody>
      </p:sp>
      <p:pic>
        <p:nvPicPr>
          <p:cNvPr id="4" name="Picture 3" descr="A picture containing text, map&#10;&#10;Description automatically generated">
            <a:extLst>
              <a:ext uri="{FF2B5EF4-FFF2-40B4-BE49-F238E27FC236}">
                <a16:creationId xmlns:a16="http://schemas.microsoft.com/office/drawing/2014/main" id="{2A47E734-3909-D544-A700-9EC08B04A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48090" cy="6858000"/>
          </a:xfrm>
          <a:prstGeom prst="rect">
            <a:avLst/>
          </a:prstGeom>
        </p:spPr>
      </p:pic>
      <p:sp>
        <p:nvSpPr>
          <p:cNvPr id="5" name="TextBox 4">
            <a:extLst>
              <a:ext uri="{FF2B5EF4-FFF2-40B4-BE49-F238E27FC236}">
                <a16:creationId xmlns:a16="http://schemas.microsoft.com/office/drawing/2014/main" id="{D757395D-3B0C-6F43-9F8B-9949CBF07CC1}"/>
              </a:ext>
            </a:extLst>
          </p:cNvPr>
          <p:cNvSpPr txBox="1"/>
          <p:nvPr/>
        </p:nvSpPr>
        <p:spPr>
          <a:xfrm>
            <a:off x="6780213" y="609600"/>
            <a:ext cx="5029200" cy="5078313"/>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After WWII There Were Up to 11 Million People Displaced</a:t>
            </a:r>
          </a:p>
          <a:p>
            <a:pPr marL="342900" indent="-342900">
              <a:lnSpc>
                <a:spcPct val="90000"/>
              </a:lnSpc>
              <a:buFont typeface="Arial" panose="020B0604020202020204" pitchFamily="34" charset="0"/>
              <a:buChar char="•"/>
            </a:pPr>
            <a:r>
              <a:rPr lang="en-US" sz="2400" dirty="0"/>
              <a:t> We Witness Ongoing Changes to Borders Today</a:t>
            </a:r>
          </a:p>
          <a:p>
            <a:pPr marL="800100" lvl="1" indent="-342900">
              <a:lnSpc>
                <a:spcPct val="90000"/>
              </a:lnSpc>
              <a:buFont typeface="Arial" panose="020B0604020202020204" pitchFamily="34" charset="0"/>
              <a:buChar char="•"/>
            </a:pPr>
            <a:r>
              <a:rPr lang="en-US" sz="2400" dirty="0"/>
              <a:t>Yugoslavia</a:t>
            </a:r>
          </a:p>
          <a:p>
            <a:pPr marL="800100" lvl="1" indent="-342900">
              <a:lnSpc>
                <a:spcPct val="90000"/>
              </a:lnSpc>
              <a:buFont typeface="Arial" panose="020B0604020202020204" pitchFamily="34" charset="0"/>
              <a:buChar char="•"/>
            </a:pPr>
            <a:r>
              <a:rPr lang="en-US" sz="2400" dirty="0"/>
              <a:t>Soviet Union</a:t>
            </a:r>
          </a:p>
          <a:p>
            <a:pPr marL="342900" indent="-342900">
              <a:lnSpc>
                <a:spcPct val="90000"/>
              </a:lnSpc>
              <a:buFont typeface="Arial" panose="020B0604020202020204" pitchFamily="34" charset="0"/>
              <a:buChar char="•"/>
            </a:pPr>
            <a:r>
              <a:rPr lang="en-US" sz="2400" dirty="0"/>
              <a:t>In the Croatian War of Independence (1991-1995) 400,000 People Were Displaced</a:t>
            </a:r>
          </a:p>
          <a:p>
            <a:pPr marL="342900" indent="-342900">
              <a:lnSpc>
                <a:spcPct val="90000"/>
              </a:lnSpc>
              <a:buFont typeface="Arial" panose="020B0604020202020204" pitchFamily="34" charset="0"/>
              <a:buChar char="•"/>
            </a:pPr>
            <a:r>
              <a:rPr lang="en-US" sz="2400" dirty="0"/>
              <a:t>Christianity Played a Decisive Role</a:t>
            </a:r>
          </a:p>
          <a:p>
            <a:pPr marL="800100" lvl="1" indent="-342900">
              <a:lnSpc>
                <a:spcPct val="90000"/>
              </a:lnSpc>
              <a:buFont typeface="Arial" panose="020B0604020202020204" pitchFamily="34" charset="0"/>
              <a:buChar char="•"/>
            </a:pPr>
            <a:r>
              <a:rPr lang="en-US" sz="2400" dirty="0"/>
              <a:t>“Christianity Ended the Cold War Peacefully”—The Guardian</a:t>
            </a:r>
          </a:p>
        </p:txBody>
      </p:sp>
      <p:pic>
        <p:nvPicPr>
          <p:cNvPr id="7" name="Picture 6" descr="A group of people posing for a photo&#10;&#10;Description automatically generated">
            <a:extLst>
              <a:ext uri="{FF2B5EF4-FFF2-40B4-BE49-F238E27FC236}">
                <a16:creationId xmlns:a16="http://schemas.microsoft.com/office/drawing/2014/main" id="{36F20BDF-5922-9F43-8EE9-3505FF208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412" y="718930"/>
            <a:ext cx="7677150" cy="5349240"/>
          </a:xfrm>
          <a:prstGeom prst="rect">
            <a:avLst/>
          </a:prstGeom>
        </p:spPr>
      </p:pic>
      <p:pic>
        <p:nvPicPr>
          <p:cNvPr id="9" name="Picture 8">
            <a:extLst>
              <a:ext uri="{FF2B5EF4-FFF2-40B4-BE49-F238E27FC236}">
                <a16:creationId xmlns:a16="http://schemas.microsoft.com/office/drawing/2014/main" id="{1993C438-A2EB-3F4F-95F7-DA1B7387B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072" y="889844"/>
            <a:ext cx="8135490" cy="5078312"/>
          </a:xfrm>
          <a:prstGeom prst="rect">
            <a:avLst/>
          </a:prstGeom>
        </p:spPr>
      </p:pic>
    </p:spTree>
    <p:extLst>
      <p:ext uri="{BB962C8B-B14F-4D97-AF65-F5344CB8AC3E}">
        <p14:creationId xmlns:p14="http://schemas.microsoft.com/office/powerpoint/2010/main" val="172352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A40D-EF11-E241-BE0A-F89CBDDB8FCC}"/>
              </a:ext>
            </a:extLst>
          </p:cNvPr>
          <p:cNvSpPr>
            <a:spLocks noGrp="1"/>
          </p:cNvSpPr>
          <p:nvPr>
            <p:ph type="title"/>
          </p:nvPr>
        </p:nvSpPr>
        <p:spPr/>
        <p:txBody>
          <a:bodyPr>
            <a:normAutofit/>
          </a:bodyPr>
          <a:lstStyle/>
          <a:p>
            <a:r>
              <a:rPr lang="en-US" dirty="0">
                <a:solidFill>
                  <a:schemeClr val="tx1"/>
                </a:solidFill>
                <a:ea typeface="+mn-ea"/>
                <a:cs typeface="+mn-cs"/>
              </a:rPr>
              <a:t>What Can We Learn?</a:t>
            </a:r>
          </a:p>
        </p:txBody>
      </p:sp>
      <p:sp>
        <p:nvSpPr>
          <p:cNvPr id="3" name="Content Placeholder 2">
            <a:extLst>
              <a:ext uri="{FF2B5EF4-FFF2-40B4-BE49-F238E27FC236}">
                <a16:creationId xmlns:a16="http://schemas.microsoft.com/office/drawing/2014/main" id="{65548971-FEB8-DF47-9DF5-13261A351509}"/>
              </a:ext>
            </a:extLst>
          </p:cNvPr>
          <p:cNvSpPr>
            <a:spLocks noGrp="1"/>
          </p:cNvSpPr>
          <p:nvPr>
            <p:ph idx="1"/>
          </p:nvPr>
        </p:nvSpPr>
        <p:spPr/>
        <p:txBody>
          <a:bodyPr/>
          <a:lstStyle/>
          <a:p>
            <a:r>
              <a:rPr lang="en-US" dirty="0"/>
              <a:t>What Disrupts Borders Between Nations?</a:t>
            </a:r>
          </a:p>
          <a:p>
            <a:r>
              <a:rPr lang="en-US" dirty="0"/>
              <a:t>What is the Human Impact of Border Disruption?</a:t>
            </a:r>
          </a:p>
          <a:p>
            <a:r>
              <a:rPr lang="en-US" dirty="0"/>
              <a:t>Why Does God Disrupt Borders?</a:t>
            </a:r>
          </a:p>
          <a:p>
            <a:r>
              <a:rPr lang="en-US" dirty="0"/>
              <a:t>Why Do Border Disruptions Cause People to Search for God?</a:t>
            </a:r>
          </a:p>
          <a:p>
            <a:endParaRPr lang="en-US" dirty="0"/>
          </a:p>
          <a:p>
            <a:pPr marL="45720" indent="0" algn="ctr">
              <a:buNone/>
            </a:pPr>
            <a:r>
              <a:rPr lang="en-US" b="1" dirty="0"/>
              <a:t>Principle #2: God Disrupts Borders and Displaces People So They Will Search For Him</a:t>
            </a:r>
          </a:p>
        </p:txBody>
      </p:sp>
    </p:spTree>
    <p:extLst>
      <p:ext uri="{BB962C8B-B14F-4D97-AF65-F5344CB8AC3E}">
        <p14:creationId xmlns:p14="http://schemas.microsoft.com/office/powerpoint/2010/main" val="29267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0419-F7F4-6A41-86E9-47746DB76ABE}"/>
              </a:ext>
            </a:extLst>
          </p:cNvPr>
          <p:cNvSpPr>
            <a:spLocks noGrp="1"/>
          </p:cNvSpPr>
          <p:nvPr>
            <p:ph type="title"/>
          </p:nvPr>
        </p:nvSpPr>
        <p:spPr/>
        <p:txBody>
          <a:bodyPr/>
          <a:lstStyle/>
          <a:p>
            <a:r>
              <a:rPr lang="en-US" dirty="0"/>
              <a:t>Nations Will Exist in Eternity</a:t>
            </a:r>
          </a:p>
        </p:txBody>
      </p:sp>
      <p:sp>
        <p:nvSpPr>
          <p:cNvPr id="3" name="Content Placeholder 2">
            <a:extLst>
              <a:ext uri="{FF2B5EF4-FFF2-40B4-BE49-F238E27FC236}">
                <a16:creationId xmlns:a16="http://schemas.microsoft.com/office/drawing/2014/main" id="{6423DF8B-FA9F-6C47-88C3-4DE8D42F2A8B}"/>
              </a:ext>
            </a:extLst>
          </p:cNvPr>
          <p:cNvSpPr>
            <a:spLocks noGrp="1"/>
          </p:cNvSpPr>
          <p:nvPr>
            <p:ph idx="1"/>
          </p:nvPr>
        </p:nvSpPr>
        <p:spPr/>
        <p:txBody>
          <a:bodyPr>
            <a:normAutofit/>
          </a:bodyPr>
          <a:lstStyle/>
          <a:p>
            <a:pPr marL="45720" indent="0">
              <a:buNone/>
            </a:pPr>
            <a:r>
              <a:rPr lang="en-US" dirty="0"/>
              <a:t>They will bring into it the glory and the honor of the </a:t>
            </a:r>
            <a:r>
              <a:rPr lang="en-US" b="1" u="sng" dirty="0"/>
              <a:t>nations</a:t>
            </a:r>
            <a:r>
              <a:rPr lang="en-US" dirty="0"/>
              <a:t>. (Revelation 21:26) </a:t>
            </a:r>
          </a:p>
          <a:p>
            <a:pPr marL="45720" indent="0">
              <a:buNone/>
            </a:pPr>
            <a:r>
              <a:rPr lang="en-US" dirty="0"/>
              <a:t>through the middle of the street of the city; also, on either side of the river, the tree of life with its twelve kinds of fruit, yielding its fruit each month. The leaves of the tree were for the healing of the </a:t>
            </a:r>
            <a:r>
              <a:rPr lang="en-US" b="1" u="sng" dirty="0"/>
              <a:t>nations</a:t>
            </a:r>
            <a:r>
              <a:rPr lang="en-US" dirty="0"/>
              <a:t>. (Revelation 22:2) </a:t>
            </a:r>
          </a:p>
          <a:p>
            <a:r>
              <a:rPr lang="en-US" dirty="0"/>
              <a:t>Nations Will Continue to Exist in Eternity</a:t>
            </a:r>
          </a:p>
          <a:p>
            <a:r>
              <a:rPr lang="en-US" dirty="0"/>
              <a:t>They Will Have Wealth (Rev. 21:26), and They Will Enjoy “healing” i.e. physical well being, peace, security, justice</a:t>
            </a:r>
          </a:p>
          <a:p>
            <a:pPr marL="45720" indent="0" algn="ctr">
              <a:buNone/>
            </a:pPr>
            <a:r>
              <a:rPr lang="en-US" b="1" dirty="0"/>
              <a:t>Principle #3: In Eternity Nations Will Honor God</a:t>
            </a:r>
          </a:p>
          <a:p>
            <a:endParaRPr lang="en-US" dirty="0"/>
          </a:p>
          <a:p>
            <a:pPr marL="45720" indent="0">
              <a:buNone/>
            </a:pPr>
            <a:endParaRPr lang="en-US" dirty="0"/>
          </a:p>
        </p:txBody>
      </p:sp>
    </p:spTree>
    <p:extLst>
      <p:ext uri="{BB962C8B-B14F-4D97-AF65-F5344CB8AC3E}">
        <p14:creationId xmlns:p14="http://schemas.microsoft.com/office/powerpoint/2010/main" val="31846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5048-CCC3-1345-8D65-CC11C577972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4A97016-289F-CC41-BA7C-4DB36C4A8761}"/>
              </a:ext>
            </a:extLst>
          </p:cNvPr>
          <p:cNvSpPr>
            <a:spLocks noGrp="1"/>
          </p:cNvSpPr>
          <p:nvPr>
            <p:ph idx="1"/>
          </p:nvPr>
        </p:nvSpPr>
        <p:spPr/>
        <p:txBody>
          <a:bodyPr/>
          <a:lstStyle/>
          <a:p>
            <a:r>
              <a:rPr lang="en-US" b="1" dirty="0"/>
              <a:t>Principle #1: God Has Established National Borders to Limit the Spread and Impact of Sin</a:t>
            </a:r>
          </a:p>
          <a:p>
            <a:r>
              <a:rPr lang="en-US" b="1" dirty="0"/>
              <a:t>Principle #2: God Disrupts Borders and Displaces People So They Will Search For Him</a:t>
            </a:r>
          </a:p>
          <a:p>
            <a:r>
              <a:rPr lang="en-US" b="1" dirty="0"/>
              <a:t>Principle #3: In Eternity Nations Will Honor God</a:t>
            </a:r>
          </a:p>
          <a:p>
            <a:endParaRPr lang="en-US" b="1" dirty="0"/>
          </a:p>
          <a:p>
            <a:endParaRPr lang="en-US" dirty="0"/>
          </a:p>
        </p:txBody>
      </p:sp>
    </p:spTree>
    <p:extLst>
      <p:ext uri="{BB962C8B-B14F-4D97-AF65-F5344CB8AC3E}">
        <p14:creationId xmlns:p14="http://schemas.microsoft.com/office/powerpoint/2010/main" val="13219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4491-F3BD-4345-A4B1-A4BBBC6E9A6A}"/>
              </a:ext>
            </a:extLst>
          </p:cNvPr>
          <p:cNvSpPr>
            <a:spLocks noGrp="1"/>
          </p:cNvSpPr>
          <p:nvPr>
            <p:ph type="title"/>
          </p:nvPr>
        </p:nvSpPr>
        <p:spPr/>
        <p:txBody>
          <a:bodyPr/>
          <a:lstStyle/>
          <a:p>
            <a:r>
              <a:rPr lang="en-US" dirty="0"/>
              <a:t>Foreigners In The Bible</a:t>
            </a:r>
          </a:p>
        </p:txBody>
      </p:sp>
      <p:sp>
        <p:nvSpPr>
          <p:cNvPr id="3" name="Content Placeholder 2">
            <a:extLst>
              <a:ext uri="{FF2B5EF4-FFF2-40B4-BE49-F238E27FC236}">
                <a16:creationId xmlns:a16="http://schemas.microsoft.com/office/drawing/2014/main" id="{B6FCE668-27B5-C44E-8F9F-B4B65CCC43F2}"/>
              </a:ext>
            </a:extLst>
          </p:cNvPr>
          <p:cNvSpPr>
            <a:spLocks noGrp="1"/>
          </p:cNvSpPr>
          <p:nvPr>
            <p:ph idx="1"/>
          </p:nvPr>
        </p:nvSpPr>
        <p:spPr/>
        <p:txBody>
          <a:bodyPr/>
          <a:lstStyle/>
          <a:p>
            <a:r>
              <a:rPr lang="en-US" dirty="0"/>
              <a:t>Foreigners to Israel</a:t>
            </a:r>
          </a:p>
          <a:p>
            <a:r>
              <a:rPr lang="en-US" dirty="0"/>
              <a:t>Several Categories of Foreigners</a:t>
            </a:r>
          </a:p>
          <a:p>
            <a:r>
              <a:rPr lang="en-US" dirty="0"/>
              <a:t>Depended on the Degree of Identification/Assimilation With Israel</a:t>
            </a:r>
          </a:p>
          <a:p>
            <a:r>
              <a:rPr lang="en-US" dirty="0"/>
              <a:t>Ranged From Full Identification With Israel’s God and Spiritual Values to Those Who Had Social and Political Contact But Refused Anything Closer</a:t>
            </a:r>
          </a:p>
          <a:p>
            <a:r>
              <a:rPr lang="en-US" dirty="0"/>
              <a:t>Translators Again Don’t Help, They Are Inconsistent So We Will Examine the Hebrew Words</a:t>
            </a:r>
          </a:p>
        </p:txBody>
      </p:sp>
      <p:sp>
        <p:nvSpPr>
          <p:cNvPr id="4" name="Text Placeholder 3">
            <a:extLst>
              <a:ext uri="{FF2B5EF4-FFF2-40B4-BE49-F238E27FC236}">
                <a16:creationId xmlns:a16="http://schemas.microsoft.com/office/drawing/2014/main" id="{034B6276-4ECD-A249-8C3B-CAEFCBA61093}"/>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42162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A113-00A2-0A4A-AA28-CB4B461D7AA6}"/>
              </a:ext>
            </a:extLst>
          </p:cNvPr>
          <p:cNvSpPr>
            <a:spLocks noGrp="1"/>
          </p:cNvSpPr>
          <p:nvPr>
            <p:ph type="title"/>
          </p:nvPr>
        </p:nvSpPr>
        <p:spPr/>
        <p:txBody>
          <a:bodyPr/>
          <a:lstStyle/>
          <a:p>
            <a:r>
              <a:rPr lang="en-US" dirty="0"/>
              <a:t>Need to pay Attention to Original Language</a:t>
            </a:r>
          </a:p>
        </p:txBody>
      </p:sp>
      <p:sp>
        <p:nvSpPr>
          <p:cNvPr id="3" name="Content Placeholder 2">
            <a:extLst>
              <a:ext uri="{FF2B5EF4-FFF2-40B4-BE49-F238E27FC236}">
                <a16:creationId xmlns:a16="http://schemas.microsoft.com/office/drawing/2014/main" id="{44E24E37-A308-7D4F-9F1B-1AB3BA363B8E}"/>
              </a:ext>
            </a:extLst>
          </p:cNvPr>
          <p:cNvSpPr>
            <a:spLocks noGrp="1"/>
          </p:cNvSpPr>
          <p:nvPr>
            <p:ph sz="half" idx="1"/>
          </p:nvPr>
        </p:nvSpPr>
        <p:spPr/>
        <p:txBody>
          <a:bodyPr>
            <a:normAutofit lnSpcReduction="10000"/>
          </a:bodyPr>
          <a:lstStyle/>
          <a:p>
            <a:pPr marL="45720" indent="0" algn="ctr">
              <a:buNone/>
            </a:pPr>
            <a:r>
              <a:rPr lang="he-IL" sz="3200" dirty="0">
                <a:latin typeface="SBL Hebrew" panose="02000000000000000000" pitchFamily="2" charset="-79"/>
                <a:cs typeface="SBL Hebrew" panose="02000000000000000000" pitchFamily="2" charset="-79"/>
              </a:rPr>
              <a:t>גֵּר</a:t>
            </a:r>
            <a:r>
              <a:rPr lang="en-US" dirty="0">
                <a:latin typeface="SBL Hebrew" panose="02000000000000000000" pitchFamily="2" charset="-79"/>
                <a:cs typeface="SBL Hebrew" panose="02000000000000000000" pitchFamily="2" charset="-79"/>
              </a:rPr>
              <a:t> </a:t>
            </a:r>
            <a:r>
              <a:rPr lang="en-US" dirty="0" err="1"/>
              <a:t>ger</a:t>
            </a:r>
            <a:r>
              <a:rPr lang="en-US" dirty="0"/>
              <a:t> (92x)</a:t>
            </a:r>
          </a:p>
          <a:p>
            <a:pPr marL="45720" indent="0" algn="ctr">
              <a:buNone/>
            </a:pPr>
            <a:r>
              <a:rPr lang="en-US" dirty="0"/>
              <a:t>Sojourner/Stranger</a:t>
            </a:r>
          </a:p>
          <a:p>
            <a:r>
              <a:rPr lang="en-US" dirty="0"/>
              <a:t>A Person From a Foreign Nation Who Was a Temporary Resident</a:t>
            </a:r>
          </a:p>
          <a:p>
            <a:r>
              <a:rPr lang="en-US" dirty="0"/>
              <a:t>Fully Embraced Israelite Culture and Religion</a:t>
            </a:r>
          </a:p>
          <a:p>
            <a:r>
              <a:rPr lang="en-US" dirty="0"/>
              <a:t>With Exceptions Given the Rights of Natural Citizens</a:t>
            </a:r>
            <a:br>
              <a:rPr lang="en-US" dirty="0"/>
            </a:br>
            <a:endParaRPr lang="en-US" dirty="0"/>
          </a:p>
          <a:p>
            <a:endParaRPr lang="en-US" dirty="0">
              <a:latin typeface="SBL Hebrew" panose="02000000000000000000" pitchFamily="2" charset="-79"/>
              <a:cs typeface="SBL Hebrew" panose="02000000000000000000" pitchFamily="2" charset="-79"/>
            </a:endParaRPr>
          </a:p>
        </p:txBody>
      </p:sp>
      <p:sp>
        <p:nvSpPr>
          <p:cNvPr id="4" name="Content Placeholder 3">
            <a:extLst>
              <a:ext uri="{FF2B5EF4-FFF2-40B4-BE49-F238E27FC236}">
                <a16:creationId xmlns:a16="http://schemas.microsoft.com/office/drawing/2014/main" id="{735162C0-EBF9-1748-A137-6A51DC7AB266}"/>
              </a:ext>
            </a:extLst>
          </p:cNvPr>
          <p:cNvSpPr>
            <a:spLocks noGrp="1"/>
          </p:cNvSpPr>
          <p:nvPr>
            <p:ph sz="half" idx="2"/>
          </p:nvPr>
        </p:nvSpPr>
        <p:spPr/>
        <p:txBody>
          <a:bodyPr>
            <a:normAutofit lnSpcReduction="10000"/>
          </a:bodyPr>
          <a:lstStyle/>
          <a:p>
            <a:pPr marL="45720" indent="0" algn="ctr">
              <a:buNone/>
            </a:pPr>
            <a:r>
              <a:rPr lang="he-IL" sz="3200" dirty="0" err="1">
                <a:latin typeface="SBL Hebrew" panose="02000000000000000000" pitchFamily="2" charset="-79"/>
                <a:cs typeface="SBL Hebrew" panose="02000000000000000000" pitchFamily="2" charset="-79"/>
              </a:rPr>
              <a:t>נָכְרִי</a:t>
            </a:r>
            <a:r>
              <a:rPr lang="en-US" dirty="0"/>
              <a:t> </a:t>
            </a:r>
            <a:r>
              <a:rPr lang="en-US" dirty="0" err="1"/>
              <a:t>nakhri</a:t>
            </a:r>
            <a:r>
              <a:rPr lang="en-US" dirty="0"/>
              <a:t> (35x)</a:t>
            </a:r>
          </a:p>
          <a:p>
            <a:pPr marL="45720" indent="0" algn="ctr">
              <a:buNone/>
            </a:pPr>
            <a:r>
              <a:rPr lang="en-US" dirty="0"/>
              <a:t>Foreigner</a:t>
            </a:r>
          </a:p>
          <a:p>
            <a:r>
              <a:rPr lang="en-US" dirty="0"/>
              <a:t>A Person From a Foreign Nation Who Was a Non-Resident</a:t>
            </a:r>
          </a:p>
          <a:p>
            <a:r>
              <a:rPr lang="en-US" dirty="0"/>
              <a:t>Maintained Ethnic and Religious Distinction Within Israel</a:t>
            </a:r>
          </a:p>
          <a:p>
            <a:r>
              <a:rPr lang="en-US" dirty="0"/>
              <a:t>Rights Were Restricted</a:t>
            </a:r>
          </a:p>
        </p:txBody>
      </p:sp>
    </p:spTree>
    <p:extLst>
      <p:ext uri="{BB962C8B-B14F-4D97-AF65-F5344CB8AC3E}">
        <p14:creationId xmlns:p14="http://schemas.microsoft.com/office/powerpoint/2010/main" val="222757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7626-18CC-9847-835D-83D0B97D44F8}"/>
              </a:ext>
            </a:extLst>
          </p:cNvPr>
          <p:cNvSpPr>
            <a:spLocks noGrp="1"/>
          </p:cNvSpPr>
          <p:nvPr>
            <p:ph type="title"/>
          </p:nvPr>
        </p:nvSpPr>
        <p:spPr/>
        <p:txBody>
          <a:bodyPr/>
          <a:lstStyle/>
          <a:p>
            <a:r>
              <a:rPr lang="en-US" dirty="0"/>
              <a:t>Need to pay Attention to Original Language</a:t>
            </a:r>
          </a:p>
        </p:txBody>
      </p:sp>
      <p:sp>
        <p:nvSpPr>
          <p:cNvPr id="3" name="Content Placeholder 2">
            <a:extLst>
              <a:ext uri="{FF2B5EF4-FFF2-40B4-BE49-F238E27FC236}">
                <a16:creationId xmlns:a16="http://schemas.microsoft.com/office/drawing/2014/main" id="{2CE39FBD-B38D-F74D-8C4B-740FAF15BFBF}"/>
              </a:ext>
            </a:extLst>
          </p:cNvPr>
          <p:cNvSpPr>
            <a:spLocks noGrp="1"/>
          </p:cNvSpPr>
          <p:nvPr>
            <p:ph sz="half" idx="1"/>
          </p:nvPr>
        </p:nvSpPr>
        <p:spPr/>
        <p:txBody>
          <a:bodyPr>
            <a:normAutofit fontScale="92500" lnSpcReduction="10000"/>
          </a:bodyPr>
          <a:lstStyle/>
          <a:p>
            <a:pPr marL="45720" indent="0" algn="ctr">
              <a:buNone/>
            </a:pPr>
            <a:r>
              <a:rPr lang="he-IL" sz="3200" dirty="0" err="1">
                <a:latin typeface="SBL Hebrew" panose="02000000000000000000" pitchFamily="2" charset="-79"/>
                <a:cs typeface="SBL Hebrew" panose="02000000000000000000" pitchFamily="2" charset="-79"/>
              </a:rPr>
              <a:t>זור</a:t>
            </a:r>
            <a:r>
              <a:rPr lang="en-US" dirty="0"/>
              <a:t> </a:t>
            </a:r>
            <a:r>
              <a:rPr lang="en-US" dirty="0" err="1"/>
              <a:t>zwr</a:t>
            </a:r>
            <a:r>
              <a:rPr lang="en-US" dirty="0"/>
              <a:t> (70x)</a:t>
            </a:r>
          </a:p>
          <a:p>
            <a:pPr marL="45720" indent="0" algn="ctr">
              <a:buNone/>
            </a:pPr>
            <a:r>
              <a:rPr lang="en-US" dirty="0"/>
              <a:t>Stranger/Outsider</a:t>
            </a:r>
          </a:p>
          <a:p>
            <a:r>
              <a:rPr lang="en-US" dirty="0"/>
              <a:t>Someone Outside the Nation</a:t>
            </a:r>
          </a:p>
          <a:p>
            <a:r>
              <a:rPr lang="en-US" dirty="0"/>
              <a:t>Maintained Ethnic and Religious Distinction Within Israel Who is Reaping the Benefits of the Country</a:t>
            </a:r>
          </a:p>
          <a:p>
            <a:r>
              <a:rPr lang="en-US" dirty="0"/>
              <a:t>Viewed With Suspicion, Even Revulsion</a:t>
            </a:r>
            <a:br>
              <a:rPr lang="en-US" dirty="0"/>
            </a:br>
            <a:endParaRPr lang="en-US" dirty="0"/>
          </a:p>
          <a:p>
            <a:endParaRPr lang="en-US" dirty="0"/>
          </a:p>
        </p:txBody>
      </p:sp>
      <p:sp>
        <p:nvSpPr>
          <p:cNvPr id="4" name="Content Placeholder 3">
            <a:extLst>
              <a:ext uri="{FF2B5EF4-FFF2-40B4-BE49-F238E27FC236}">
                <a16:creationId xmlns:a16="http://schemas.microsoft.com/office/drawing/2014/main" id="{AE1CB526-B308-B24D-B9F9-7723E47496AA}"/>
              </a:ext>
            </a:extLst>
          </p:cNvPr>
          <p:cNvSpPr>
            <a:spLocks noGrp="1"/>
          </p:cNvSpPr>
          <p:nvPr>
            <p:ph sz="half" idx="2"/>
          </p:nvPr>
        </p:nvSpPr>
        <p:spPr>
          <a:xfrm>
            <a:off x="6262479" y="1828800"/>
            <a:ext cx="4708734" cy="4754562"/>
          </a:xfrm>
        </p:spPr>
        <p:txBody>
          <a:bodyPr>
            <a:normAutofit fontScale="92500" lnSpcReduction="10000"/>
          </a:bodyPr>
          <a:lstStyle/>
          <a:p>
            <a:pPr marL="45720" indent="0" algn="ctr">
              <a:buNone/>
            </a:pPr>
            <a:r>
              <a:rPr lang="he-IL" sz="3200" dirty="0">
                <a:latin typeface="SBL Hebrew" panose="02000000000000000000" pitchFamily="2" charset="-79"/>
                <a:cs typeface="SBL Hebrew" panose="02000000000000000000" pitchFamily="2" charset="-79"/>
              </a:rPr>
              <a:t>תּוֹשָׁב</a:t>
            </a:r>
            <a:r>
              <a:rPr lang="en-US" dirty="0"/>
              <a:t> </a:t>
            </a:r>
            <a:r>
              <a:rPr lang="en-US" dirty="0" err="1"/>
              <a:t>toshav</a:t>
            </a:r>
            <a:r>
              <a:rPr lang="en-US" dirty="0"/>
              <a:t> (13x)</a:t>
            </a:r>
          </a:p>
          <a:p>
            <a:pPr marL="45720" indent="0" algn="ctr">
              <a:buNone/>
            </a:pPr>
            <a:r>
              <a:rPr lang="en-US" dirty="0"/>
              <a:t>Sojourner</a:t>
            </a:r>
          </a:p>
          <a:p>
            <a:r>
              <a:rPr lang="en-US" dirty="0"/>
              <a:t>Rarely Used and Always With Another Word</a:t>
            </a:r>
          </a:p>
          <a:p>
            <a:r>
              <a:rPr lang="en-US" dirty="0"/>
              <a:t>Embraced Israelite Culture and Religion </a:t>
            </a:r>
          </a:p>
          <a:p>
            <a:r>
              <a:rPr lang="en-US" dirty="0"/>
              <a:t>Due to Rare Usage the Meaning is Not Clear</a:t>
            </a:r>
          </a:p>
          <a:p>
            <a:r>
              <a:rPr lang="en-US" dirty="0"/>
              <a:t>Seems to be Very Similar to the </a:t>
            </a:r>
            <a:r>
              <a:rPr lang="he-IL" sz="3200" dirty="0">
                <a:latin typeface="SBL Hebrew" panose="02000000000000000000" pitchFamily="2" charset="-79"/>
                <a:cs typeface="SBL Hebrew" panose="02000000000000000000" pitchFamily="2" charset="-79"/>
              </a:rPr>
              <a:t>גֵּר</a:t>
            </a:r>
            <a:r>
              <a:rPr lang="en-US" dirty="0">
                <a:latin typeface="SBL Hebrew" panose="02000000000000000000" pitchFamily="2" charset="-79"/>
                <a:cs typeface="SBL Hebrew" panose="02000000000000000000" pitchFamily="2" charset="-79"/>
              </a:rPr>
              <a:t> </a:t>
            </a:r>
            <a:r>
              <a:rPr lang="en-US" dirty="0" err="1"/>
              <a:t>ger</a:t>
            </a:r>
            <a:br>
              <a:rPr lang="en-US" dirty="0"/>
            </a:br>
            <a:endParaRPr lang="en-US" dirty="0"/>
          </a:p>
          <a:p>
            <a:endParaRPr lang="en-US" dirty="0"/>
          </a:p>
        </p:txBody>
      </p:sp>
    </p:spTree>
    <p:extLst>
      <p:ext uri="{BB962C8B-B14F-4D97-AF65-F5344CB8AC3E}">
        <p14:creationId xmlns:p14="http://schemas.microsoft.com/office/powerpoint/2010/main" val="60845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484F-3E3A-1C40-A750-2A1E9C731EF4}"/>
              </a:ext>
            </a:extLst>
          </p:cNvPr>
          <p:cNvSpPr>
            <a:spLocks noGrp="1"/>
          </p:cNvSpPr>
          <p:nvPr>
            <p:ph type="title"/>
          </p:nvPr>
        </p:nvSpPr>
        <p:spPr>
          <a:xfrm>
            <a:off x="379412" y="274638"/>
            <a:ext cx="11125200" cy="1325562"/>
          </a:xfrm>
        </p:spPr>
        <p:txBody>
          <a:bodyPr>
            <a:normAutofit/>
          </a:bodyPr>
          <a:lstStyle/>
          <a:p>
            <a:r>
              <a:rPr lang="en-US" dirty="0"/>
              <a:t>Israel As Sojourner/Stranger (</a:t>
            </a:r>
            <a:r>
              <a:rPr lang="he-IL" sz="4800" dirty="0">
                <a:latin typeface="SBL Hebrew" panose="02000000000000000000" pitchFamily="2" charset="-79"/>
                <a:cs typeface="SBL Hebrew" panose="02000000000000000000" pitchFamily="2" charset="-79"/>
              </a:rPr>
              <a:t>גֵּר</a:t>
            </a:r>
            <a:r>
              <a:rPr lang="en-US" dirty="0">
                <a:latin typeface="SBL Hebrew" panose="02000000000000000000" pitchFamily="2" charset="-79"/>
                <a:cs typeface="SBL Hebrew" panose="02000000000000000000" pitchFamily="2" charset="-79"/>
              </a:rPr>
              <a:t> </a:t>
            </a:r>
            <a:r>
              <a:rPr lang="en-US" dirty="0" err="1"/>
              <a:t>ger</a:t>
            </a:r>
            <a:r>
              <a:rPr lang="en-US" dirty="0"/>
              <a:t>)</a:t>
            </a:r>
          </a:p>
        </p:txBody>
      </p:sp>
      <p:sp>
        <p:nvSpPr>
          <p:cNvPr id="3" name="Content Placeholder 2">
            <a:extLst>
              <a:ext uri="{FF2B5EF4-FFF2-40B4-BE49-F238E27FC236}">
                <a16:creationId xmlns:a16="http://schemas.microsoft.com/office/drawing/2014/main" id="{284BFD9F-226D-F04A-9653-5733F414A118}"/>
              </a:ext>
            </a:extLst>
          </p:cNvPr>
          <p:cNvSpPr>
            <a:spLocks noGrp="1"/>
          </p:cNvSpPr>
          <p:nvPr>
            <p:ph idx="1"/>
          </p:nvPr>
        </p:nvSpPr>
        <p:spPr/>
        <p:txBody>
          <a:bodyPr>
            <a:normAutofit/>
          </a:bodyPr>
          <a:lstStyle/>
          <a:p>
            <a:r>
              <a:rPr lang="en-US" dirty="0"/>
              <a:t>Abraham, Isaac, and Jacob Were Strangers in Foreign Lands (1 Chr. 16:19, Ps. 105:12)</a:t>
            </a:r>
          </a:p>
          <a:p>
            <a:r>
              <a:rPr lang="en-US" dirty="0"/>
              <a:t>Could Only Settle With Permission of Local Ruler (Gn. 20:1, 15)</a:t>
            </a:r>
          </a:p>
          <a:p>
            <a:r>
              <a:rPr lang="en-US" dirty="0"/>
              <a:t>Had Very Few Rights (Gn. 21:23ff, 23:1-10)</a:t>
            </a:r>
          </a:p>
          <a:p>
            <a:r>
              <a:rPr lang="en-US" dirty="0"/>
              <a:t>Time of Israel’s Oppression in Egypt Was Viewed as a Time of Sojourning (Gen. 47:4, 11; Ex. 22:21; 23:9; Lev. 19:34; Dt. 10:19; 23:7; 26:5; Ps. 105:23; Isa. 52:4</a:t>
            </a:r>
          </a:p>
          <a:p>
            <a:r>
              <a:rPr lang="en-US" dirty="0"/>
              <a:t>The Sojourning of the Patriarchs and Israel Was to Inform and Temper Their Treatment of Foreigners: They Were Not to Treat Foreigners As They Were Treated</a:t>
            </a:r>
          </a:p>
          <a:p>
            <a:pPr lvl="1"/>
            <a:endParaRPr lang="en-US" dirty="0"/>
          </a:p>
        </p:txBody>
      </p:sp>
    </p:spTree>
    <p:extLst>
      <p:ext uri="{BB962C8B-B14F-4D97-AF65-F5344CB8AC3E}">
        <p14:creationId xmlns:p14="http://schemas.microsoft.com/office/powerpoint/2010/main" val="366523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4E1A-529C-C447-9DD7-02BA53B32755}"/>
              </a:ext>
            </a:extLst>
          </p:cNvPr>
          <p:cNvSpPr>
            <a:spLocks noGrp="1"/>
          </p:cNvSpPr>
          <p:nvPr>
            <p:ph type="title"/>
          </p:nvPr>
        </p:nvSpPr>
        <p:spPr/>
        <p:txBody>
          <a:bodyPr/>
          <a:lstStyle/>
          <a:p>
            <a:r>
              <a:rPr lang="en-US" dirty="0">
                <a:solidFill>
                  <a:schemeClr val="tx1"/>
                </a:solidFill>
              </a:rPr>
              <a:t>What Can We Learn?</a:t>
            </a:r>
            <a:endParaRPr lang="en-US" dirty="0"/>
          </a:p>
        </p:txBody>
      </p:sp>
      <p:sp>
        <p:nvSpPr>
          <p:cNvPr id="3" name="Content Placeholder 2">
            <a:extLst>
              <a:ext uri="{FF2B5EF4-FFF2-40B4-BE49-F238E27FC236}">
                <a16:creationId xmlns:a16="http://schemas.microsoft.com/office/drawing/2014/main" id="{A5D0D43C-B7CA-6149-B30D-A063C5F6A45E}"/>
              </a:ext>
            </a:extLst>
          </p:cNvPr>
          <p:cNvSpPr>
            <a:spLocks noGrp="1"/>
          </p:cNvSpPr>
          <p:nvPr>
            <p:ph idx="1"/>
          </p:nvPr>
        </p:nvSpPr>
        <p:spPr/>
        <p:txBody>
          <a:bodyPr/>
          <a:lstStyle/>
          <a:p>
            <a:r>
              <a:rPr lang="en-US" dirty="0"/>
              <a:t>How Would You Define Empathy?</a:t>
            </a:r>
          </a:p>
          <a:p>
            <a:r>
              <a:rPr lang="en-US" dirty="0"/>
              <a:t>How Does Similar Experience Lead to Empathy?</a:t>
            </a:r>
          </a:p>
          <a:p>
            <a:r>
              <a:rPr lang="en-US" dirty="0"/>
              <a:t>Can You Vicariously Experience the Difficulties of Immigration?</a:t>
            </a:r>
          </a:p>
          <a:p>
            <a:endParaRPr lang="en-US" dirty="0"/>
          </a:p>
          <a:p>
            <a:pPr marL="45720" indent="0" algn="ctr">
              <a:buNone/>
            </a:pPr>
            <a:r>
              <a:rPr lang="en-US" b="1" dirty="0"/>
              <a:t>Principle #4: God Intends Us to Have Empathy for Immigrants</a:t>
            </a:r>
          </a:p>
        </p:txBody>
      </p:sp>
    </p:spTree>
    <p:extLst>
      <p:ext uri="{BB962C8B-B14F-4D97-AF65-F5344CB8AC3E}">
        <p14:creationId xmlns:p14="http://schemas.microsoft.com/office/powerpoint/2010/main" val="93026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51A0-1CF6-B84A-982E-6344D67724E3}"/>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4258A39B-DB81-6A47-B4CD-BBE92A0F0B15}"/>
              </a:ext>
            </a:extLst>
          </p:cNvPr>
          <p:cNvSpPr>
            <a:spLocks noGrp="1"/>
          </p:cNvSpPr>
          <p:nvPr>
            <p:ph idx="1"/>
          </p:nvPr>
        </p:nvSpPr>
        <p:spPr/>
        <p:txBody>
          <a:bodyPr/>
          <a:lstStyle/>
          <a:p>
            <a:r>
              <a:rPr lang="en-US" dirty="0"/>
              <a:t>Some Presuppositions or Assumptions</a:t>
            </a:r>
          </a:p>
          <a:p>
            <a:r>
              <a:rPr lang="en-US" dirty="0"/>
              <a:t>What Does the Bible Say About Borders?</a:t>
            </a:r>
          </a:p>
          <a:p>
            <a:r>
              <a:rPr lang="en-US" dirty="0"/>
              <a:t>What Does the Bible Say About Immigrants?</a:t>
            </a:r>
          </a:p>
          <a:p>
            <a:r>
              <a:rPr lang="en-US" dirty="0"/>
              <a:t>What Are Some Biblically Based Principles We Can Apply?</a:t>
            </a:r>
          </a:p>
        </p:txBody>
      </p:sp>
    </p:spTree>
    <p:extLst>
      <p:ext uri="{BB962C8B-B14F-4D97-AF65-F5344CB8AC3E}">
        <p14:creationId xmlns:p14="http://schemas.microsoft.com/office/powerpoint/2010/main" val="21271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484F-3E3A-1C40-A750-2A1E9C731EF4}"/>
              </a:ext>
            </a:extLst>
          </p:cNvPr>
          <p:cNvSpPr>
            <a:spLocks noGrp="1"/>
          </p:cNvSpPr>
          <p:nvPr>
            <p:ph type="title"/>
          </p:nvPr>
        </p:nvSpPr>
        <p:spPr>
          <a:xfrm>
            <a:off x="303212" y="274638"/>
            <a:ext cx="11582400" cy="1325562"/>
          </a:xfrm>
        </p:spPr>
        <p:txBody>
          <a:bodyPr>
            <a:normAutofit/>
          </a:bodyPr>
          <a:lstStyle/>
          <a:p>
            <a:r>
              <a:rPr lang="en-US" dirty="0"/>
              <a:t>Sojourner/Stranger (</a:t>
            </a:r>
            <a:r>
              <a:rPr lang="he-IL" sz="4800" dirty="0">
                <a:latin typeface="SBL Hebrew" panose="02000000000000000000" pitchFamily="2" charset="-79"/>
                <a:cs typeface="SBL Hebrew" panose="02000000000000000000" pitchFamily="2" charset="-79"/>
              </a:rPr>
              <a:t>גֵּר</a:t>
            </a:r>
            <a:r>
              <a:rPr lang="en-US" dirty="0">
                <a:latin typeface="SBL Hebrew" panose="02000000000000000000" pitchFamily="2" charset="-79"/>
                <a:cs typeface="SBL Hebrew" panose="02000000000000000000" pitchFamily="2" charset="-79"/>
              </a:rPr>
              <a:t> </a:t>
            </a:r>
            <a:r>
              <a:rPr lang="en-US" dirty="0" err="1"/>
              <a:t>ger</a:t>
            </a:r>
            <a:r>
              <a:rPr lang="en-US" dirty="0"/>
              <a:t>) Within Israel</a:t>
            </a:r>
          </a:p>
        </p:txBody>
      </p:sp>
      <p:sp>
        <p:nvSpPr>
          <p:cNvPr id="3" name="Content Placeholder 2">
            <a:extLst>
              <a:ext uri="{FF2B5EF4-FFF2-40B4-BE49-F238E27FC236}">
                <a16:creationId xmlns:a16="http://schemas.microsoft.com/office/drawing/2014/main" id="{284BFD9F-226D-F04A-9653-5733F414A118}"/>
              </a:ext>
            </a:extLst>
          </p:cNvPr>
          <p:cNvSpPr>
            <a:spLocks noGrp="1"/>
          </p:cNvSpPr>
          <p:nvPr>
            <p:ph idx="1"/>
          </p:nvPr>
        </p:nvSpPr>
        <p:spPr>
          <a:xfrm>
            <a:off x="227012" y="1676400"/>
            <a:ext cx="11658600" cy="4754562"/>
          </a:xfrm>
        </p:spPr>
        <p:txBody>
          <a:bodyPr>
            <a:normAutofit/>
          </a:bodyPr>
          <a:lstStyle/>
          <a:p>
            <a:r>
              <a:rPr lang="en-US" dirty="0"/>
              <a:t>Fully Embraced Israelite Culture and Religion</a:t>
            </a:r>
          </a:p>
          <a:p>
            <a:r>
              <a:rPr lang="en-US" dirty="0"/>
              <a:t>Their Rights Were Protected</a:t>
            </a:r>
          </a:p>
          <a:p>
            <a:pPr lvl="1"/>
            <a:r>
              <a:rPr lang="en-US" dirty="0"/>
              <a:t>Could Not Be Economically Exploited (Dt. 24:14-15)</a:t>
            </a:r>
          </a:p>
          <a:p>
            <a:pPr lvl="1"/>
            <a:r>
              <a:rPr lang="en-US" dirty="0"/>
              <a:t>Could Not Be Deprived of Legal Rights (Dt. 24:17, Nu. 35:15, Josh. 20:9)</a:t>
            </a:r>
          </a:p>
          <a:p>
            <a:pPr lvl="1"/>
            <a:r>
              <a:rPr lang="en-US" dirty="0"/>
              <a:t>Could Not Be Barred From Receiving Charitable Donations (Dt. 24:19-21)</a:t>
            </a:r>
          </a:p>
          <a:p>
            <a:pPr lvl="1"/>
            <a:r>
              <a:rPr lang="en-US" dirty="0"/>
              <a:t>Would Receive Money From Triennial Tithe (Dt. 26:11ff)</a:t>
            </a:r>
          </a:p>
          <a:p>
            <a:r>
              <a:rPr lang="en-US" dirty="0"/>
              <a:t>Had to Obey Israel’s Laws Concerning Sabbath (Ex. 20:10) and Feast of Weeks (Dt. 16:9-12), and Booths (Dt. 16:114)</a:t>
            </a:r>
          </a:p>
          <a:p>
            <a:r>
              <a:rPr lang="en-US" dirty="0"/>
              <a:t>Were to Be Treated as a Native Israelite (Lev. 19:33)</a:t>
            </a:r>
          </a:p>
          <a:p>
            <a:r>
              <a:rPr lang="en-US" dirty="0"/>
              <a:t>Sometimes Also Called a </a:t>
            </a:r>
            <a:r>
              <a:rPr lang="he-IL" dirty="0" err="1">
                <a:latin typeface="SBL Hebrew" panose="02000000000000000000" pitchFamily="2" charset="-79"/>
                <a:cs typeface="SBL Hebrew" panose="02000000000000000000" pitchFamily="2" charset="-79"/>
              </a:rPr>
              <a:t>נתּוֹשָׁב</a:t>
            </a:r>
            <a:r>
              <a:rPr lang="en-US" dirty="0"/>
              <a:t> (</a:t>
            </a:r>
            <a:r>
              <a:rPr lang="en-US" dirty="0" err="1"/>
              <a:t>toshav</a:t>
            </a:r>
            <a:r>
              <a:rPr lang="en-US" dirty="0"/>
              <a:t>)</a:t>
            </a:r>
          </a:p>
          <a:p>
            <a:pPr lvl="2"/>
            <a:endParaRPr lang="en-US" dirty="0"/>
          </a:p>
          <a:p>
            <a:pPr lvl="1"/>
            <a:endParaRPr lang="en-US" dirty="0"/>
          </a:p>
        </p:txBody>
      </p:sp>
    </p:spTree>
    <p:extLst>
      <p:ext uri="{BB962C8B-B14F-4D97-AF65-F5344CB8AC3E}">
        <p14:creationId xmlns:p14="http://schemas.microsoft.com/office/powerpoint/2010/main" val="3237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484F-3E3A-1C40-A750-2A1E9C731EF4}"/>
              </a:ext>
            </a:extLst>
          </p:cNvPr>
          <p:cNvSpPr>
            <a:spLocks noGrp="1"/>
          </p:cNvSpPr>
          <p:nvPr>
            <p:ph type="title"/>
          </p:nvPr>
        </p:nvSpPr>
        <p:spPr/>
        <p:txBody>
          <a:bodyPr/>
          <a:lstStyle/>
          <a:p>
            <a:r>
              <a:rPr lang="en-US" dirty="0"/>
              <a:t>Foreigner (</a:t>
            </a:r>
            <a:r>
              <a:rPr lang="he-IL" sz="4800" dirty="0" err="1">
                <a:latin typeface="SBL Hebrew" panose="02000000000000000000" pitchFamily="2" charset="-79"/>
                <a:cs typeface="SBL Hebrew" panose="02000000000000000000" pitchFamily="2" charset="-79"/>
              </a:rPr>
              <a:t>נָכְרִי</a:t>
            </a:r>
            <a:r>
              <a:rPr lang="en-US" dirty="0">
                <a:latin typeface="SBL Hebrew" panose="02000000000000000000" pitchFamily="2" charset="-79"/>
                <a:cs typeface="SBL Hebrew" panose="02000000000000000000" pitchFamily="2" charset="-79"/>
              </a:rPr>
              <a:t> </a:t>
            </a:r>
            <a:r>
              <a:rPr lang="en-US" dirty="0" err="1"/>
              <a:t>nakhri</a:t>
            </a:r>
            <a:r>
              <a:rPr lang="en-US" dirty="0"/>
              <a:t>)</a:t>
            </a:r>
          </a:p>
        </p:txBody>
      </p:sp>
      <p:sp>
        <p:nvSpPr>
          <p:cNvPr id="3" name="Content Placeholder 2">
            <a:extLst>
              <a:ext uri="{FF2B5EF4-FFF2-40B4-BE49-F238E27FC236}">
                <a16:creationId xmlns:a16="http://schemas.microsoft.com/office/drawing/2014/main" id="{284BFD9F-226D-F04A-9653-5733F414A118}"/>
              </a:ext>
            </a:extLst>
          </p:cNvPr>
          <p:cNvSpPr>
            <a:spLocks noGrp="1"/>
          </p:cNvSpPr>
          <p:nvPr>
            <p:ph idx="1"/>
          </p:nvPr>
        </p:nvSpPr>
        <p:spPr>
          <a:xfrm>
            <a:off x="608012" y="1828800"/>
            <a:ext cx="10972800" cy="4343400"/>
          </a:xfrm>
        </p:spPr>
        <p:txBody>
          <a:bodyPr>
            <a:normAutofit fontScale="92500" lnSpcReduction="10000"/>
          </a:bodyPr>
          <a:lstStyle/>
          <a:p>
            <a:r>
              <a:rPr lang="en-US" dirty="0"/>
              <a:t>Maintained Ethnic and Religious Distinction Within Israel</a:t>
            </a:r>
          </a:p>
          <a:p>
            <a:r>
              <a:rPr lang="en-US" dirty="0"/>
              <a:t>Their Sacrificial Animals Were Unacceptable (Lev. 22:25)</a:t>
            </a:r>
          </a:p>
          <a:p>
            <a:r>
              <a:rPr lang="en-US" dirty="0"/>
              <a:t>Could not Participate in the Passover (Ex. 12:43)</a:t>
            </a:r>
          </a:p>
          <a:p>
            <a:r>
              <a:rPr lang="en-US" dirty="0"/>
              <a:t>Debts of Israelites Were Forgiven Every Seven Years, But Not the Debts of the Foreigner (Dt. 15:1-3)</a:t>
            </a:r>
          </a:p>
          <a:p>
            <a:r>
              <a:rPr lang="en-US" dirty="0"/>
              <a:t>Interest Could Be Collected From them (Dt. 23:20)</a:t>
            </a:r>
          </a:p>
          <a:p>
            <a:r>
              <a:rPr lang="en-US" dirty="0"/>
              <a:t>Viewed with Suspicion (Ps. 144:7-11)</a:t>
            </a:r>
          </a:p>
          <a:p>
            <a:r>
              <a:rPr lang="en-US" dirty="0"/>
              <a:t>Marriage to a Foreigner Was Discouraged (Ezr. 9:2)</a:t>
            </a:r>
          </a:p>
          <a:p>
            <a:r>
              <a:rPr lang="en-US" dirty="0"/>
              <a:t>Viewed as a Threat to Israelite Life and Worship (Zeph. 1:8, Mal. 2:11)</a:t>
            </a:r>
          </a:p>
          <a:p>
            <a:pPr lvl="2"/>
            <a:endParaRPr lang="en-US" dirty="0"/>
          </a:p>
          <a:p>
            <a:pPr lvl="1"/>
            <a:endParaRPr lang="en-US" dirty="0"/>
          </a:p>
        </p:txBody>
      </p:sp>
    </p:spTree>
    <p:extLst>
      <p:ext uri="{BB962C8B-B14F-4D97-AF65-F5344CB8AC3E}">
        <p14:creationId xmlns:p14="http://schemas.microsoft.com/office/powerpoint/2010/main" val="36197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484F-3E3A-1C40-A750-2A1E9C731EF4}"/>
              </a:ext>
            </a:extLst>
          </p:cNvPr>
          <p:cNvSpPr>
            <a:spLocks noGrp="1"/>
          </p:cNvSpPr>
          <p:nvPr>
            <p:ph type="title"/>
          </p:nvPr>
        </p:nvSpPr>
        <p:spPr/>
        <p:txBody>
          <a:bodyPr>
            <a:normAutofit/>
          </a:bodyPr>
          <a:lstStyle/>
          <a:p>
            <a:r>
              <a:rPr lang="en-US" dirty="0"/>
              <a:t>Sojourner (</a:t>
            </a:r>
            <a:r>
              <a:rPr lang="he-IL" sz="6000" dirty="0" err="1">
                <a:latin typeface="SBL Hebrew" panose="02000000000000000000" pitchFamily="2" charset="-79"/>
                <a:cs typeface="SBL Hebrew" panose="02000000000000000000" pitchFamily="2" charset="-79"/>
              </a:rPr>
              <a:t>זור</a:t>
            </a:r>
            <a:r>
              <a:rPr lang="en-US" sz="4800" dirty="0"/>
              <a:t> </a:t>
            </a:r>
            <a:r>
              <a:rPr lang="en-US" dirty="0" err="1"/>
              <a:t>zwr</a:t>
            </a:r>
            <a:r>
              <a:rPr lang="en-US" dirty="0"/>
              <a:t>)</a:t>
            </a:r>
          </a:p>
        </p:txBody>
      </p:sp>
      <p:sp>
        <p:nvSpPr>
          <p:cNvPr id="3" name="Content Placeholder 2">
            <a:extLst>
              <a:ext uri="{FF2B5EF4-FFF2-40B4-BE49-F238E27FC236}">
                <a16:creationId xmlns:a16="http://schemas.microsoft.com/office/drawing/2014/main" id="{284BFD9F-226D-F04A-9653-5733F414A118}"/>
              </a:ext>
            </a:extLst>
          </p:cNvPr>
          <p:cNvSpPr>
            <a:spLocks noGrp="1"/>
          </p:cNvSpPr>
          <p:nvPr>
            <p:ph idx="1"/>
          </p:nvPr>
        </p:nvSpPr>
        <p:spPr/>
        <p:txBody>
          <a:bodyPr>
            <a:normAutofit lnSpcReduction="10000"/>
          </a:bodyPr>
          <a:lstStyle/>
          <a:p>
            <a:pPr marL="274320" lvl="1">
              <a:spcBef>
                <a:spcPts val="1800"/>
              </a:spcBef>
            </a:pPr>
            <a:r>
              <a:rPr lang="en-US" sz="2400" dirty="0"/>
              <a:t>Maintained Ethnic and Religious Distinction Within Israel Who is Reaping the Benefits of the Country</a:t>
            </a:r>
          </a:p>
          <a:p>
            <a:pPr marL="274320" lvl="1">
              <a:spcBef>
                <a:spcPts val="1800"/>
              </a:spcBef>
            </a:pPr>
            <a:r>
              <a:rPr lang="en-US" sz="2400" dirty="0"/>
              <a:t>Israel is Warned that Jerusalem is Not To Be Defiled By Them (Joel 3:17)</a:t>
            </a:r>
          </a:p>
          <a:p>
            <a:pPr marL="274320" lvl="1">
              <a:spcBef>
                <a:spcPts val="1800"/>
              </a:spcBef>
            </a:pPr>
            <a:r>
              <a:rPr lang="en-US" sz="2400" dirty="0"/>
              <a:t>Used to Describe the ”Strange” Fire Offered by Nadab and Abihu (Lev. 10:1)</a:t>
            </a:r>
          </a:p>
          <a:p>
            <a:pPr marL="274320" lvl="1">
              <a:spcBef>
                <a:spcPts val="1800"/>
              </a:spcBef>
            </a:pPr>
            <a:r>
              <a:rPr lang="en-US" sz="2400" dirty="0"/>
              <a:t>Characterized As Greedy Creditors Seizing Property (Ps. 109:11, Prov. 6:1, 11:15, 14:10, 20:16)</a:t>
            </a:r>
          </a:p>
          <a:p>
            <a:pPr marL="274320" lvl="1">
              <a:spcBef>
                <a:spcPts val="1800"/>
              </a:spcBef>
            </a:pPr>
            <a:r>
              <a:rPr lang="en-US" sz="2400" dirty="0"/>
              <a:t>Outsiders Who Steal (Prov. 5:10)</a:t>
            </a:r>
          </a:p>
          <a:p>
            <a:pPr marL="274320" lvl="1">
              <a:spcBef>
                <a:spcPts val="1800"/>
              </a:spcBef>
            </a:pPr>
            <a:r>
              <a:rPr lang="en-US" sz="2400" dirty="0"/>
              <a:t>A Vengeance Seeking Stranger (Ps. 54:3)</a:t>
            </a:r>
          </a:p>
          <a:p>
            <a:pPr lvl="2"/>
            <a:endParaRPr lang="en-US" dirty="0"/>
          </a:p>
          <a:p>
            <a:pPr lvl="1"/>
            <a:endParaRPr lang="en-US" dirty="0"/>
          </a:p>
        </p:txBody>
      </p:sp>
    </p:spTree>
    <p:extLst>
      <p:ext uri="{BB962C8B-B14F-4D97-AF65-F5344CB8AC3E}">
        <p14:creationId xmlns:p14="http://schemas.microsoft.com/office/powerpoint/2010/main" val="19325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E8CD7-05DC-D04A-96BF-F3BDBBF4FF08}"/>
              </a:ext>
            </a:extLst>
          </p:cNvPr>
          <p:cNvSpPr>
            <a:spLocks noGrp="1"/>
          </p:cNvSpPr>
          <p:nvPr>
            <p:ph type="title"/>
          </p:nvPr>
        </p:nvSpPr>
        <p:spPr/>
        <p:txBody>
          <a:bodyPr/>
          <a:lstStyle/>
          <a:p>
            <a:r>
              <a:rPr lang="en-US" dirty="0"/>
              <a:t>What Can we learn?</a:t>
            </a:r>
          </a:p>
        </p:txBody>
      </p:sp>
      <p:sp>
        <p:nvSpPr>
          <p:cNvPr id="3" name="Content Placeholder 2">
            <a:extLst>
              <a:ext uri="{FF2B5EF4-FFF2-40B4-BE49-F238E27FC236}">
                <a16:creationId xmlns:a16="http://schemas.microsoft.com/office/drawing/2014/main" id="{30DE2735-15CF-F144-905A-E283E076125B}"/>
              </a:ext>
            </a:extLst>
          </p:cNvPr>
          <p:cNvSpPr>
            <a:spLocks noGrp="1"/>
          </p:cNvSpPr>
          <p:nvPr>
            <p:ph idx="1"/>
          </p:nvPr>
        </p:nvSpPr>
        <p:spPr/>
        <p:txBody>
          <a:bodyPr/>
          <a:lstStyle/>
          <a:p>
            <a:r>
              <a:rPr lang="en-US" dirty="0"/>
              <a:t>What Distinguished Between the Different Types of Immigrants?</a:t>
            </a:r>
          </a:p>
          <a:p>
            <a:r>
              <a:rPr lang="en-US" dirty="0"/>
              <a:t>Did All Types of Immigrants Have All the Rights of a Native-Born Israelite?</a:t>
            </a:r>
          </a:p>
          <a:p>
            <a:r>
              <a:rPr lang="en-US" dirty="0"/>
              <a:t>What Might Have Been the Impact on Israel If Differences Among Immigrants Was Not Observed?</a:t>
            </a:r>
          </a:p>
          <a:p>
            <a:pPr marL="45720" indent="0" algn="ctr">
              <a:buNone/>
            </a:pPr>
            <a:r>
              <a:rPr lang="en-US" b="1" dirty="0"/>
              <a:t>Principle #5: Discerning the Motive and Intention of an Immigrant is Acceptable to God</a:t>
            </a:r>
          </a:p>
          <a:p>
            <a:pPr marL="45720" indent="0" algn="ctr">
              <a:buNone/>
            </a:pPr>
            <a:r>
              <a:rPr lang="en-US" b="1" dirty="0"/>
              <a:t>Principle #6: Regulating the Privileges Extended to an Immigrant is Acceptable to God</a:t>
            </a:r>
          </a:p>
          <a:p>
            <a:pPr marL="45720" indent="0" algn="ctr">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88741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46A4-490B-DC45-84D7-70CED9B0F9F8}"/>
              </a:ext>
            </a:extLst>
          </p:cNvPr>
          <p:cNvSpPr>
            <a:spLocks noGrp="1"/>
          </p:cNvSpPr>
          <p:nvPr>
            <p:ph type="title"/>
          </p:nvPr>
        </p:nvSpPr>
        <p:spPr/>
        <p:txBody>
          <a:bodyPr/>
          <a:lstStyle/>
          <a:p>
            <a:r>
              <a:rPr lang="en-US" dirty="0"/>
              <a:t>What About the New Testament?</a:t>
            </a:r>
          </a:p>
        </p:txBody>
      </p:sp>
      <p:sp>
        <p:nvSpPr>
          <p:cNvPr id="3" name="Content Placeholder 2">
            <a:extLst>
              <a:ext uri="{FF2B5EF4-FFF2-40B4-BE49-F238E27FC236}">
                <a16:creationId xmlns:a16="http://schemas.microsoft.com/office/drawing/2014/main" id="{89BCDB0C-29C6-A744-8C30-60CAA47D0F21}"/>
              </a:ext>
            </a:extLst>
          </p:cNvPr>
          <p:cNvSpPr>
            <a:spLocks noGrp="1"/>
          </p:cNvSpPr>
          <p:nvPr>
            <p:ph idx="1"/>
          </p:nvPr>
        </p:nvSpPr>
        <p:spPr/>
        <p:txBody>
          <a:bodyPr/>
          <a:lstStyle/>
          <a:p>
            <a:r>
              <a:rPr lang="en-US" dirty="0"/>
              <a:t>Jews (Jn. 7:35), and Christians (1 Pet. 1:1, 2:11) Viewed Themselves as Living as Foreigners</a:t>
            </a:r>
          </a:p>
          <a:p>
            <a:r>
              <a:rPr lang="en-US" dirty="0"/>
              <a:t>Christians Were Instructed to Have Integrity, Submit to Government Authority, Be Disciplined in Their Behavior, and Help Fellow Sojourners (1 Pet. 2:11ff)</a:t>
            </a:r>
          </a:p>
          <a:p>
            <a:r>
              <a:rPr lang="en-US" dirty="0"/>
              <a:t>But The Jewish Attitude Toward Outsiders Hardened:</a:t>
            </a:r>
          </a:p>
          <a:p>
            <a:pPr marL="45720" indent="0" algn="ctr">
              <a:buNone/>
            </a:pPr>
            <a:r>
              <a:rPr lang="en-US" dirty="0"/>
              <a:t>“They regard the rest of mankind with all the hatred of enemies”—Tacitus, History 5:5</a:t>
            </a:r>
          </a:p>
          <a:p>
            <a:endParaRPr lang="en-US" dirty="0"/>
          </a:p>
        </p:txBody>
      </p:sp>
    </p:spTree>
    <p:extLst>
      <p:ext uri="{BB962C8B-B14F-4D97-AF65-F5344CB8AC3E}">
        <p14:creationId xmlns:p14="http://schemas.microsoft.com/office/powerpoint/2010/main" val="153688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46A4-490B-DC45-84D7-70CED9B0F9F8}"/>
              </a:ext>
            </a:extLst>
          </p:cNvPr>
          <p:cNvSpPr>
            <a:spLocks noGrp="1"/>
          </p:cNvSpPr>
          <p:nvPr>
            <p:ph type="title"/>
          </p:nvPr>
        </p:nvSpPr>
        <p:spPr/>
        <p:txBody>
          <a:bodyPr/>
          <a:lstStyle/>
          <a:p>
            <a:r>
              <a:rPr lang="en-US" dirty="0"/>
              <a:t>What About the New Testament?</a:t>
            </a:r>
          </a:p>
        </p:txBody>
      </p:sp>
      <p:sp>
        <p:nvSpPr>
          <p:cNvPr id="3" name="Content Placeholder 2">
            <a:extLst>
              <a:ext uri="{FF2B5EF4-FFF2-40B4-BE49-F238E27FC236}">
                <a16:creationId xmlns:a16="http://schemas.microsoft.com/office/drawing/2014/main" id="{89BCDB0C-29C6-A744-8C30-60CAA47D0F21}"/>
              </a:ext>
            </a:extLst>
          </p:cNvPr>
          <p:cNvSpPr>
            <a:spLocks noGrp="1"/>
          </p:cNvSpPr>
          <p:nvPr>
            <p:ph idx="1"/>
          </p:nvPr>
        </p:nvSpPr>
        <p:spPr>
          <a:xfrm>
            <a:off x="303212" y="1828800"/>
            <a:ext cx="11582400" cy="4343400"/>
          </a:xfrm>
        </p:spPr>
        <p:txBody>
          <a:bodyPr>
            <a:normAutofit/>
          </a:bodyPr>
          <a:lstStyle/>
          <a:p>
            <a:r>
              <a:rPr lang="en-US" dirty="0"/>
              <a:t>Non-Jews Were Barred From the Temple Under Penalty of Death (Jos. Ant. 14.11.5)</a:t>
            </a:r>
          </a:p>
          <a:p>
            <a:pPr marL="45720" indent="0">
              <a:buNone/>
            </a:pPr>
            <a:r>
              <a:rPr lang="en-US" dirty="0"/>
              <a:t>And he (Peter) said to them, “You yourselves know how unlawful it is for a Jew to associate with or to visit anyone of another nation, but God has shown me that </a:t>
            </a:r>
            <a:r>
              <a:rPr lang="en-US" b="1" u="sng" dirty="0"/>
              <a:t>I should not call any person common or unclean</a:t>
            </a:r>
            <a:r>
              <a:rPr lang="en-US" dirty="0"/>
              <a:t>.” (Acts 10:28)</a:t>
            </a:r>
          </a:p>
          <a:p>
            <a:r>
              <a:rPr lang="en-US" dirty="0"/>
              <a:t>Jews and Christians Had Significantly Different Attitudes Toward Non-Jews</a:t>
            </a:r>
          </a:p>
          <a:p>
            <a:r>
              <a:rPr lang="en-US" dirty="0"/>
              <a:t>Distinctions Among Foreigners Based on Motive or Intent Within The Nation of Israel Were Replaced By Purely Ethnic Separation and Superiority</a:t>
            </a:r>
          </a:p>
          <a:p>
            <a:r>
              <a:rPr lang="en-US" dirty="0"/>
              <a:t>The Christian Gospel Was Not To Be Limited by Borders or Ethnicity</a:t>
            </a:r>
          </a:p>
          <a:p>
            <a:endParaRPr lang="en-US" dirty="0"/>
          </a:p>
        </p:txBody>
      </p:sp>
    </p:spTree>
    <p:extLst>
      <p:ext uri="{BB962C8B-B14F-4D97-AF65-F5344CB8AC3E}">
        <p14:creationId xmlns:p14="http://schemas.microsoft.com/office/powerpoint/2010/main" val="7121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4E1A-529C-C447-9DD7-02BA53B32755}"/>
              </a:ext>
            </a:extLst>
          </p:cNvPr>
          <p:cNvSpPr>
            <a:spLocks noGrp="1"/>
          </p:cNvSpPr>
          <p:nvPr>
            <p:ph type="title"/>
          </p:nvPr>
        </p:nvSpPr>
        <p:spPr/>
        <p:txBody>
          <a:bodyPr/>
          <a:lstStyle/>
          <a:p>
            <a:r>
              <a:rPr lang="en-US" dirty="0">
                <a:solidFill>
                  <a:schemeClr val="tx1"/>
                </a:solidFill>
              </a:rPr>
              <a:t>What Can We Learn?</a:t>
            </a:r>
            <a:endParaRPr lang="en-US" dirty="0"/>
          </a:p>
        </p:txBody>
      </p:sp>
      <p:sp>
        <p:nvSpPr>
          <p:cNvPr id="3" name="Content Placeholder 2">
            <a:extLst>
              <a:ext uri="{FF2B5EF4-FFF2-40B4-BE49-F238E27FC236}">
                <a16:creationId xmlns:a16="http://schemas.microsoft.com/office/drawing/2014/main" id="{A5D0D43C-B7CA-6149-B30D-A063C5F6A45E}"/>
              </a:ext>
            </a:extLst>
          </p:cNvPr>
          <p:cNvSpPr>
            <a:spLocks noGrp="1"/>
          </p:cNvSpPr>
          <p:nvPr>
            <p:ph idx="1"/>
          </p:nvPr>
        </p:nvSpPr>
        <p:spPr/>
        <p:txBody>
          <a:bodyPr>
            <a:normAutofit fontScale="92500"/>
          </a:bodyPr>
          <a:lstStyle/>
          <a:p>
            <a:r>
              <a:rPr lang="en-US" dirty="0"/>
              <a:t>What is the Difference Between the Nation of Israel in the Hebrew Scriptures, and the Jews in the New Testament?</a:t>
            </a:r>
          </a:p>
          <a:p>
            <a:r>
              <a:rPr lang="en-US" dirty="0"/>
              <a:t>How Did This Contribute to a Hardening of Attitudes Toward Foreigners?</a:t>
            </a:r>
          </a:p>
          <a:p>
            <a:r>
              <a:rPr lang="en-US" dirty="0"/>
              <a:t>In this Context, Why Was Christianity so Disruptive and Rejected by the Jews?</a:t>
            </a:r>
          </a:p>
          <a:p>
            <a:endParaRPr lang="en-US" dirty="0"/>
          </a:p>
          <a:p>
            <a:pPr marL="45720" indent="0" algn="ctr">
              <a:buNone/>
            </a:pPr>
            <a:r>
              <a:rPr lang="en-US" b="1" dirty="0"/>
              <a:t>Principle #7: The Message and Impact of the Gospel Knows No Border and is Stopped by No Prejudice</a:t>
            </a:r>
          </a:p>
          <a:p>
            <a:pPr marL="45720" indent="0" algn="ctr">
              <a:buNone/>
            </a:pPr>
            <a:r>
              <a:rPr lang="en-US" b="1" dirty="0"/>
              <a:t>Principle #8: Christians Are to Live Within The Laws of Their Country</a:t>
            </a:r>
          </a:p>
        </p:txBody>
      </p:sp>
    </p:spTree>
    <p:extLst>
      <p:ext uri="{BB962C8B-B14F-4D97-AF65-F5344CB8AC3E}">
        <p14:creationId xmlns:p14="http://schemas.microsoft.com/office/powerpoint/2010/main" val="123447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5048-CCC3-1345-8D65-CC11C577972F}"/>
              </a:ext>
            </a:extLst>
          </p:cNvPr>
          <p:cNvSpPr>
            <a:spLocks noGrp="1"/>
          </p:cNvSpPr>
          <p:nvPr>
            <p:ph type="title"/>
          </p:nvPr>
        </p:nvSpPr>
        <p:spPr/>
        <p:txBody>
          <a:bodyPr/>
          <a:lstStyle/>
          <a:p>
            <a:r>
              <a:rPr lang="en-US" dirty="0"/>
              <a:t>So What Have We Learned?</a:t>
            </a:r>
          </a:p>
        </p:txBody>
      </p:sp>
      <p:sp>
        <p:nvSpPr>
          <p:cNvPr id="3" name="Content Placeholder 2">
            <a:extLst>
              <a:ext uri="{FF2B5EF4-FFF2-40B4-BE49-F238E27FC236}">
                <a16:creationId xmlns:a16="http://schemas.microsoft.com/office/drawing/2014/main" id="{24A97016-289F-CC41-BA7C-4DB36C4A8761}"/>
              </a:ext>
            </a:extLst>
          </p:cNvPr>
          <p:cNvSpPr>
            <a:spLocks noGrp="1"/>
          </p:cNvSpPr>
          <p:nvPr>
            <p:ph idx="1"/>
          </p:nvPr>
        </p:nvSpPr>
        <p:spPr>
          <a:xfrm>
            <a:off x="379412" y="1828800"/>
            <a:ext cx="11353800" cy="4343400"/>
          </a:xfrm>
        </p:spPr>
        <p:txBody>
          <a:bodyPr>
            <a:normAutofit fontScale="85000" lnSpcReduction="10000"/>
          </a:bodyPr>
          <a:lstStyle/>
          <a:p>
            <a:r>
              <a:rPr lang="en-US" b="1" dirty="0"/>
              <a:t>Principle #1: God Has Established National Borders to Limit the Spread and Impact of Sin</a:t>
            </a:r>
          </a:p>
          <a:p>
            <a:r>
              <a:rPr lang="en-US" b="1" dirty="0"/>
              <a:t>Principle #2: God Disrupts Borders and Displaces People So They Will Search For Him</a:t>
            </a:r>
          </a:p>
          <a:p>
            <a:r>
              <a:rPr lang="en-US" b="1" dirty="0"/>
              <a:t>Principle #3: In Eternity Nations Will Honor God</a:t>
            </a:r>
          </a:p>
          <a:p>
            <a:r>
              <a:rPr lang="en-US" b="1" dirty="0"/>
              <a:t>Principle #4: Principle #4: God Intends Us to Have Empathy for Immigrants</a:t>
            </a:r>
          </a:p>
          <a:p>
            <a:r>
              <a:rPr lang="en-US" b="1" dirty="0"/>
              <a:t>Principle #5: Discerning the Motive and Intention of an Immigrant is Acceptable to God</a:t>
            </a:r>
          </a:p>
          <a:p>
            <a:r>
              <a:rPr lang="en-US" b="1" dirty="0"/>
              <a:t>Principle #6: Regulating the Privileges Extended to an Immigrant is Acceptable to God</a:t>
            </a:r>
          </a:p>
          <a:p>
            <a:r>
              <a:rPr lang="en-US" b="1" dirty="0"/>
              <a:t>Principle #7: The Message and Impact of the Gospel Knows No Border and is Stopped by No Prejudice</a:t>
            </a:r>
          </a:p>
          <a:p>
            <a:r>
              <a:rPr lang="en-US" b="1" dirty="0"/>
              <a:t>Principle #8: Christians Are to Live Within The Laws of Their Country</a:t>
            </a:r>
          </a:p>
          <a:p>
            <a:endParaRPr lang="en-US" b="1" dirty="0"/>
          </a:p>
          <a:p>
            <a:endParaRPr lang="en-US" b="1" dirty="0"/>
          </a:p>
          <a:p>
            <a:endParaRPr lang="en-US" dirty="0"/>
          </a:p>
        </p:txBody>
      </p:sp>
    </p:spTree>
    <p:extLst>
      <p:ext uri="{BB962C8B-B14F-4D97-AF65-F5344CB8AC3E}">
        <p14:creationId xmlns:p14="http://schemas.microsoft.com/office/powerpoint/2010/main" val="16253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386" y="0"/>
            <a:ext cx="9277802" cy="6858000"/>
          </a:xfrm>
          <a:prstGeom prst="rect">
            <a:avLst/>
          </a:prstGeom>
          <a:solidFill>
            <a:srgbClr val="F4F4F4"/>
          </a:solidFill>
        </p:spPr>
      </p:pic>
      <p:sp>
        <p:nvSpPr>
          <p:cNvPr id="3" name="TextBox 2"/>
          <p:cNvSpPr txBox="1"/>
          <p:nvPr/>
        </p:nvSpPr>
        <p:spPr>
          <a:xfrm rot="16200000">
            <a:off x="1959771" y="3437410"/>
            <a:ext cx="3071675" cy="646331"/>
          </a:xfrm>
          <a:prstGeom prst="rect">
            <a:avLst/>
          </a:prstGeom>
          <a:noFill/>
        </p:spPr>
        <p:txBody>
          <a:bodyPr wrap="none" rtlCol="0">
            <a:spAutoFit/>
          </a:bodyPr>
          <a:lstStyle/>
          <a:p>
            <a:pPr algn="ctr"/>
            <a:r>
              <a:rPr lang="en-US" b="1" dirty="0"/>
              <a:t>The God of the Bible Exists</a:t>
            </a:r>
          </a:p>
          <a:p>
            <a:pPr algn="ctr"/>
            <a:r>
              <a:rPr lang="en-US" b="1" dirty="0"/>
              <a:t> (Prov. 1:7)</a:t>
            </a:r>
          </a:p>
        </p:txBody>
      </p:sp>
      <p:sp>
        <p:nvSpPr>
          <p:cNvPr id="4" name="TextBox 3"/>
          <p:cNvSpPr txBox="1"/>
          <p:nvPr/>
        </p:nvSpPr>
        <p:spPr>
          <a:xfrm rot="16200000">
            <a:off x="3608759" y="3328770"/>
            <a:ext cx="3153427" cy="923330"/>
          </a:xfrm>
          <a:prstGeom prst="rect">
            <a:avLst/>
          </a:prstGeom>
          <a:noFill/>
        </p:spPr>
        <p:txBody>
          <a:bodyPr wrap="none" rtlCol="0">
            <a:spAutoFit/>
          </a:bodyPr>
          <a:lstStyle/>
          <a:p>
            <a:pPr algn="ctr"/>
            <a:r>
              <a:rPr lang="en-US" b="1" dirty="0"/>
              <a:t>God Has Revealed Himself</a:t>
            </a:r>
          </a:p>
          <a:p>
            <a:pPr algn="ctr"/>
            <a:r>
              <a:rPr lang="en-US" b="1" dirty="0"/>
              <a:t>In the Bible</a:t>
            </a:r>
          </a:p>
          <a:p>
            <a:pPr algn="ctr"/>
            <a:r>
              <a:rPr lang="en-US" b="1" dirty="0"/>
              <a:t> (2 Tim. 3:16)</a:t>
            </a:r>
          </a:p>
        </p:txBody>
      </p:sp>
      <p:sp>
        <p:nvSpPr>
          <p:cNvPr id="5" name="TextBox 4"/>
          <p:cNvSpPr txBox="1"/>
          <p:nvPr/>
        </p:nvSpPr>
        <p:spPr>
          <a:xfrm rot="16200000">
            <a:off x="5142175" y="3297690"/>
            <a:ext cx="3510898" cy="923330"/>
          </a:xfrm>
          <a:prstGeom prst="rect">
            <a:avLst/>
          </a:prstGeom>
          <a:noFill/>
        </p:spPr>
        <p:txBody>
          <a:bodyPr wrap="none" rtlCol="0">
            <a:spAutoFit/>
          </a:bodyPr>
          <a:lstStyle/>
          <a:p>
            <a:pPr algn="ctr"/>
            <a:r>
              <a:rPr lang="en-US" b="1" dirty="0"/>
              <a:t>Without God’s Help We Can’t</a:t>
            </a:r>
          </a:p>
          <a:p>
            <a:pPr algn="ctr"/>
            <a:r>
              <a:rPr lang="en-US" b="1" dirty="0"/>
              <a:t>Understand The Bible </a:t>
            </a:r>
          </a:p>
          <a:p>
            <a:pPr algn="ctr"/>
            <a:r>
              <a:rPr lang="en-US" b="1" dirty="0"/>
              <a:t>(1 Cor. 2:12, 1 Jn. 2:27)</a:t>
            </a:r>
          </a:p>
        </p:txBody>
      </p:sp>
      <p:sp>
        <p:nvSpPr>
          <p:cNvPr id="6" name="TextBox 5"/>
          <p:cNvSpPr txBox="1"/>
          <p:nvPr/>
        </p:nvSpPr>
        <p:spPr>
          <a:xfrm rot="16200000">
            <a:off x="6898726" y="3159191"/>
            <a:ext cx="3332965" cy="1200329"/>
          </a:xfrm>
          <a:prstGeom prst="rect">
            <a:avLst/>
          </a:prstGeom>
          <a:noFill/>
        </p:spPr>
        <p:txBody>
          <a:bodyPr wrap="none" rtlCol="0">
            <a:spAutoFit/>
          </a:bodyPr>
          <a:lstStyle/>
          <a:p>
            <a:pPr algn="ctr"/>
            <a:r>
              <a:rPr lang="en-US" b="1" dirty="0"/>
              <a:t>A Consistent and Literal </a:t>
            </a:r>
          </a:p>
          <a:p>
            <a:pPr algn="ctr"/>
            <a:r>
              <a:rPr lang="en-US" b="1" dirty="0"/>
              <a:t>Hermeneutic Is Required </a:t>
            </a:r>
          </a:p>
          <a:p>
            <a:pPr algn="ctr"/>
            <a:r>
              <a:rPr lang="en-US" b="1" dirty="0"/>
              <a:t>To Interpret The Bible</a:t>
            </a:r>
          </a:p>
          <a:p>
            <a:pPr algn="ctr"/>
            <a:r>
              <a:rPr lang="en-US" b="1" dirty="0"/>
              <a:t>(Mt. 22:32, 43—45, Gal. 3:16)</a:t>
            </a:r>
          </a:p>
        </p:txBody>
      </p:sp>
      <p:sp>
        <p:nvSpPr>
          <p:cNvPr id="7" name="TextBox 6"/>
          <p:cNvSpPr txBox="1"/>
          <p:nvPr/>
        </p:nvSpPr>
        <p:spPr>
          <a:xfrm>
            <a:off x="3132286" y="5728671"/>
            <a:ext cx="5777544" cy="369332"/>
          </a:xfrm>
          <a:prstGeom prst="rect">
            <a:avLst/>
          </a:prstGeom>
          <a:noFill/>
        </p:spPr>
        <p:txBody>
          <a:bodyPr wrap="none" rtlCol="0">
            <a:spAutoFit/>
          </a:bodyPr>
          <a:lstStyle/>
          <a:p>
            <a:pPr algn="ctr"/>
            <a:r>
              <a:rPr lang="en-US" b="1" dirty="0"/>
              <a:t>Foundations of a Biblical and Systematic Theology</a:t>
            </a:r>
          </a:p>
        </p:txBody>
      </p:sp>
      <p:sp>
        <p:nvSpPr>
          <p:cNvPr id="9" name="TextBox 8"/>
          <p:cNvSpPr txBox="1"/>
          <p:nvPr/>
        </p:nvSpPr>
        <p:spPr>
          <a:xfrm>
            <a:off x="4102103" y="1157755"/>
            <a:ext cx="3837910" cy="369332"/>
          </a:xfrm>
          <a:prstGeom prst="rect">
            <a:avLst/>
          </a:prstGeom>
          <a:noFill/>
        </p:spPr>
        <p:txBody>
          <a:bodyPr wrap="none" rtlCol="0">
            <a:spAutoFit/>
          </a:bodyPr>
          <a:lstStyle/>
          <a:p>
            <a:pPr algn="ctr"/>
            <a:r>
              <a:rPr lang="en-US" b="1" dirty="0"/>
              <a:t>Biblical and Systematic Theology</a:t>
            </a:r>
          </a:p>
        </p:txBody>
      </p:sp>
      <p:sp>
        <p:nvSpPr>
          <p:cNvPr id="10" name="TextBox 9"/>
          <p:cNvSpPr txBox="1"/>
          <p:nvPr/>
        </p:nvSpPr>
        <p:spPr>
          <a:xfrm>
            <a:off x="1805332" y="6288433"/>
            <a:ext cx="8672506" cy="461665"/>
          </a:xfrm>
          <a:prstGeom prst="rect">
            <a:avLst/>
          </a:prstGeom>
          <a:solidFill>
            <a:schemeClr val="bg2">
              <a:lumMod val="50000"/>
            </a:schemeClr>
          </a:solidFill>
          <a:scene3d>
            <a:camera prst="orthographicFront"/>
            <a:lightRig rig="threePt" dir="t"/>
          </a:scene3d>
          <a:sp3d>
            <a:bevelT w="127000" h="127000"/>
            <a:bevelB w="127000" h="127000"/>
          </a:sp3d>
        </p:spPr>
        <p:txBody>
          <a:bodyPr wrap="square" rtlCol="0">
            <a:spAutoFit/>
          </a:bodyPr>
          <a:lstStyle/>
          <a:p>
            <a:pPr algn="ctr"/>
            <a:r>
              <a:rPr lang="en-US" sz="2400" dirty="0">
                <a:solidFill>
                  <a:schemeClr val="bg1"/>
                </a:solidFill>
              </a:rPr>
              <a:t>Four Pillars Support a Biblically Based Theology</a:t>
            </a:r>
          </a:p>
        </p:txBody>
      </p:sp>
    </p:spTree>
    <p:extLst>
      <p:ext uri="{BB962C8B-B14F-4D97-AF65-F5344CB8AC3E}">
        <p14:creationId xmlns:p14="http://schemas.microsoft.com/office/powerpoint/2010/main" val="28252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F403-8C26-CD4C-B869-6B97C4D8849B}"/>
              </a:ext>
            </a:extLst>
          </p:cNvPr>
          <p:cNvSpPr>
            <a:spLocks noGrp="1"/>
          </p:cNvSpPr>
          <p:nvPr>
            <p:ph type="title"/>
          </p:nvPr>
        </p:nvSpPr>
        <p:spPr/>
        <p:txBody>
          <a:bodyPr/>
          <a:lstStyle/>
          <a:p>
            <a:r>
              <a:rPr lang="en-US" dirty="0"/>
              <a:t>The Bible and Borders</a:t>
            </a:r>
          </a:p>
        </p:txBody>
      </p:sp>
      <p:sp>
        <p:nvSpPr>
          <p:cNvPr id="3" name="Content Placeholder 2">
            <a:extLst>
              <a:ext uri="{FF2B5EF4-FFF2-40B4-BE49-F238E27FC236}">
                <a16:creationId xmlns:a16="http://schemas.microsoft.com/office/drawing/2014/main" id="{4F91E06A-B910-FB41-85B6-942BF88FD46C}"/>
              </a:ext>
            </a:extLst>
          </p:cNvPr>
          <p:cNvSpPr>
            <a:spLocks noGrp="1"/>
          </p:cNvSpPr>
          <p:nvPr>
            <p:ph idx="1"/>
          </p:nvPr>
        </p:nvSpPr>
        <p:spPr>
          <a:xfrm>
            <a:off x="303212" y="1828800"/>
            <a:ext cx="10668002" cy="535531"/>
          </a:xfrm>
        </p:spPr>
        <p:txBody>
          <a:bodyPr/>
          <a:lstStyle/>
          <a:p>
            <a:r>
              <a:rPr lang="en-US" dirty="0"/>
              <a:t>Everyone Seems to Be Looking in the Bible For an Answer</a:t>
            </a:r>
          </a:p>
        </p:txBody>
      </p:sp>
      <p:sp>
        <p:nvSpPr>
          <p:cNvPr id="4" name="Footer Placeholder 3">
            <a:extLst>
              <a:ext uri="{FF2B5EF4-FFF2-40B4-BE49-F238E27FC236}">
                <a16:creationId xmlns:a16="http://schemas.microsoft.com/office/drawing/2014/main" id="{1C7E7C4E-A008-A947-8AD4-BD825BADD4AE}"/>
              </a:ext>
            </a:extLst>
          </p:cNvPr>
          <p:cNvSpPr>
            <a:spLocks noGrp="1"/>
          </p:cNvSpPr>
          <p:nvPr>
            <p:ph type="ftr" sz="quarter" idx="11"/>
          </p:nvPr>
        </p:nvSpPr>
        <p:spPr/>
        <p:txBody>
          <a:bodyPr/>
          <a:lstStyle/>
          <a:p>
            <a:r>
              <a:rPr lang="en-US"/>
              <a:t>A Ministry of Mountain View Bible Fellowship</a:t>
            </a:r>
            <a:endParaRPr lang="en-US" dirty="0"/>
          </a:p>
        </p:txBody>
      </p:sp>
      <p:sp>
        <p:nvSpPr>
          <p:cNvPr id="7" name="TextBox 6">
            <a:extLst>
              <a:ext uri="{FF2B5EF4-FFF2-40B4-BE49-F238E27FC236}">
                <a16:creationId xmlns:a16="http://schemas.microsoft.com/office/drawing/2014/main" id="{ACABD126-7732-3844-B98B-A634A1DFB63B}"/>
              </a:ext>
            </a:extLst>
          </p:cNvPr>
          <p:cNvSpPr txBox="1"/>
          <p:nvPr/>
        </p:nvSpPr>
        <p:spPr>
          <a:xfrm>
            <a:off x="343955" y="6125261"/>
            <a:ext cx="10855857" cy="535531"/>
          </a:xfrm>
          <a:prstGeom prst="rect">
            <a:avLst/>
          </a:prstGeom>
          <a:solidFill>
            <a:srgbClr val="E4E4E4"/>
          </a:solidFill>
        </p:spPr>
        <p:txBody>
          <a:bodyPr wrap="none" rtlCol="0">
            <a:spAutoFit/>
          </a:bodyPr>
          <a:lstStyle/>
          <a:p>
            <a:pPr>
              <a:lnSpc>
                <a:spcPct val="90000"/>
              </a:lnSpc>
            </a:pPr>
            <a:r>
              <a:rPr lang="en-US" sz="3200" dirty="0">
                <a:latin typeface="+mj-lt"/>
              </a:rPr>
              <a:t>This Just Adds to the Confusion, Frustration, and Anger</a:t>
            </a:r>
          </a:p>
        </p:txBody>
      </p:sp>
      <p:pic>
        <p:nvPicPr>
          <p:cNvPr id="8" name="Trimmed Sessions.mp4">
            <a:hlinkClick r:id="" action="ppaction://media"/>
            <a:extLst>
              <a:ext uri="{FF2B5EF4-FFF2-40B4-BE49-F238E27FC236}">
                <a16:creationId xmlns:a16="http://schemas.microsoft.com/office/drawing/2014/main" id="{FBCE7DB6-63CB-7E44-84F5-5EBF3281BF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3212" y="2848117"/>
            <a:ext cx="4467449" cy="2513013"/>
          </a:xfrm>
          <a:prstGeom prst="rect">
            <a:avLst/>
          </a:prstGeom>
        </p:spPr>
      </p:pic>
      <p:pic>
        <p:nvPicPr>
          <p:cNvPr id="9" name="Trimmed Pelosi.mp4">
            <a:hlinkClick r:id="" action="ppaction://media"/>
            <a:extLst>
              <a:ext uri="{FF2B5EF4-FFF2-40B4-BE49-F238E27FC236}">
                <a16:creationId xmlns:a16="http://schemas.microsoft.com/office/drawing/2014/main" id="{5318B198-C161-924A-9615-3C4A58D27BD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32363" y="2848117"/>
            <a:ext cx="4467449" cy="2513013"/>
          </a:xfrm>
          <a:prstGeom prst="rect">
            <a:avLst/>
          </a:prstGeom>
        </p:spPr>
      </p:pic>
    </p:spTree>
    <p:extLst>
      <p:ext uri="{BB962C8B-B14F-4D97-AF65-F5344CB8AC3E}">
        <p14:creationId xmlns:p14="http://schemas.microsoft.com/office/powerpoint/2010/main" val="10030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5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video>
              <p:cMediaNode vol="80000">
                <p:cTn id="12"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F403-8C26-CD4C-B869-6B97C4D8849B}"/>
              </a:ext>
            </a:extLst>
          </p:cNvPr>
          <p:cNvSpPr>
            <a:spLocks noGrp="1"/>
          </p:cNvSpPr>
          <p:nvPr>
            <p:ph type="title"/>
          </p:nvPr>
        </p:nvSpPr>
        <p:spPr/>
        <p:txBody>
          <a:bodyPr/>
          <a:lstStyle/>
          <a:p>
            <a:r>
              <a:rPr lang="en-US" dirty="0"/>
              <a:t>The Bible and Borders</a:t>
            </a:r>
          </a:p>
        </p:txBody>
      </p:sp>
      <p:sp>
        <p:nvSpPr>
          <p:cNvPr id="3" name="Content Placeholder 2">
            <a:extLst>
              <a:ext uri="{FF2B5EF4-FFF2-40B4-BE49-F238E27FC236}">
                <a16:creationId xmlns:a16="http://schemas.microsoft.com/office/drawing/2014/main" id="{4F91E06A-B910-FB41-85B6-942BF88FD46C}"/>
              </a:ext>
            </a:extLst>
          </p:cNvPr>
          <p:cNvSpPr>
            <a:spLocks noGrp="1"/>
          </p:cNvSpPr>
          <p:nvPr>
            <p:ph idx="1"/>
          </p:nvPr>
        </p:nvSpPr>
        <p:spPr>
          <a:xfrm>
            <a:off x="1217614" y="1828800"/>
            <a:ext cx="9753600" cy="4038600"/>
          </a:xfrm>
        </p:spPr>
        <p:txBody>
          <a:bodyPr>
            <a:normAutofit lnSpcReduction="10000"/>
          </a:bodyPr>
          <a:lstStyle/>
          <a:p>
            <a:r>
              <a:rPr lang="en-US" dirty="0"/>
              <a:t>Everyone Seems to Be a Bible Reader These Days</a:t>
            </a:r>
          </a:p>
          <a:p>
            <a:r>
              <a:rPr lang="en-US" dirty="0"/>
              <a:t>Both Political Parties Seem to Be Trying to Back Up Their Point of View Using the Bible!</a:t>
            </a:r>
          </a:p>
          <a:p>
            <a:r>
              <a:rPr lang="en-US" dirty="0"/>
              <a:t>But What Does the Bible Really Say?</a:t>
            </a:r>
          </a:p>
          <a:p>
            <a:r>
              <a:rPr lang="en-US" dirty="0"/>
              <a:t>—Quite A Lot!</a:t>
            </a:r>
          </a:p>
          <a:p>
            <a:r>
              <a:rPr lang="en-US" dirty="0"/>
              <a:t>Borders, Boundaries, or Nation is Mentioned More Than 800 Times, Foreigners More Than 200 Times</a:t>
            </a:r>
          </a:p>
          <a:p>
            <a:r>
              <a:rPr lang="en-US" dirty="0"/>
              <a:t>Doesn’t Include Instances Where One of These Things Are Implied</a:t>
            </a:r>
          </a:p>
          <a:p>
            <a:endParaRPr lang="en-US" dirty="0"/>
          </a:p>
        </p:txBody>
      </p:sp>
    </p:spTree>
    <p:extLst>
      <p:ext uri="{BB962C8B-B14F-4D97-AF65-F5344CB8AC3E}">
        <p14:creationId xmlns:p14="http://schemas.microsoft.com/office/powerpoint/2010/main" val="1116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4491-F3BD-4345-A4B1-A4BBBC6E9A6A}"/>
              </a:ext>
            </a:extLst>
          </p:cNvPr>
          <p:cNvSpPr>
            <a:spLocks noGrp="1"/>
          </p:cNvSpPr>
          <p:nvPr>
            <p:ph type="title"/>
          </p:nvPr>
        </p:nvSpPr>
        <p:spPr/>
        <p:txBody>
          <a:bodyPr/>
          <a:lstStyle/>
          <a:p>
            <a:r>
              <a:rPr lang="en-US" dirty="0"/>
              <a:t>Borders In The Bible</a:t>
            </a:r>
          </a:p>
        </p:txBody>
      </p:sp>
      <p:sp>
        <p:nvSpPr>
          <p:cNvPr id="3" name="Content Placeholder 2">
            <a:extLst>
              <a:ext uri="{FF2B5EF4-FFF2-40B4-BE49-F238E27FC236}">
                <a16:creationId xmlns:a16="http://schemas.microsoft.com/office/drawing/2014/main" id="{B6FCE668-27B5-C44E-8F9F-B4B65CCC43F2}"/>
              </a:ext>
            </a:extLst>
          </p:cNvPr>
          <p:cNvSpPr>
            <a:spLocks noGrp="1"/>
          </p:cNvSpPr>
          <p:nvPr>
            <p:ph idx="1"/>
          </p:nvPr>
        </p:nvSpPr>
        <p:spPr>
          <a:xfrm>
            <a:off x="5846027" y="1905000"/>
            <a:ext cx="5638800" cy="3276600"/>
          </a:xfrm>
        </p:spPr>
        <p:txBody>
          <a:bodyPr/>
          <a:lstStyle/>
          <a:p>
            <a:r>
              <a:rPr lang="en-US" dirty="0"/>
              <a:t>A Lot of Discussion in the Bible About Borders</a:t>
            </a:r>
          </a:p>
          <a:p>
            <a:r>
              <a:rPr lang="en-US" dirty="0"/>
              <a:t>Borders Seem To Be Established For the Good of Man</a:t>
            </a:r>
          </a:p>
          <a:p>
            <a:r>
              <a:rPr lang="en-US" dirty="0"/>
              <a:t>Borders Become a Source of Conflict and Human Tragedy</a:t>
            </a:r>
          </a:p>
          <a:p>
            <a:r>
              <a:rPr lang="en-US" dirty="0"/>
              <a:t>But Also a Way to Bring God Honor</a:t>
            </a:r>
          </a:p>
        </p:txBody>
      </p:sp>
      <p:sp>
        <p:nvSpPr>
          <p:cNvPr id="4" name="Text Placeholder 3">
            <a:extLst>
              <a:ext uri="{FF2B5EF4-FFF2-40B4-BE49-F238E27FC236}">
                <a16:creationId xmlns:a16="http://schemas.microsoft.com/office/drawing/2014/main" id="{034B6276-4ECD-A249-8C3B-CAEFCBA61093}"/>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01129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Mankind Was to Rule the Earth</a:t>
            </a:r>
          </a:p>
        </p:txBody>
      </p:sp>
      <p:sp>
        <p:nvSpPr>
          <p:cNvPr id="3" name="Content Placeholder 2"/>
          <p:cNvSpPr>
            <a:spLocks noGrp="1"/>
          </p:cNvSpPr>
          <p:nvPr>
            <p:ph idx="1"/>
          </p:nvPr>
        </p:nvSpPr>
        <p:spPr/>
        <p:txBody>
          <a:bodyPr/>
          <a:lstStyle/>
          <a:p>
            <a:pPr marL="45720" indent="0">
              <a:buNone/>
            </a:pPr>
            <a:r>
              <a:rPr lang="en-US" dirty="0"/>
              <a:t>“Then God said, “Let us make man in our image, after our likeness. And let them </a:t>
            </a:r>
            <a:r>
              <a:rPr lang="en-US" b="1" u="sng" dirty="0"/>
              <a:t>have dominion </a:t>
            </a:r>
            <a:r>
              <a:rPr lang="en-US" dirty="0"/>
              <a:t>over the fish of the sea and over the birds of the heavens and over the livestock and </a:t>
            </a:r>
            <a:r>
              <a:rPr lang="en-US" b="1" u="sng" dirty="0"/>
              <a:t>over all the earth </a:t>
            </a:r>
            <a:r>
              <a:rPr lang="en-US" dirty="0"/>
              <a:t>and over every creeping thing that creeps on the earth.” So God created man in his own image, in the image of God he created him; male and female he created them. And God blessed them. And God said to them, “Be fruitful and multiply and </a:t>
            </a:r>
            <a:r>
              <a:rPr lang="en-US" b="1" u="sng" dirty="0"/>
              <a:t>fill the earth and subdue it</a:t>
            </a:r>
            <a:r>
              <a:rPr lang="en-US" dirty="0"/>
              <a:t>, and </a:t>
            </a:r>
            <a:r>
              <a:rPr lang="en-US" b="1" u="sng" dirty="0"/>
              <a:t>have dominion </a:t>
            </a:r>
            <a:r>
              <a:rPr lang="en-US" dirty="0"/>
              <a:t>over the fish of the sea and over the birds of the heavens and over every living thing that moves on the earth.”” (Genesis 1:26–28) </a:t>
            </a:r>
          </a:p>
        </p:txBody>
      </p:sp>
    </p:spTree>
    <p:extLst>
      <p:ext uri="{BB962C8B-B14F-4D97-AF65-F5344CB8AC3E}">
        <p14:creationId xmlns:p14="http://schemas.microsoft.com/office/powerpoint/2010/main" val="29369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521A-CF3A-4F4B-B2D9-D741BEF233EF}"/>
              </a:ext>
            </a:extLst>
          </p:cNvPr>
          <p:cNvSpPr>
            <a:spLocks noGrp="1"/>
          </p:cNvSpPr>
          <p:nvPr>
            <p:ph type="title"/>
          </p:nvPr>
        </p:nvSpPr>
        <p:spPr/>
        <p:txBody>
          <a:bodyPr/>
          <a:lstStyle/>
          <a:p>
            <a:r>
              <a:rPr lang="en-US" dirty="0"/>
              <a:t>Earliest Reference to a “Border”</a:t>
            </a:r>
          </a:p>
        </p:txBody>
      </p:sp>
      <p:sp>
        <p:nvSpPr>
          <p:cNvPr id="3" name="Content Placeholder 2">
            <a:extLst>
              <a:ext uri="{FF2B5EF4-FFF2-40B4-BE49-F238E27FC236}">
                <a16:creationId xmlns:a16="http://schemas.microsoft.com/office/drawing/2014/main" id="{B9D1C7FC-B317-E84F-A314-5877ABAC596F}"/>
              </a:ext>
            </a:extLst>
          </p:cNvPr>
          <p:cNvSpPr>
            <a:spLocks noGrp="1"/>
          </p:cNvSpPr>
          <p:nvPr>
            <p:ph idx="1"/>
          </p:nvPr>
        </p:nvSpPr>
        <p:spPr/>
        <p:txBody>
          <a:bodyPr/>
          <a:lstStyle/>
          <a:p>
            <a:pPr marL="45720" indent="0">
              <a:buNone/>
            </a:pPr>
            <a:r>
              <a:rPr lang="en-US" dirty="0"/>
              <a:t>“therefore the </a:t>
            </a:r>
            <a:r>
              <a:rPr lang="en-US" cap="small" dirty="0"/>
              <a:t>Lord</a:t>
            </a:r>
            <a:r>
              <a:rPr lang="en-US" dirty="0"/>
              <a:t> God </a:t>
            </a:r>
            <a:r>
              <a:rPr lang="en-US" b="1" u="sng" dirty="0"/>
              <a:t>sent him out from the garden of Eden </a:t>
            </a:r>
            <a:r>
              <a:rPr lang="en-US" dirty="0"/>
              <a:t>to work the ground from which he was taken. He drove out the man, and </a:t>
            </a:r>
            <a:r>
              <a:rPr lang="en-US" b="1" u="sng" dirty="0"/>
              <a:t>at the east of the garden of Eden he placed the cherubim</a:t>
            </a:r>
            <a:r>
              <a:rPr lang="en-US" dirty="0"/>
              <a:t> and a flaming sword that turned every way </a:t>
            </a:r>
            <a:r>
              <a:rPr lang="en-US" b="1" u="sng" dirty="0"/>
              <a:t>to guard the way</a:t>
            </a:r>
            <a:r>
              <a:rPr lang="en-US" dirty="0"/>
              <a:t> to the tree of life.” (Genesis 3:23–24) </a:t>
            </a:r>
          </a:p>
          <a:p>
            <a:r>
              <a:rPr lang="en-US" dirty="0"/>
              <a:t>Here God Sets Up a Border Enclosing the Garden of Eden</a:t>
            </a:r>
          </a:p>
          <a:p>
            <a:r>
              <a:rPr lang="en-US" dirty="0"/>
              <a:t>Installs an Armed Border Guard</a:t>
            </a:r>
          </a:p>
          <a:p>
            <a:r>
              <a:rPr lang="en-US" dirty="0"/>
              <a:t>Why Did God Do This?</a:t>
            </a:r>
          </a:p>
          <a:p>
            <a:r>
              <a:rPr lang="en-US" dirty="0"/>
              <a:t>What Right Does God Have to Do This?</a:t>
            </a:r>
          </a:p>
          <a:p>
            <a:endParaRPr lang="en-US" dirty="0"/>
          </a:p>
        </p:txBody>
      </p:sp>
    </p:spTree>
    <p:extLst>
      <p:ext uri="{BB962C8B-B14F-4D97-AF65-F5344CB8AC3E}">
        <p14:creationId xmlns:p14="http://schemas.microsoft.com/office/powerpoint/2010/main" val="63036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Presentation 16x9</Template>
  <TotalTime>2290</TotalTime>
  <Words>2969</Words>
  <Application>Microsoft Macintosh PowerPoint</Application>
  <PresentationFormat>Custom</PresentationFormat>
  <Paragraphs>233</Paragraphs>
  <Slides>37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Century Gothic</vt:lpstr>
      <vt:lpstr>SBL Hebrew</vt:lpstr>
      <vt:lpstr>World Presentation 16x9</vt:lpstr>
      <vt:lpstr>The Bible and Borders</vt:lpstr>
      <vt:lpstr>My goal</vt:lpstr>
      <vt:lpstr>The Plan</vt:lpstr>
      <vt:lpstr>PowerPoint Presentation</vt:lpstr>
      <vt:lpstr>The Bible and Borders</vt:lpstr>
      <vt:lpstr>The Bible and Borders</vt:lpstr>
      <vt:lpstr>Borders In The Bible</vt:lpstr>
      <vt:lpstr>Mankind Was to Rule the Earth</vt:lpstr>
      <vt:lpstr>Earliest Reference to a “Border”</vt:lpstr>
      <vt:lpstr>First Mention of “Nation”</vt:lpstr>
      <vt:lpstr>First Mention of “Nation”</vt:lpstr>
      <vt:lpstr>The Difference Between Nations and Peoples</vt:lpstr>
      <vt:lpstr>First Mention of “Nation”</vt:lpstr>
      <vt:lpstr>Spread of Nations</vt:lpstr>
      <vt:lpstr>Creation of Nations</vt:lpstr>
      <vt:lpstr>What Can We Learn?</vt:lpstr>
      <vt:lpstr>Boundaries and Borders Are evident</vt:lpstr>
      <vt:lpstr>PowerPoint Presentation</vt:lpstr>
      <vt:lpstr>God Disrupts Borders and Displaces Nations</vt:lpstr>
      <vt:lpstr>God Disrupts Borders and Displaces Nations—But Why?</vt:lpstr>
      <vt:lpstr>PowerPoint Presentation</vt:lpstr>
      <vt:lpstr>What Can We Learn?</vt:lpstr>
      <vt:lpstr>Nations Will Exist in Eternity</vt:lpstr>
      <vt:lpstr>Summary</vt:lpstr>
      <vt:lpstr>Foreigners In The Bible</vt:lpstr>
      <vt:lpstr>Need to pay Attention to Original Language</vt:lpstr>
      <vt:lpstr>Need to pay Attention to Original Language</vt:lpstr>
      <vt:lpstr>Israel As Sojourner/Stranger (גֵּר ger)</vt:lpstr>
      <vt:lpstr>What Can We Learn?</vt:lpstr>
      <vt:lpstr>Sojourner/Stranger (גֵּר ger) Within Israel</vt:lpstr>
      <vt:lpstr>Foreigner (נָכְרִי nakhri)</vt:lpstr>
      <vt:lpstr>Sojourner (זור zwr)</vt:lpstr>
      <vt:lpstr>What Can we learn?</vt:lpstr>
      <vt:lpstr>What About the New Testament?</vt:lpstr>
      <vt:lpstr>What About the New Testament?</vt:lpstr>
      <vt:lpstr>What Can We Learn?</vt:lpstr>
      <vt:lpstr>So What Have We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and Borders</dc:title>
  <dc:creator>Dan Starcevich</dc:creator>
  <cp:lastModifiedBy>Dan Starcevich</cp:lastModifiedBy>
  <cp:revision>60</cp:revision>
  <dcterms:created xsi:type="dcterms:W3CDTF">2019-03-19T19:32:48Z</dcterms:created>
  <dcterms:modified xsi:type="dcterms:W3CDTF">2020-09-08T14:20:27Z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