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5" r:id="rId12"/>
    <p:sldId id="266" r:id="rId13"/>
    <p:sldId id="269" r:id="rId14"/>
    <p:sldId id="270" r:id="rId15"/>
    <p:sldId id="271" r:id="rId16"/>
    <p:sldId id="272" r:id="rId17"/>
    <p:sldId id="27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7239AF-FC07-4040-B94E-65AAF264911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1B39EC-0353-4C8E-8E33-586FF2F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2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735B-2F76-4BBC-BDB5-CD7CFF34C475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8BF6-E489-4742-9BE7-C98A16C6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84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Title/Name “Son of God”: Divine and Human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Mike Stallard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308814" cy="555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2 Samuel 7:14</a:t>
            </a:r>
          </a:p>
          <a:p>
            <a:pPr marL="0" indent="0">
              <a:buNone/>
            </a:pPr>
            <a:r>
              <a:rPr lang="en-US" sz="4800" b="1" dirty="0" smtClean="0"/>
              <a:t>(God speaking of Solomon who was to be born later)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“I will be a father to him and he will be a son to Me.”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8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Psalm 2:7</a:t>
            </a:r>
          </a:p>
          <a:p>
            <a:pPr marL="0" indent="0">
              <a:buNone/>
            </a:pPr>
            <a:r>
              <a:rPr lang="en-US" sz="4000" dirty="0" smtClean="0"/>
              <a:t>I will surely tell of the decree of the LORD:</a:t>
            </a:r>
          </a:p>
          <a:p>
            <a:pPr marL="0" indent="0">
              <a:buNone/>
            </a:pPr>
            <a:r>
              <a:rPr lang="en-US" sz="4000" dirty="0" smtClean="0"/>
              <a:t>He said to Me, ‘Thou art My Son,</a:t>
            </a:r>
          </a:p>
          <a:p>
            <a:pPr marL="0" indent="0">
              <a:buNone/>
            </a:pPr>
            <a:r>
              <a:rPr lang="en-US" sz="4000" dirty="0" smtClean="0"/>
              <a:t>Today I have begotten Thee.’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 see this as parallel to </a:t>
            </a:r>
            <a:r>
              <a:rPr lang="en-US" sz="4000" b="1" dirty="0" smtClean="0"/>
              <a:t>Psalm 2:6 </a:t>
            </a:r>
            <a:r>
              <a:rPr lang="en-US" sz="4000" dirty="0" smtClean="0"/>
              <a:t>–</a:t>
            </a:r>
          </a:p>
          <a:p>
            <a:pPr marL="0" indent="0">
              <a:buNone/>
            </a:pPr>
            <a:r>
              <a:rPr lang="en-US" sz="4000" dirty="0" smtClean="0"/>
              <a:t>But as for Me, I have installed My King </a:t>
            </a:r>
            <a:br>
              <a:rPr lang="en-US" sz="4000" dirty="0" smtClean="0"/>
            </a:br>
            <a:r>
              <a:rPr lang="en-US" sz="4000" dirty="0" smtClean="0"/>
              <a:t>Upon Zion, My holy mountain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3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Psalm 89:26-27</a:t>
            </a:r>
          </a:p>
          <a:p>
            <a:pPr marL="0" indent="0">
              <a:buNone/>
            </a:pPr>
            <a:r>
              <a:rPr lang="en-US" sz="4000" b="1" dirty="0" smtClean="0"/>
              <a:t>(God speaking of King David)</a:t>
            </a:r>
          </a:p>
          <a:p>
            <a:pPr marL="0" indent="0">
              <a:buNone/>
            </a:pPr>
            <a:r>
              <a:rPr lang="en-US" sz="4000" dirty="0" smtClean="0"/>
              <a:t>26  “He will cry to Me, ‘Thou art my Father,</a:t>
            </a:r>
          </a:p>
          <a:p>
            <a:pPr marL="0" indent="0">
              <a:buNone/>
            </a:pPr>
            <a:r>
              <a:rPr lang="en-US" sz="4000" dirty="0" smtClean="0"/>
              <a:t>	My God, and the rock of my salvation.’</a:t>
            </a:r>
          </a:p>
          <a:p>
            <a:pPr marL="0" indent="0">
              <a:buNone/>
            </a:pPr>
            <a:r>
              <a:rPr lang="en-US" sz="4000" dirty="0" smtClean="0"/>
              <a:t>27  “I also shall make him My first-born,</a:t>
            </a:r>
          </a:p>
          <a:p>
            <a:pPr marL="0" indent="0">
              <a:buNone/>
            </a:pPr>
            <a:r>
              <a:rPr lang="en-US" sz="4000" dirty="0" smtClean="0"/>
              <a:t>	The highest of the kings of the earth.”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1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Hebrews 1:5</a:t>
            </a:r>
          </a:p>
          <a:p>
            <a:pPr marL="0" indent="0">
              <a:buNone/>
            </a:pPr>
            <a:r>
              <a:rPr lang="en-US" sz="3600" dirty="0" smtClean="0"/>
              <a:t>This passage brings together two passages from the Old Testament to prove Jesus is superior to the angels.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4000" dirty="0" smtClean="0"/>
              <a:t>For to which of the angels did He ever say, “Thou art My Son, today I have begotten Thee? – </a:t>
            </a:r>
            <a:r>
              <a:rPr lang="en-US" sz="4000" i="1" dirty="0" smtClean="0"/>
              <a:t>from Ps 2:7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4000" dirty="0" smtClean="0"/>
              <a:t>And again, “I will be a father to Him, and He shall be a Son to Me”?  -- from 2 Sam. 7:14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b="1" dirty="0" smtClean="0"/>
              <a:t>The issue seems to be kingship.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11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Matthew 16</a:t>
            </a:r>
          </a:p>
          <a:p>
            <a:pPr marL="0" indent="0">
              <a:buNone/>
            </a:pPr>
            <a:r>
              <a:rPr lang="en-US" sz="4000" dirty="0" smtClean="0"/>
              <a:t>16:16 And Simon Peter answered and said, “Thou art the </a:t>
            </a:r>
            <a:r>
              <a:rPr lang="en-US" sz="4000" b="1" dirty="0" smtClean="0"/>
              <a:t>Christ</a:t>
            </a:r>
            <a:r>
              <a:rPr lang="en-US" sz="4000" dirty="0" smtClean="0"/>
              <a:t>, </a:t>
            </a:r>
            <a:r>
              <a:rPr lang="en-US" sz="4000" b="1" dirty="0" smtClean="0"/>
              <a:t>the Son of the living God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600" dirty="0" smtClean="0"/>
              <a:t>Is Peter saying Jesus is two things or one thing?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What does the term </a:t>
            </a:r>
            <a:r>
              <a:rPr lang="en-US" sz="3600" i="1" dirty="0" smtClean="0"/>
              <a:t>Christ</a:t>
            </a:r>
            <a:r>
              <a:rPr lang="en-US" sz="3600" dirty="0" smtClean="0"/>
              <a:t> mean?</a:t>
            </a:r>
          </a:p>
          <a:p>
            <a:pPr marL="0" indent="0">
              <a:buNone/>
            </a:pPr>
            <a:r>
              <a:rPr lang="en-US" sz="4000" dirty="0" smtClean="0"/>
              <a:t>16:28 “Truly I say to you, there are some of those who are standing here who shall not taste death until they see the </a:t>
            </a:r>
            <a:r>
              <a:rPr lang="en-US" sz="4000" b="1" dirty="0" smtClean="0"/>
              <a:t>Son of Man </a:t>
            </a:r>
            <a:r>
              <a:rPr lang="en-US" sz="4000" dirty="0" smtClean="0"/>
              <a:t>coming in His kingdom.”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3600" dirty="0" smtClean="0"/>
              <a:t>Notice the new term in the context of kingdom.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49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Mark 14</a:t>
            </a:r>
          </a:p>
          <a:p>
            <a:pPr marL="0" indent="0">
              <a:buNone/>
            </a:pPr>
            <a:r>
              <a:rPr lang="en-US" sz="4000" dirty="0" smtClean="0"/>
              <a:t>14:61  Again the high priest was questioning Him, and saying to Him, “Are You the Christ, the Son of the Blessed One?”</a:t>
            </a:r>
          </a:p>
          <a:p>
            <a:pPr marL="0" indent="0">
              <a:buNone/>
            </a:pPr>
            <a:r>
              <a:rPr lang="en-US" sz="4000" dirty="0" smtClean="0"/>
              <a:t>14:62  And Jesus said, “I am; and you shall see the Son of Man sitting at the right hand of power, and coming with the clouds of heaven.”  (note Daniel 7)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200" dirty="0" smtClean="0"/>
              <a:t>Three terms in context: Christ, Son of God, Son of Man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Is Jesus two separate things in the high priest’s question?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336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792"/>
            <a:ext cx="11164824" cy="5555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John</a:t>
            </a:r>
          </a:p>
          <a:p>
            <a:pPr marL="0" indent="0">
              <a:buNone/>
            </a:pPr>
            <a:r>
              <a:rPr lang="en-US" sz="4000" dirty="0" smtClean="0"/>
              <a:t>1:49 Nathanael answered Him, “Rabbi, You are the </a:t>
            </a:r>
            <a:r>
              <a:rPr lang="en-US" sz="4000" b="1" dirty="0" smtClean="0"/>
              <a:t>Son of God</a:t>
            </a:r>
            <a:r>
              <a:rPr lang="en-US" sz="4000" dirty="0" smtClean="0"/>
              <a:t>; You are the </a:t>
            </a:r>
            <a:r>
              <a:rPr lang="en-US" sz="4000" b="1" dirty="0" smtClean="0"/>
              <a:t>King of Israel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dirty="0" smtClean="0"/>
              <a:t>Is he saying Jesus is one thing or two things?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4000" dirty="0" smtClean="0"/>
              <a:t>12:34</a:t>
            </a:r>
            <a:r>
              <a:rPr lang="en-US" sz="4000" dirty="0"/>
              <a:t> </a:t>
            </a:r>
            <a:r>
              <a:rPr lang="en-US" sz="4000" dirty="0" smtClean="0"/>
              <a:t>The multitude therefore answered Him, “We have heard out of the Law that the </a:t>
            </a:r>
            <a:r>
              <a:rPr lang="en-US" sz="4000" b="1" dirty="0" smtClean="0"/>
              <a:t>Christ</a:t>
            </a:r>
            <a:r>
              <a:rPr lang="en-US" sz="4000" dirty="0" smtClean="0"/>
              <a:t> is to remain forever; and how can You say, “The </a:t>
            </a:r>
            <a:r>
              <a:rPr lang="en-US" sz="4000" b="1" dirty="0" smtClean="0"/>
              <a:t>Son of Man</a:t>
            </a:r>
            <a:r>
              <a:rPr lang="en-US" sz="4000" dirty="0" smtClean="0"/>
              <a:t> must be lifted up”?  Who is this </a:t>
            </a:r>
            <a:r>
              <a:rPr lang="en-US" sz="4000" b="1" dirty="0" smtClean="0"/>
              <a:t>Son of Man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Christ = Son of Man?</a:t>
            </a:r>
          </a:p>
        </p:txBody>
      </p:sp>
    </p:spTree>
    <p:extLst>
      <p:ext uri="{BB962C8B-B14F-4D97-AF65-F5344CB8AC3E}">
        <p14:creationId xmlns:p14="http://schemas.microsoft.com/office/powerpoint/2010/main" val="3980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How Careful Are We in Our Interpretation?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0651" y="1066800"/>
            <a:ext cx="10513138" cy="5553075"/>
            <a:chOff x="840651" y="1066800"/>
            <a:chExt cx="10513138" cy="5553075"/>
          </a:xfrm>
        </p:grpSpPr>
        <p:sp>
          <p:nvSpPr>
            <p:cNvPr id="6" name="Freeform 5"/>
            <p:cNvSpPr/>
            <p:nvPr/>
          </p:nvSpPr>
          <p:spPr>
            <a:xfrm>
              <a:off x="840651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His eternal relationship with the Father in the Godhead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John 17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Rev. 22:1</a:t>
              </a:r>
              <a:endParaRPr lang="en-US" sz="2400" b="1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00990" y="1399984"/>
              <a:ext cx="1849173" cy="184917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487599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the Incarnation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Luke 1:35</a:t>
              </a:r>
              <a:endParaRPr lang="en-US" sz="2400" b="1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47939" y="1399984"/>
              <a:ext cx="1849173" cy="1849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13454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By virtue of the resurrection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Romans 1:4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94887" y="1399984"/>
              <a:ext cx="1849173" cy="184917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78393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83510" rIns="462280" bIns="15728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9141835" y="1399984"/>
              <a:ext cx="1849173" cy="1849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</p:spTree>
    <p:extLst>
      <p:ext uri="{BB962C8B-B14F-4D97-AF65-F5344CB8AC3E}">
        <p14:creationId xmlns:p14="http://schemas.microsoft.com/office/powerpoint/2010/main" val="32368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Understanding in Church History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3100" y="2219325"/>
            <a:ext cx="2905125" cy="20764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SON OF GOD = DEITY OF CHRIST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981825" y="2219325"/>
            <a:ext cx="2905125" cy="20764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SON OF MAN = HUMANITY OF CHRIST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676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THESIS: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While this is sometimes true in Scripture, it is an overly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simplistic grid by which to think about these terms in most passages.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36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Four Ways Jesus is Called the Son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8209" y="1066800"/>
            <a:ext cx="2569852" cy="5553075"/>
          </a:xfrm>
          <a:custGeom>
            <a:avLst/>
            <a:gdLst>
              <a:gd name="connsiteX0" fmla="*/ 0 w 2569852"/>
              <a:gd name="connsiteY0" fmla="*/ 256985 h 5553075"/>
              <a:gd name="connsiteX1" fmla="*/ 256985 w 2569852"/>
              <a:gd name="connsiteY1" fmla="*/ 0 h 5553075"/>
              <a:gd name="connsiteX2" fmla="*/ 2312867 w 2569852"/>
              <a:gd name="connsiteY2" fmla="*/ 0 h 5553075"/>
              <a:gd name="connsiteX3" fmla="*/ 2569852 w 2569852"/>
              <a:gd name="connsiteY3" fmla="*/ 256985 h 5553075"/>
              <a:gd name="connsiteX4" fmla="*/ 2569852 w 2569852"/>
              <a:gd name="connsiteY4" fmla="*/ 5296090 h 5553075"/>
              <a:gd name="connsiteX5" fmla="*/ 2312867 w 2569852"/>
              <a:gd name="connsiteY5" fmla="*/ 5553075 h 5553075"/>
              <a:gd name="connsiteX6" fmla="*/ 256985 w 2569852"/>
              <a:gd name="connsiteY6" fmla="*/ 5553075 h 5553075"/>
              <a:gd name="connsiteX7" fmla="*/ 0 w 2569852"/>
              <a:gd name="connsiteY7" fmla="*/ 5296090 h 5553075"/>
              <a:gd name="connsiteX8" fmla="*/ 0 w 2569852"/>
              <a:gd name="connsiteY8" fmla="*/ 256985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852" h="5553075">
                <a:moveTo>
                  <a:pt x="0" y="256985"/>
                </a:moveTo>
                <a:cubicBezTo>
                  <a:pt x="0" y="115056"/>
                  <a:pt x="115056" y="0"/>
                  <a:pt x="256985" y="0"/>
                </a:cubicBezTo>
                <a:lnTo>
                  <a:pt x="2312867" y="0"/>
                </a:lnTo>
                <a:cubicBezTo>
                  <a:pt x="2454796" y="0"/>
                  <a:pt x="2569852" y="115056"/>
                  <a:pt x="2569852" y="256985"/>
                </a:cubicBezTo>
                <a:lnTo>
                  <a:pt x="2569852" y="5296090"/>
                </a:lnTo>
                <a:cubicBezTo>
                  <a:pt x="2569852" y="5438019"/>
                  <a:pt x="2454796" y="5553075"/>
                  <a:pt x="2312867" y="5553075"/>
                </a:cubicBezTo>
                <a:lnTo>
                  <a:pt x="256985" y="5553075"/>
                </a:lnTo>
                <a:cubicBezTo>
                  <a:pt x="115056" y="5553075"/>
                  <a:pt x="0" y="5438019"/>
                  <a:pt x="0" y="5296090"/>
                </a:cubicBezTo>
                <a:lnTo>
                  <a:pt x="0" y="256985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2391918" rIns="170688" bIns="12813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By virtue of His eternal relationship with the Father in the Godhead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John 17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Rev. 22:1</a:t>
            </a:r>
            <a:endParaRPr lang="en-US" sz="2400" b="1" kern="1200" dirty="0"/>
          </a:p>
        </p:txBody>
      </p:sp>
      <p:sp>
        <p:nvSpPr>
          <p:cNvPr id="7" name="Oval 6"/>
          <p:cNvSpPr/>
          <p:nvPr/>
        </p:nvSpPr>
        <p:spPr>
          <a:xfrm>
            <a:off x="1198548" y="1399984"/>
            <a:ext cx="1849173" cy="18491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487599" y="1066800"/>
            <a:ext cx="2569852" cy="5553075"/>
          </a:xfrm>
          <a:custGeom>
            <a:avLst/>
            <a:gdLst>
              <a:gd name="connsiteX0" fmla="*/ 0 w 2569852"/>
              <a:gd name="connsiteY0" fmla="*/ 256985 h 5553075"/>
              <a:gd name="connsiteX1" fmla="*/ 256985 w 2569852"/>
              <a:gd name="connsiteY1" fmla="*/ 0 h 5553075"/>
              <a:gd name="connsiteX2" fmla="*/ 2312867 w 2569852"/>
              <a:gd name="connsiteY2" fmla="*/ 0 h 5553075"/>
              <a:gd name="connsiteX3" fmla="*/ 2569852 w 2569852"/>
              <a:gd name="connsiteY3" fmla="*/ 256985 h 5553075"/>
              <a:gd name="connsiteX4" fmla="*/ 2569852 w 2569852"/>
              <a:gd name="connsiteY4" fmla="*/ 5296090 h 5553075"/>
              <a:gd name="connsiteX5" fmla="*/ 2312867 w 2569852"/>
              <a:gd name="connsiteY5" fmla="*/ 5553075 h 5553075"/>
              <a:gd name="connsiteX6" fmla="*/ 256985 w 2569852"/>
              <a:gd name="connsiteY6" fmla="*/ 5553075 h 5553075"/>
              <a:gd name="connsiteX7" fmla="*/ 0 w 2569852"/>
              <a:gd name="connsiteY7" fmla="*/ 5296090 h 5553075"/>
              <a:gd name="connsiteX8" fmla="*/ 0 w 2569852"/>
              <a:gd name="connsiteY8" fmla="*/ 256985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852" h="5553075">
                <a:moveTo>
                  <a:pt x="0" y="256985"/>
                </a:moveTo>
                <a:cubicBezTo>
                  <a:pt x="0" y="115056"/>
                  <a:pt x="115056" y="0"/>
                  <a:pt x="256985" y="0"/>
                </a:cubicBezTo>
                <a:lnTo>
                  <a:pt x="2312867" y="0"/>
                </a:lnTo>
                <a:cubicBezTo>
                  <a:pt x="2454796" y="0"/>
                  <a:pt x="2569852" y="115056"/>
                  <a:pt x="2569852" y="256985"/>
                </a:cubicBezTo>
                <a:lnTo>
                  <a:pt x="2569852" y="5296090"/>
                </a:lnTo>
                <a:cubicBezTo>
                  <a:pt x="2569852" y="5438019"/>
                  <a:pt x="2454796" y="5553075"/>
                  <a:pt x="2312867" y="5553075"/>
                </a:cubicBezTo>
                <a:lnTo>
                  <a:pt x="256985" y="5553075"/>
                </a:lnTo>
                <a:cubicBezTo>
                  <a:pt x="115056" y="5553075"/>
                  <a:pt x="0" y="5438019"/>
                  <a:pt x="0" y="5296090"/>
                </a:cubicBezTo>
                <a:lnTo>
                  <a:pt x="0" y="25698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2391918" rIns="170688" bIns="12813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By virtue of the Incarnation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Luke 1:35</a:t>
            </a:r>
            <a:endParaRPr lang="en-US" sz="2400" b="1" kern="1200" dirty="0"/>
          </a:p>
        </p:txBody>
      </p:sp>
      <p:sp>
        <p:nvSpPr>
          <p:cNvPr id="9" name="Oval 8"/>
          <p:cNvSpPr/>
          <p:nvPr/>
        </p:nvSpPr>
        <p:spPr>
          <a:xfrm>
            <a:off x="3847939" y="1399984"/>
            <a:ext cx="1849173" cy="184917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134547" y="1066800"/>
            <a:ext cx="2569852" cy="5553075"/>
          </a:xfrm>
          <a:custGeom>
            <a:avLst/>
            <a:gdLst>
              <a:gd name="connsiteX0" fmla="*/ 0 w 2569852"/>
              <a:gd name="connsiteY0" fmla="*/ 256985 h 5553075"/>
              <a:gd name="connsiteX1" fmla="*/ 256985 w 2569852"/>
              <a:gd name="connsiteY1" fmla="*/ 0 h 5553075"/>
              <a:gd name="connsiteX2" fmla="*/ 2312867 w 2569852"/>
              <a:gd name="connsiteY2" fmla="*/ 0 h 5553075"/>
              <a:gd name="connsiteX3" fmla="*/ 2569852 w 2569852"/>
              <a:gd name="connsiteY3" fmla="*/ 256985 h 5553075"/>
              <a:gd name="connsiteX4" fmla="*/ 2569852 w 2569852"/>
              <a:gd name="connsiteY4" fmla="*/ 5296090 h 5553075"/>
              <a:gd name="connsiteX5" fmla="*/ 2312867 w 2569852"/>
              <a:gd name="connsiteY5" fmla="*/ 5553075 h 5553075"/>
              <a:gd name="connsiteX6" fmla="*/ 256985 w 2569852"/>
              <a:gd name="connsiteY6" fmla="*/ 5553075 h 5553075"/>
              <a:gd name="connsiteX7" fmla="*/ 0 w 2569852"/>
              <a:gd name="connsiteY7" fmla="*/ 5296090 h 5553075"/>
              <a:gd name="connsiteX8" fmla="*/ 0 w 2569852"/>
              <a:gd name="connsiteY8" fmla="*/ 256985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852" h="5553075">
                <a:moveTo>
                  <a:pt x="0" y="256985"/>
                </a:moveTo>
                <a:cubicBezTo>
                  <a:pt x="0" y="115056"/>
                  <a:pt x="115056" y="0"/>
                  <a:pt x="256985" y="0"/>
                </a:cubicBezTo>
                <a:lnTo>
                  <a:pt x="2312867" y="0"/>
                </a:lnTo>
                <a:cubicBezTo>
                  <a:pt x="2454796" y="0"/>
                  <a:pt x="2569852" y="115056"/>
                  <a:pt x="2569852" y="256985"/>
                </a:cubicBezTo>
                <a:lnTo>
                  <a:pt x="2569852" y="5296090"/>
                </a:lnTo>
                <a:cubicBezTo>
                  <a:pt x="2569852" y="5438019"/>
                  <a:pt x="2454796" y="5553075"/>
                  <a:pt x="2312867" y="5553075"/>
                </a:cubicBezTo>
                <a:lnTo>
                  <a:pt x="256985" y="5553075"/>
                </a:lnTo>
                <a:cubicBezTo>
                  <a:pt x="115056" y="5553075"/>
                  <a:pt x="0" y="5438019"/>
                  <a:pt x="0" y="5296090"/>
                </a:cubicBezTo>
                <a:lnTo>
                  <a:pt x="0" y="256985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2391918" rIns="170688" bIns="12813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By virtue of the resurrection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Romans 1:4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4887" y="1399984"/>
            <a:ext cx="1849173" cy="184917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8783937" y="1066800"/>
            <a:ext cx="2569852" cy="5553075"/>
          </a:xfrm>
          <a:custGeom>
            <a:avLst/>
            <a:gdLst>
              <a:gd name="connsiteX0" fmla="*/ 0 w 2569852"/>
              <a:gd name="connsiteY0" fmla="*/ 256985 h 5553075"/>
              <a:gd name="connsiteX1" fmla="*/ 256985 w 2569852"/>
              <a:gd name="connsiteY1" fmla="*/ 0 h 5553075"/>
              <a:gd name="connsiteX2" fmla="*/ 2312867 w 2569852"/>
              <a:gd name="connsiteY2" fmla="*/ 0 h 5553075"/>
              <a:gd name="connsiteX3" fmla="*/ 2569852 w 2569852"/>
              <a:gd name="connsiteY3" fmla="*/ 256985 h 5553075"/>
              <a:gd name="connsiteX4" fmla="*/ 2569852 w 2569852"/>
              <a:gd name="connsiteY4" fmla="*/ 5296090 h 5553075"/>
              <a:gd name="connsiteX5" fmla="*/ 2312867 w 2569852"/>
              <a:gd name="connsiteY5" fmla="*/ 5553075 h 5553075"/>
              <a:gd name="connsiteX6" fmla="*/ 256985 w 2569852"/>
              <a:gd name="connsiteY6" fmla="*/ 5553075 h 5553075"/>
              <a:gd name="connsiteX7" fmla="*/ 0 w 2569852"/>
              <a:gd name="connsiteY7" fmla="*/ 5296090 h 5553075"/>
              <a:gd name="connsiteX8" fmla="*/ 0 w 2569852"/>
              <a:gd name="connsiteY8" fmla="*/ 256985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852" h="5553075">
                <a:moveTo>
                  <a:pt x="0" y="256985"/>
                </a:moveTo>
                <a:cubicBezTo>
                  <a:pt x="0" y="115056"/>
                  <a:pt x="115056" y="0"/>
                  <a:pt x="256985" y="0"/>
                </a:cubicBezTo>
                <a:lnTo>
                  <a:pt x="2312867" y="0"/>
                </a:lnTo>
                <a:cubicBezTo>
                  <a:pt x="2454796" y="0"/>
                  <a:pt x="2569852" y="115056"/>
                  <a:pt x="2569852" y="256985"/>
                </a:cubicBezTo>
                <a:lnTo>
                  <a:pt x="2569852" y="5296090"/>
                </a:lnTo>
                <a:cubicBezTo>
                  <a:pt x="2569852" y="5438019"/>
                  <a:pt x="2454796" y="5553075"/>
                  <a:pt x="2312867" y="5553075"/>
                </a:cubicBezTo>
                <a:lnTo>
                  <a:pt x="256985" y="5553075"/>
                </a:lnTo>
                <a:cubicBezTo>
                  <a:pt x="115056" y="5553075"/>
                  <a:pt x="0" y="5438019"/>
                  <a:pt x="0" y="5296090"/>
                </a:cubicBezTo>
                <a:lnTo>
                  <a:pt x="0" y="25698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2683510" rIns="462280" bIns="157289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3" name="Oval 12"/>
          <p:cNvSpPr/>
          <p:nvPr/>
        </p:nvSpPr>
        <p:spPr>
          <a:xfrm>
            <a:off x="9141835" y="1399984"/>
            <a:ext cx="1849173" cy="184917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</p:spTree>
    <p:extLst>
      <p:ext uri="{BB962C8B-B14F-4D97-AF65-F5344CB8AC3E}">
        <p14:creationId xmlns:p14="http://schemas.microsoft.com/office/powerpoint/2010/main" val="34328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Which one gets most attention in </a:t>
            </a:r>
            <a:r>
              <a:rPr lang="en-US" sz="4000" b="1" dirty="0" smtClean="0">
                <a:solidFill>
                  <a:srgbClr val="FFC000"/>
                </a:solidFill>
              </a:rPr>
              <a:t>Church history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0651" y="1066800"/>
            <a:ext cx="10513138" cy="5553075"/>
            <a:chOff x="840651" y="1066800"/>
            <a:chExt cx="10513138" cy="5553075"/>
          </a:xfrm>
        </p:grpSpPr>
        <p:sp>
          <p:nvSpPr>
            <p:cNvPr id="6" name="Freeform 5"/>
            <p:cNvSpPr/>
            <p:nvPr/>
          </p:nvSpPr>
          <p:spPr>
            <a:xfrm>
              <a:off x="840651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His eternal relationship with the Father in the Godhead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John 17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Rev. 22:1</a:t>
              </a:r>
              <a:endParaRPr lang="en-US" sz="2400" b="1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00990" y="1399984"/>
              <a:ext cx="1849173" cy="184917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487599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the Incarnation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Luke 1:35</a:t>
              </a:r>
              <a:endParaRPr lang="en-US" sz="2400" b="1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47939" y="1399984"/>
              <a:ext cx="1849173" cy="1849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13454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By virtue of the resurrection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Romans 1:4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94887" y="1399984"/>
              <a:ext cx="1849173" cy="184917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78393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83510" rIns="462280" bIns="15728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9141835" y="1399984"/>
              <a:ext cx="1849173" cy="1849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</p:spTree>
    <p:extLst>
      <p:ext uri="{BB962C8B-B14F-4D97-AF65-F5344CB8AC3E}">
        <p14:creationId xmlns:p14="http://schemas.microsoft.com/office/powerpoint/2010/main" val="39418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Which one gets most attention in </a:t>
            </a:r>
            <a:r>
              <a:rPr lang="en-US" sz="4000" b="1" dirty="0" smtClean="0">
                <a:solidFill>
                  <a:srgbClr val="FFC000"/>
                </a:solidFill>
              </a:rPr>
              <a:t>Church history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0651" y="1066800"/>
            <a:ext cx="10513138" cy="5553075"/>
            <a:chOff x="840651" y="1066800"/>
            <a:chExt cx="10513138" cy="5553075"/>
          </a:xfrm>
        </p:grpSpPr>
        <p:sp>
          <p:nvSpPr>
            <p:cNvPr id="7" name="Freeform 6"/>
            <p:cNvSpPr/>
            <p:nvPr/>
          </p:nvSpPr>
          <p:spPr>
            <a:xfrm>
              <a:off x="840651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His eternal relationship with the Father in the Godhead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John 17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Rev. 22:1</a:t>
              </a:r>
              <a:endParaRPr lang="en-US" sz="2400" b="1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00990" y="1399984"/>
              <a:ext cx="1849173" cy="184917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487599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the Incarnation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Luke 1:35</a:t>
              </a:r>
              <a:endParaRPr lang="en-US" sz="2400" b="1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47939" y="1399984"/>
              <a:ext cx="1849173" cy="1849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13454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By virtue of the resurrection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Romans 1:4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494887" y="1399984"/>
              <a:ext cx="1849173" cy="184917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78393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83510" rIns="462280" bIns="15728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9141835" y="1399984"/>
              <a:ext cx="1849173" cy="1849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  <p:sp>
        <p:nvSpPr>
          <p:cNvPr id="3" name="Oval 2"/>
          <p:cNvSpPr/>
          <p:nvPr/>
        </p:nvSpPr>
        <p:spPr>
          <a:xfrm>
            <a:off x="838200" y="857250"/>
            <a:ext cx="2628900" cy="588645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Which one gets most attention in the </a:t>
            </a:r>
            <a:r>
              <a:rPr lang="en-US" b="1" dirty="0" smtClean="0">
                <a:solidFill>
                  <a:srgbClr val="FFC000"/>
                </a:solidFill>
              </a:rPr>
              <a:t>Bible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0651" y="1066800"/>
            <a:ext cx="10513138" cy="5553075"/>
            <a:chOff x="840651" y="1066800"/>
            <a:chExt cx="10513138" cy="5553075"/>
          </a:xfrm>
        </p:grpSpPr>
        <p:sp>
          <p:nvSpPr>
            <p:cNvPr id="6" name="Freeform 5"/>
            <p:cNvSpPr/>
            <p:nvPr/>
          </p:nvSpPr>
          <p:spPr>
            <a:xfrm>
              <a:off x="840651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His eternal relationship with the Father in the Godhead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John 17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Rev. 22:1</a:t>
              </a:r>
              <a:endParaRPr lang="en-US" sz="2400" b="1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00990" y="1399984"/>
              <a:ext cx="1849173" cy="184917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487599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the Incarnation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Luke 1:35</a:t>
              </a:r>
              <a:endParaRPr lang="en-US" sz="2400" b="1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47939" y="1399984"/>
              <a:ext cx="1849173" cy="1849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13454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By virtue of the resurrection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Romans 1:4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94887" y="1399984"/>
              <a:ext cx="1849173" cy="184917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78393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83510" rIns="462280" bIns="15728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9141835" y="1399984"/>
              <a:ext cx="1849173" cy="1849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</p:spTree>
    <p:extLst>
      <p:ext uri="{BB962C8B-B14F-4D97-AF65-F5344CB8AC3E}">
        <p14:creationId xmlns:p14="http://schemas.microsoft.com/office/powerpoint/2010/main" val="7938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Which one gets most attention in the </a:t>
            </a:r>
            <a:r>
              <a:rPr lang="en-US" b="1" dirty="0" smtClean="0">
                <a:solidFill>
                  <a:srgbClr val="FFC000"/>
                </a:solidFill>
              </a:rPr>
              <a:t>Bible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0651" y="1066800"/>
            <a:ext cx="10513138" cy="5553075"/>
            <a:chOff x="840651" y="1066800"/>
            <a:chExt cx="10513138" cy="5553075"/>
          </a:xfrm>
        </p:grpSpPr>
        <p:sp>
          <p:nvSpPr>
            <p:cNvPr id="7" name="Freeform 6"/>
            <p:cNvSpPr/>
            <p:nvPr/>
          </p:nvSpPr>
          <p:spPr>
            <a:xfrm>
              <a:off x="840651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His eternal relationship with the Father in the Godhead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John 17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Rev. 22:1</a:t>
              </a:r>
              <a:endParaRPr lang="en-US" sz="2400" b="1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00990" y="1399984"/>
              <a:ext cx="1849173" cy="184917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487599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By virtue of the Incarnation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Luke 1:35</a:t>
              </a:r>
              <a:endParaRPr lang="en-US" sz="2400" b="1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47939" y="1399984"/>
              <a:ext cx="1849173" cy="1849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144056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391918" rIns="170688" bIns="128130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By virtue of the resurrection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Romans 1:4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494887" y="1399984"/>
              <a:ext cx="1849173" cy="184917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783937" y="1066800"/>
              <a:ext cx="2569852" cy="5553075"/>
            </a:xfrm>
            <a:custGeom>
              <a:avLst/>
              <a:gdLst>
                <a:gd name="connsiteX0" fmla="*/ 0 w 2569852"/>
                <a:gd name="connsiteY0" fmla="*/ 256985 h 5553075"/>
                <a:gd name="connsiteX1" fmla="*/ 256985 w 2569852"/>
                <a:gd name="connsiteY1" fmla="*/ 0 h 5553075"/>
                <a:gd name="connsiteX2" fmla="*/ 2312867 w 2569852"/>
                <a:gd name="connsiteY2" fmla="*/ 0 h 5553075"/>
                <a:gd name="connsiteX3" fmla="*/ 2569852 w 2569852"/>
                <a:gd name="connsiteY3" fmla="*/ 256985 h 5553075"/>
                <a:gd name="connsiteX4" fmla="*/ 2569852 w 2569852"/>
                <a:gd name="connsiteY4" fmla="*/ 5296090 h 5553075"/>
                <a:gd name="connsiteX5" fmla="*/ 2312867 w 2569852"/>
                <a:gd name="connsiteY5" fmla="*/ 5553075 h 5553075"/>
                <a:gd name="connsiteX6" fmla="*/ 256985 w 2569852"/>
                <a:gd name="connsiteY6" fmla="*/ 5553075 h 5553075"/>
                <a:gd name="connsiteX7" fmla="*/ 0 w 2569852"/>
                <a:gd name="connsiteY7" fmla="*/ 5296090 h 5553075"/>
                <a:gd name="connsiteX8" fmla="*/ 0 w 2569852"/>
                <a:gd name="connsiteY8" fmla="*/ 256985 h 5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5553075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5296090"/>
                  </a:lnTo>
                  <a:cubicBezTo>
                    <a:pt x="2569852" y="5438019"/>
                    <a:pt x="2454796" y="5553075"/>
                    <a:pt x="2312867" y="5553075"/>
                  </a:cubicBezTo>
                  <a:lnTo>
                    <a:pt x="256985" y="5553075"/>
                  </a:lnTo>
                  <a:cubicBezTo>
                    <a:pt x="115056" y="5553075"/>
                    <a:pt x="0" y="5438019"/>
                    <a:pt x="0" y="5296090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83510" rIns="462280" bIns="15728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9141835" y="1399984"/>
              <a:ext cx="1849173" cy="1849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010650" y="3487221"/>
            <a:ext cx="201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virtue of being the coming Davidic king of Israel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(see list)</a:t>
            </a:r>
          </a:p>
        </p:txBody>
      </p:sp>
      <p:sp>
        <p:nvSpPr>
          <p:cNvPr id="6" name="Oval 5"/>
          <p:cNvSpPr/>
          <p:nvPr/>
        </p:nvSpPr>
        <p:spPr>
          <a:xfrm>
            <a:off x="8743951" y="952500"/>
            <a:ext cx="2609850" cy="5810250"/>
          </a:xfrm>
          <a:prstGeom prst="ellipse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45592" y="1070451"/>
            <a:ext cx="5550408" cy="48097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Why did the Church throughout history emphasize the first category (Son of God = Deity) rather than the last category (Son of God = King of Israel)?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96000" y="1070451"/>
            <a:ext cx="5550408" cy="4809744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Thirteen or more centuries of </a:t>
            </a:r>
            <a:r>
              <a:rPr lang="en-US" sz="3200" b="1" dirty="0" err="1" smtClean="0">
                <a:solidFill>
                  <a:schemeClr val="bg1"/>
                </a:solidFill>
              </a:rPr>
              <a:t>amillennial</a:t>
            </a:r>
            <a:r>
              <a:rPr lang="en-US" sz="3200" b="1" dirty="0" smtClean="0">
                <a:solidFill>
                  <a:schemeClr val="bg1"/>
                </a:solidFill>
              </a:rPr>
              <a:t> domination and replacement theology which had no use for the nation of Israel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9112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Many times this is the what you find in Scripture…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5" y="1825625"/>
            <a:ext cx="10401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Son of God =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	</a:t>
            </a:r>
            <a:r>
              <a:rPr lang="en-US" sz="6000" dirty="0" smtClean="0">
                <a:solidFill>
                  <a:schemeClr val="bg1"/>
                </a:solidFill>
              </a:rPr>
              <a:t>	Son of Man =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	</a:t>
            </a:r>
            <a:r>
              <a:rPr lang="en-US" sz="6000" dirty="0" smtClean="0">
                <a:solidFill>
                  <a:schemeClr val="bg1"/>
                </a:solidFill>
              </a:rPr>
              <a:t>			Messiah =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	</a:t>
            </a:r>
            <a:r>
              <a:rPr lang="en-US" sz="6000" dirty="0" smtClean="0">
                <a:solidFill>
                  <a:schemeClr val="bg1"/>
                </a:solidFill>
              </a:rPr>
              <a:t>				Christ =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	</a:t>
            </a:r>
            <a:r>
              <a:rPr lang="en-US" sz="6000" dirty="0" smtClean="0">
                <a:solidFill>
                  <a:schemeClr val="bg1"/>
                </a:solidFill>
              </a:rPr>
              <a:t>					King of Israel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745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Title/Name “Son of God”: Divine and Human</vt:lpstr>
      <vt:lpstr>General Understanding in Church History</vt:lpstr>
      <vt:lpstr>Four Ways Jesus is Called the Son of God</vt:lpstr>
      <vt:lpstr>Which one gets most attention in Church history?</vt:lpstr>
      <vt:lpstr>Which one gets most attention in Church history?</vt:lpstr>
      <vt:lpstr>Which one gets most attention in the Bible?</vt:lpstr>
      <vt:lpstr>Which one gets most attention in the Bible?</vt:lpstr>
      <vt:lpstr>PowerPoint Presentation</vt:lpstr>
      <vt:lpstr>Many times this is the what you find in Scripture…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Careful Are We in Our Interpretation?</vt:lpstr>
    </vt:vector>
  </TitlesOfParts>
  <Company>The Friends of Israel Gospel Ministry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Title/Name “Son of God”: Divine and Human</dc:title>
  <dc:creator>Michael D. Stallard</dc:creator>
  <cp:lastModifiedBy>Michael D. Stallard</cp:lastModifiedBy>
  <cp:revision>19</cp:revision>
  <cp:lastPrinted>2018-08-22T19:17:38Z</cp:lastPrinted>
  <dcterms:created xsi:type="dcterms:W3CDTF">2018-08-22T17:07:27Z</dcterms:created>
  <dcterms:modified xsi:type="dcterms:W3CDTF">2018-08-23T14:36:30Z</dcterms:modified>
</cp:coreProperties>
</file>