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9" autoAdjust="0"/>
    <p:restoredTop sz="94660"/>
  </p:normalViewPr>
  <p:slideViewPr>
    <p:cSldViewPr snapToGrid="0">
      <p:cViewPr varScale="1">
        <p:scale>
          <a:sx n="78" d="100"/>
          <a:sy n="78" d="100"/>
        </p:scale>
        <p:origin x="2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A5E9F9-54D7-4365-9272-BE4D409D4498}"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2614153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5E9F9-54D7-4365-9272-BE4D409D4498}"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3095736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5E9F9-54D7-4365-9272-BE4D409D4498}"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2017667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5E9F9-54D7-4365-9272-BE4D409D4498}"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407543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A5E9F9-54D7-4365-9272-BE4D409D4498}"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397443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A5E9F9-54D7-4365-9272-BE4D409D4498}"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217641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A5E9F9-54D7-4365-9272-BE4D409D4498}" type="datetimeFigureOut">
              <a:rPr lang="en-US" smtClean="0"/>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3645431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A5E9F9-54D7-4365-9272-BE4D409D4498}" type="datetimeFigureOut">
              <a:rPr lang="en-US" smtClean="0"/>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34045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5E9F9-54D7-4365-9272-BE4D409D4498}" type="datetimeFigureOut">
              <a:rPr lang="en-US" smtClean="0"/>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1670907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A5E9F9-54D7-4365-9272-BE4D409D4498}"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4137274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A5E9F9-54D7-4365-9272-BE4D409D4498}"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623B5-8498-41EA-9784-BC41FB06932B}" type="slidenum">
              <a:rPr lang="en-US" smtClean="0"/>
              <a:t>‹#›</a:t>
            </a:fld>
            <a:endParaRPr lang="en-US"/>
          </a:p>
        </p:txBody>
      </p:sp>
    </p:spTree>
    <p:extLst>
      <p:ext uri="{BB962C8B-B14F-4D97-AF65-F5344CB8AC3E}">
        <p14:creationId xmlns:p14="http://schemas.microsoft.com/office/powerpoint/2010/main" val="2951004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5E9F9-54D7-4365-9272-BE4D409D4498}" type="datetimeFigureOut">
              <a:rPr lang="en-US" smtClean="0"/>
              <a:t>9/18/2018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623B5-8498-41EA-9784-BC41FB06932B}" type="slidenum">
              <a:rPr lang="en-US" smtClean="0"/>
              <a:t>‹#›</a:t>
            </a:fld>
            <a:endParaRPr lang="en-US"/>
          </a:p>
        </p:txBody>
      </p:sp>
    </p:spTree>
    <p:extLst>
      <p:ext uri="{BB962C8B-B14F-4D97-AF65-F5344CB8AC3E}">
        <p14:creationId xmlns:p14="http://schemas.microsoft.com/office/powerpoint/2010/main" val="3622986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Averting Dispensational Departure</a:t>
            </a:r>
            <a:r>
              <a:rPr lang="en-US" b="1" dirty="0" smtClean="0"/>
              <a:t>:</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a:t>Corrective Suggestions for Colleges and Seminaries</a:t>
            </a:r>
            <a:endParaRPr lang="en-US" dirty="0"/>
          </a:p>
        </p:txBody>
      </p:sp>
      <p:pic>
        <p:nvPicPr>
          <p:cNvPr id="5" name="Picture 4"/>
          <p:cNvPicPr>
            <a:picLocks noChangeAspect="1"/>
          </p:cNvPicPr>
          <p:nvPr/>
        </p:nvPicPr>
        <p:blipFill>
          <a:blip r:embed="rId2"/>
          <a:stretch>
            <a:fillRect/>
          </a:stretch>
        </p:blipFill>
        <p:spPr>
          <a:xfrm>
            <a:off x="10668000" y="16515"/>
            <a:ext cx="1524000" cy="2100435"/>
          </a:xfrm>
          <a:prstGeom prst="rect">
            <a:avLst/>
          </a:prstGeom>
        </p:spPr>
      </p:pic>
      <p:pic>
        <p:nvPicPr>
          <p:cNvPr id="7" name="Picture 6"/>
          <p:cNvPicPr>
            <a:picLocks noChangeAspect="1"/>
          </p:cNvPicPr>
          <p:nvPr/>
        </p:nvPicPr>
        <p:blipFill>
          <a:blip r:embed="rId3"/>
          <a:stretch>
            <a:fillRect/>
          </a:stretch>
        </p:blipFill>
        <p:spPr>
          <a:xfrm>
            <a:off x="31133" y="10157"/>
            <a:ext cx="1656409" cy="1815468"/>
          </a:xfrm>
          <a:prstGeom prst="rect">
            <a:avLst/>
          </a:prstGeom>
        </p:spPr>
      </p:pic>
    </p:spTree>
    <p:extLst>
      <p:ext uri="{BB962C8B-B14F-4D97-AF65-F5344CB8AC3E}">
        <p14:creationId xmlns:p14="http://schemas.microsoft.com/office/powerpoint/2010/main" val="349389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pic>
        <p:nvPicPr>
          <p:cNvPr id="3" name="Picture 2"/>
          <p:cNvPicPr>
            <a:picLocks noChangeAspect="1"/>
          </p:cNvPicPr>
          <p:nvPr/>
        </p:nvPicPr>
        <p:blipFill>
          <a:blip r:embed="rId4"/>
          <a:stretch>
            <a:fillRect/>
          </a:stretch>
        </p:blipFill>
        <p:spPr>
          <a:xfrm>
            <a:off x="0" y="1939895"/>
            <a:ext cx="7058826" cy="4918104"/>
          </a:xfrm>
          <a:prstGeom prst="rect">
            <a:avLst/>
          </a:prstGeom>
        </p:spPr>
      </p:pic>
      <p:sp>
        <p:nvSpPr>
          <p:cNvPr id="9" name="Rectangle 8"/>
          <p:cNvSpPr/>
          <p:nvPr/>
        </p:nvSpPr>
        <p:spPr>
          <a:xfrm>
            <a:off x="7058826" y="2128667"/>
            <a:ext cx="5126056" cy="3970318"/>
          </a:xfrm>
          <a:prstGeom prst="rect">
            <a:avLst/>
          </a:prstGeom>
        </p:spPr>
        <p:txBody>
          <a:bodyPr wrap="square">
            <a:spAutoFit/>
          </a:bodyPr>
          <a:lstStyle/>
          <a:p>
            <a:r>
              <a:rPr lang="en-US" dirty="0" smtClean="0"/>
              <a:t>For </a:t>
            </a:r>
            <a:r>
              <a:rPr lang="en-US" dirty="0"/>
              <a:t>questions 1, 3, and 8, the ground that had been gained had all been lost by the time the survey was taken. This indicates the importance of a commitment to alumni for continuing education. </a:t>
            </a:r>
            <a:endParaRPr lang="en-US" dirty="0" smtClean="0"/>
          </a:p>
          <a:p>
            <a:r>
              <a:rPr lang="en-US" dirty="0" smtClean="0"/>
              <a:t>The </a:t>
            </a:r>
            <a:r>
              <a:rPr lang="en-US" dirty="0"/>
              <a:t>responses to question 4 indicate that commitment to a pretribulation rapture has significantly fallen. Very few in this group (less than 40%) were committed to a pretribulation rapture position at the time they entered their schools. But at graduation, this number fell to almost half that. This means that the students in this group not only were not convinced by their instruction that the pretribulation rapture is correct, but some were more strongly convinced by other views.</a:t>
            </a:r>
          </a:p>
        </p:txBody>
      </p:sp>
      <p:sp>
        <p:nvSpPr>
          <p:cNvPr id="12" name="Oval 11"/>
          <p:cNvSpPr/>
          <p:nvPr/>
        </p:nvSpPr>
        <p:spPr>
          <a:xfrm>
            <a:off x="290554" y="2615014"/>
            <a:ext cx="948583" cy="3931064"/>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948925" y="2615014"/>
            <a:ext cx="948583" cy="3931064"/>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000572" y="2615014"/>
            <a:ext cx="948583" cy="3931064"/>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742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heel(1)">
                                      <p:cBhvr>
                                        <p:cTn id="11" dur="2000"/>
                                        <p:tgtEl>
                                          <p:spTgt spid="13"/>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heel(1)">
                                      <p:cBhvr>
                                        <p:cTn id="15"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pic>
        <p:nvPicPr>
          <p:cNvPr id="3" name="Picture 2"/>
          <p:cNvPicPr>
            <a:picLocks noChangeAspect="1"/>
          </p:cNvPicPr>
          <p:nvPr/>
        </p:nvPicPr>
        <p:blipFill>
          <a:blip r:embed="rId4"/>
          <a:stretch>
            <a:fillRect/>
          </a:stretch>
        </p:blipFill>
        <p:spPr>
          <a:xfrm>
            <a:off x="0" y="1939895"/>
            <a:ext cx="7058826" cy="4918104"/>
          </a:xfrm>
          <a:prstGeom prst="rect">
            <a:avLst/>
          </a:prstGeom>
        </p:spPr>
      </p:pic>
      <p:sp>
        <p:nvSpPr>
          <p:cNvPr id="9" name="Rectangle 8"/>
          <p:cNvSpPr/>
          <p:nvPr/>
        </p:nvSpPr>
        <p:spPr>
          <a:xfrm>
            <a:off x="7058826" y="2128667"/>
            <a:ext cx="5126056" cy="3970318"/>
          </a:xfrm>
          <a:prstGeom prst="rect">
            <a:avLst/>
          </a:prstGeom>
        </p:spPr>
        <p:txBody>
          <a:bodyPr wrap="square">
            <a:spAutoFit/>
          </a:bodyPr>
          <a:lstStyle/>
          <a:p>
            <a:r>
              <a:rPr lang="en-US" dirty="0" smtClean="0"/>
              <a:t>For </a:t>
            </a:r>
            <a:r>
              <a:rPr lang="en-US" dirty="0"/>
              <a:t>questions 1, 3, and 8, the ground that had been gained had all been lost by the time the survey was taken. This indicates the importance of a commitment to alumni for continuing education. </a:t>
            </a:r>
            <a:endParaRPr lang="en-US" dirty="0" smtClean="0"/>
          </a:p>
          <a:p>
            <a:r>
              <a:rPr lang="en-US" dirty="0" smtClean="0"/>
              <a:t>The </a:t>
            </a:r>
            <a:r>
              <a:rPr lang="en-US" dirty="0"/>
              <a:t>responses to question 4 indicate that commitment to a pretribulation rapture has significantly fallen. Very few in this group (less than 40%) were committed to a pretribulation rapture position at the time they entered their schools. But at graduation, this number fell to almost half that. This means that the students in this group not only were not convinced by their instruction that the pretribulation rapture is correct, but some were more strongly convinced by other views.</a:t>
            </a:r>
          </a:p>
        </p:txBody>
      </p:sp>
      <p:sp>
        <p:nvSpPr>
          <p:cNvPr id="12" name="Oval 11"/>
          <p:cNvSpPr/>
          <p:nvPr/>
        </p:nvSpPr>
        <p:spPr>
          <a:xfrm>
            <a:off x="2743203" y="2615014"/>
            <a:ext cx="948583" cy="3931064"/>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77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pic>
        <p:nvPicPr>
          <p:cNvPr id="2" name="Picture 1"/>
          <p:cNvPicPr>
            <a:picLocks noChangeAspect="1"/>
          </p:cNvPicPr>
          <p:nvPr/>
        </p:nvPicPr>
        <p:blipFill>
          <a:blip r:embed="rId4"/>
          <a:stretch>
            <a:fillRect/>
          </a:stretch>
        </p:blipFill>
        <p:spPr>
          <a:xfrm>
            <a:off x="5495" y="1965534"/>
            <a:ext cx="7053331" cy="4892466"/>
          </a:xfrm>
          <a:prstGeom prst="rect">
            <a:avLst/>
          </a:prstGeom>
        </p:spPr>
      </p:pic>
      <p:sp>
        <p:nvSpPr>
          <p:cNvPr id="4" name="Rectangle 3"/>
          <p:cNvSpPr/>
          <p:nvPr/>
        </p:nvSpPr>
        <p:spPr>
          <a:xfrm>
            <a:off x="7058825" y="2123696"/>
            <a:ext cx="5127481" cy="3693319"/>
          </a:xfrm>
          <a:prstGeom prst="rect">
            <a:avLst/>
          </a:prstGeom>
        </p:spPr>
        <p:txBody>
          <a:bodyPr wrap="square">
            <a:spAutoFit/>
          </a:bodyPr>
          <a:lstStyle/>
          <a:p>
            <a:r>
              <a:rPr lang="en-US" dirty="0"/>
              <a:t>Questions 1-3 are fundamental dispensational issues. These statistics indicate that the schools are succeeding in convincing this group of these truths (78-85%). However, question 4 on the pretribulation rapture, also significantly indicative of a dispensational position, shows an unexpected low figure (22%). This seems to indicate that students who fall into this category are not making the connection between a pretribulation rapture and other fundamental dispensational issues. This suggests that perhaps the mode of teaching about the pretribulation rapture is not taking place within the context of a cohesive theological system.</a:t>
            </a:r>
          </a:p>
        </p:txBody>
      </p:sp>
      <p:sp>
        <p:nvSpPr>
          <p:cNvPr id="10" name="Oval 9"/>
          <p:cNvSpPr/>
          <p:nvPr/>
        </p:nvSpPr>
        <p:spPr>
          <a:xfrm>
            <a:off x="401650" y="2615014"/>
            <a:ext cx="2427008" cy="3469592"/>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751748" y="2615014"/>
            <a:ext cx="948583" cy="3469592"/>
          </a:xfrm>
          <a:prstGeom prst="ellipse">
            <a:avLst/>
          </a:prstGeom>
          <a:solidFill>
            <a:srgbClr val="FFFF00">
              <a:alpha val="2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8492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1)">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pic>
        <p:nvPicPr>
          <p:cNvPr id="3" name="Picture 2"/>
          <p:cNvPicPr>
            <a:picLocks noChangeAspect="1"/>
          </p:cNvPicPr>
          <p:nvPr/>
        </p:nvPicPr>
        <p:blipFill>
          <a:blip r:embed="rId4"/>
          <a:stretch>
            <a:fillRect/>
          </a:stretch>
        </p:blipFill>
        <p:spPr>
          <a:xfrm>
            <a:off x="1728859" y="1432835"/>
            <a:ext cx="8867926" cy="5334887"/>
          </a:xfrm>
          <a:prstGeom prst="rect">
            <a:avLst/>
          </a:prstGeom>
        </p:spPr>
      </p:pic>
    </p:spTree>
    <p:extLst>
      <p:ext uri="{BB962C8B-B14F-4D97-AF65-F5344CB8AC3E}">
        <p14:creationId xmlns:p14="http://schemas.microsoft.com/office/powerpoint/2010/main" val="151952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pic>
        <p:nvPicPr>
          <p:cNvPr id="2" name="Picture 1"/>
          <p:cNvPicPr>
            <a:picLocks noChangeAspect="1"/>
          </p:cNvPicPr>
          <p:nvPr/>
        </p:nvPicPr>
        <p:blipFill>
          <a:blip r:embed="rId4"/>
          <a:stretch>
            <a:fillRect/>
          </a:stretch>
        </p:blipFill>
        <p:spPr>
          <a:xfrm>
            <a:off x="1729486" y="1358781"/>
            <a:ext cx="8938514" cy="5464006"/>
          </a:xfrm>
          <a:prstGeom prst="rect">
            <a:avLst/>
          </a:prstGeom>
        </p:spPr>
      </p:pic>
    </p:spTree>
    <p:extLst>
      <p:ext uri="{BB962C8B-B14F-4D97-AF65-F5344CB8AC3E}">
        <p14:creationId xmlns:p14="http://schemas.microsoft.com/office/powerpoint/2010/main" val="222681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pic>
        <p:nvPicPr>
          <p:cNvPr id="3" name="Picture 2"/>
          <p:cNvPicPr>
            <a:picLocks noChangeAspect="1"/>
          </p:cNvPicPr>
          <p:nvPr/>
        </p:nvPicPr>
        <p:blipFill>
          <a:blip r:embed="rId4"/>
          <a:stretch>
            <a:fillRect/>
          </a:stretch>
        </p:blipFill>
        <p:spPr>
          <a:xfrm>
            <a:off x="1709155" y="1378347"/>
            <a:ext cx="8958845" cy="5451652"/>
          </a:xfrm>
          <a:prstGeom prst="rect">
            <a:avLst/>
          </a:prstGeom>
        </p:spPr>
      </p:pic>
    </p:spTree>
    <p:extLst>
      <p:ext uri="{BB962C8B-B14F-4D97-AF65-F5344CB8AC3E}">
        <p14:creationId xmlns:p14="http://schemas.microsoft.com/office/powerpoint/2010/main" val="3213384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pic>
        <p:nvPicPr>
          <p:cNvPr id="2" name="Picture 1"/>
          <p:cNvPicPr>
            <a:picLocks noChangeAspect="1"/>
          </p:cNvPicPr>
          <p:nvPr/>
        </p:nvPicPr>
        <p:blipFill>
          <a:blip r:embed="rId4"/>
          <a:stretch>
            <a:fillRect/>
          </a:stretch>
        </p:blipFill>
        <p:spPr>
          <a:xfrm>
            <a:off x="1717699" y="1340513"/>
            <a:ext cx="8927136" cy="5034649"/>
          </a:xfrm>
          <a:prstGeom prst="rect">
            <a:avLst/>
          </a:prstGeom>
        </p:spPr>
      </p:pic>
    </p:spTree>
    <p:extLst>
      <p:ext uri="{BB962C8B-B14F-4D97-AF65-F5344CB8AC3E}">
        <p14:creationId xmlns:p14="http://schemas.microsoft.com/office/powerpoint/2010/main" val="795456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pic>
        <p:nvPicPr>
          <p:cNvPr id="3" name="Picture 2"/>
          <p:cNvPicPr>
            <a:picLocks noChangeAspect="1"/>
          </p:cNvPicPr>
          <p:nvPr/>
        </p:nvPicPr>
        <p:blipFill>
          <a:blip r:embed="rId4"/>
          <a:stretch>
            <a:fillRect/>
          </a:stretch>
        </p:blipFill>
        <p:spPr>
          <a:xfrm>
            <a:off x="1709151" y="1336717"/>
            <a:ext cx="8958849" cy="5492683"/>
          </a:xfrm>
          <a:prstGeom prst="rect">
            <a:avLst/>
          </a:prstGeom>
        </p:spPr>
      </p:pic>
    </p:spTree>
    <p:extLst>
      <p:ext uri="{BB962C8B-B14F-4D97-AF65-F5344CB8AC3E}">
        <p14:creationId xmlns:p14="http://schemas.microsoft.com/office/powerpoint/2010/main" val="4027936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4" name="Content Placeholder 3"/>
          <p:cNvSpPr>
            <a:spLocks noGrp="1"/>
          </p:cNvSpPr>
          <p:nvPr>
            <p:ph idx="1"/>
          </p:nvPr>
        </p:nvSpPr>
        <p:spPr>
          <a:xfrm>
            <a:off x="0" y="2771053"/>
            <a:ext cx="12192000" cy="4005762"/>
          </a:xfrm>
        </p:spPr>
        <p:txBody>
          <a:bodyPr/>
          <a:lstStyle/>
          <a:p>
            <a:r>
              <a:rPr lang="en-US" dirty="0" smtClean="0"/>
              <a:t>Strongly </a:t>
            </a:r>
            <a:r>
              <a:rPr lang="en-US" dirty="0" smtClean="0"/>
              <a:t>Opposed (6 criticisms):</a:t>
            </a:r>
            <a:endParaRPr lang="en-US" dirty="0" smtClean="0"/>
          </a:p>
          <a:p>
            <a:pPr marL="914400" lvl="1" indent="-457200">
              <a:buFont typeface="+mj-lt"/>
              <a:buAutoNum type="arabicPeriod"/>
            </a:pPr>
            <a:r>
              <a:rPr lang="en-US" dirty="0" smtClean="0"/>
              <a:t>Missing or inadequate presentation of opposing views</a:t>
            </a:r>
          </a:p>
          <a:p>
            <a:pPr marL="914400" lvl="1" indent="-457200">
              <a:buFont typeface="+mj-lt"/>
              <a:buAutoNum type="arabicPeriod"/>
            </a:pPr>
            <a:r>
              <a:rPr lang="en-US" dirty="0" smtClean="0"/>
              <a:t>Straw man argument</a:t>
            </a:r>
          </a:p>
          <a:p>
            <a:pPr marL="914400" lvl="1" indent="-457200">
              <a:buFont typeface="+mj-lt"/>
              <a:buAutoNum type="arabicPeriod"/>
            </a:pPr>
            <a:r>
              <a:rPr lang="en-US" dirty="0" smtClean="0"/>
              <a:t>Ungracious attitude toward those advocating opposing views</a:t>
            </a:r>
          </a:p>
          <a:p>
            <a:pPr marL="914400" lvl="1" indent="-457200">
              <a:buFont typeface="+mj-lt"/>
              <a:buAutoNum type="arabicPeriod"/>
            </a:pPr>
            <a:r>
              <a:rPr lang="en-US" dirty="0" smtClean="0"/>
              <a:t>Failure to deal adequately with the use of the Old Testament in the New</a:t>
            </a:r>
          </a:p>
          <a:p>
            <a:pPr marL="914400" lvl="1" indent="-457200">
              <a:buFont typeface="+mj-lt"/>
              <a:buAutoNum type="arabicPeriod"/>
            </a:pPr>
            <a:r>
              <a:rPr lang="en-US" dirty="0" smtClean="0"/>
              <a:t>Incomplete presentation of Dispensationalism as an entire, cohesive system</a:t>
            </a:r>
          </a:p>
          <a:p>
            <a:pPr marL="914400" lvl="1" indent="-457200">
              <a:buFont typeface="+mj-lt"/>
              <a:buAutoNum type="arabicPeriod"/>
            </a:pPr>
            <a:r>
              <a:rPr lang="en-US" dirty="0" smtClean="0"/>
              <a:t>Ignoring the historical view of the church</a:t>
            </a:r>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
        <p:nvSpPr>
          <p:cNvPr id="2" name="Rectangle 1"/>
          <p:cNvSpPr/>
          <p:nvPr/>
        </p:nvSpPr>
        <p:spPr>
          <a:xfrm>
            <a:off x="1687542" y="1445491"/>
            <a:ext cx="8980458" cy="1200329"/>
          </a:xfrm>
          <a:prstGeom prst="rect">
            <a:avLst/>
          </a:prstGeom>
          <a:ln>
            <a:solidFill>
              <a:schemeClr val="tx1"/>
            </a:solidFill>
          </a:ln>
        </p:spPr>
        <p:txBody>
          <a:bodyPr wrap="square">
            <a:spAutoFit/>
          </a:bodyPr>
          <a:lstStyle/>
          <a:p>
            <a:pPr algn="ctr"/>
            <a:r>
              <a:rPr lang="en-US" sz="2400" dirty="0"/>
              <a:t>Question </a:t>
            </a:r>
            <a:r>
              <a:rPr lang="en-US" sz="2400" dirty="0" smtClean="0"/>
              <a:t>43: </a:t>
            </a:r>
            <a:r>
              <a:rPr lang="en-US" sz="2400" dirty="0"/>
              <a:t>“Please describe what you think were your school’s greatest weakness and greatest strength resulting in either a failure to support their dispensational position or a success in supporting it.” </a:t>
            </a:r>
          </a:p>
        </p:txBody>
      </p:sp>
    </p:spTree>
    <p:extLst>
      <p:ext uri="{BB962C8B-B14F-4D97-AF65-F5344CB8AC3E}">
        <p14:creationId xmlns:p14="http://schemas.microsoft.com/office/powerpoint/2010/main" val="320657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ipe(left)">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4" name="Content Placeholder 3"/>
          <p:cNvSpPr>
            <a:spLocks noGrp="1"/>
          </p:cNvSpPr>
          <p:nvPr>
            <p:ph idx="1"/>
          </p:nvPr>
        </p:nvSpPr>
        <p:spPr>
          <a:xfrm>
            <a:off x="0" y="2771053"/>
            <a:ext cx="12192000" cy="4005762"/>
          </a:xfrm>
        </p:spPr>
        <p:txBody>
          <a:bodyPr/>
          <a:lstStyle/>
          <a:p>
            <a:r>
              <a:rPr lang="en-US" dirty="0" smtClean="0"/>
              <a:t>Have Serious </a:t>
            </a:r>
            <a:r>
              <a:rPr lang="en-US" dirty="0" smtClean="0"/>
              <a:t>Questions (3 criticisms):</a:t>
            </a:r>
            <a:endParaRPr lang="en-US" dirty="0" smtClean="0"/>
          </a:p>
          <a:p>
            <a:pPr marL="914400" lvl="1" indent="-457200">
              <a:buFont typeface="+mj-lt"/>
              <a:buAutoNum type="arabicPeriod"/>
            </a:pPr>
            <a:r>
              <a:rPr lang="en-US" dirty="0" smtClean="0"/>
              <a:t>Incomplete presentation of Dispensationalism as an entire, cohesive system</a:t>
            </a:r>
          </a:p>
          <a:p>
            <a:pPr marL="914400" lvl="1" indent="-457200">
              <a:buFont typeface="+mj-lt"/>
              <a:buAutoNum type="arabicPeriod"/>
            </a:pPr>
            <a:r>
              <a:rPr lang="en-US" dirty="0" smtClean="0"/>
              <a:t>Straw man argument</a:t>
            </a:r>
          </a:p>
          <a:p>
            <a:pPr marL="914400" lvl="1" indent="-457200">
              <a:buFont typeface="+mj-lt"/>
              <a:buAutoNum type="arabicPeriod"/>
            </a:pPr>
            <a:r>
              <a:rPr lang="en-US" dirty="0" smtClean="0"/>
              <a:t>Failure to address problems</a:t>
            </a:r>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
        <p:nvSpPr>
          <p:cNvPr id="2" name="Rectangle 1"/>
          <p:cNvSpPr/>
          <p:nvPr/>
        </p:nvSpPr>
        <p:spPr>
          <a:xfrm>
            <a:off x="1687542" y="1445491"/>
            <a:ext cx="8980458" cy="1200329"/>
          </a:xfrm>
          <a:prstGeom prst="rect">
            <a:avLst/>
          </a:prstGeom>
          <a:ln>
            <a:solidFill>
              <a:schemeClr val="tx1"/>
            </a:solidFill>
          </a:ln>
        </p:spPr>
        <p:txBody>
          <a:bodyPr wrap="square">
            <a:spAutoFit/>
          </a:bodyPr>
          <a:lstStyle/>
          <a:p>
            <a:pPr algn="ctr"/>
            <a:r>
              <a:rPr lang="en-US" sz="2400" dirty="0"/>
              <a:t>Question </a:t>
            </a:r>
            <a:r>
              <a:rPr lang="en-US" sz="2400" dirty="0" smtClean="0"/>
              <a:t>43: </a:t>
            </a:r>
            <a:r>
              <a:rPr lang="en-US" sz="2400" dirty="0"/>
              <a:t>“Please describe what you think were your school’s greatest weakness and greatest strength resulting in either a failure to support their dispensational position or a success in supporting it.” </a:t>
            </a:r>
          </a:p>
        </p:txBody>
      </p:sp>
    </p:spTree>
    <p:extLst>
      <p:ext uri="{BB962C8B-B14F-4D97-AF65-F5344CB8AC3E}">
        <p14:creationId xmlns:p14="http://schemas.microsoft.com/office/powerpoint/2010/main" val="263508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a:t>Dispensational Departure</a:t>
            </a:r>
            <a:endParaRPr lang="en-US" dirty="0"/>
          </a:p>
        </p:txBody>
      </p:sp>
      <p:sp>
        <p:nvSpPr>
          <p:cNvPr id="7" name="Content Placeholder 6"/>
          <p:cNvSpPr>
            <a:spLocks noGrp="1"/>
          </p:cNvSpPr>
          <p:nvPr>
            <p:ph idx="1"/>
          </p:nvPr>
        </p:nvSpPr>
        <p:spPr/>
        <p:txBody>
          <a:bodyPr/>
          <a:lstStyle/>
          <a:p>
            <a:r>
              <a:rPr lang="en-US" dirty="0" smtClean="0"/>
              <a:t>2015 PhD Dissertation, </a:t>
            </a:r>
            <a:r>
              <a:rPr lang="en-US" dirty="0"/>
              <a:t>“New Calvinism: A Theological Evaluation” </a:t>
            </a:r>
            <a:endParaRPr lang="en-US" dirty="0" smtClean="0"/>
          </a:p>
          <a:p>
            <a:r>
              <a:rPr lang="en-US" dirty="0" smtClean="0"/>
              <a:t>2018 </a:t>
            </a:r>
            <a:r>
              <a:rPr lang="en-US" dirty="0" err="1" smtClean="0"/>
              <a:t>DMin</a:t>
            </a:r>
            <a:r>
              <a:rPr lang="en-US" dirty="0" smtClean="0"/>
              <a:t> Thesis, “Averting Dispensational Departure: Corrective Suggestions for Colleges and Seminaries”</a:t>
            </a:r>
          </a:p>
          <a:p>
            <a:endParaRPr lang="en-US" dirty="0"/>
          </a:p>
          <a:p>
            <a:pPr marL="0" indent="0">
              <a:buNone/>
            </a:pPr>
            <a:r>
              <a:rPr lang="en-US" dirty="0"/>
              <a:t>March 12, 2009, issue of </a:t>
            </a:r>
            <a:r>
              <a:rPr lang="en-US" i="1" dirty="0"/>
              <a:t>Time, </a:t>
            </a:r>
            <a:r>
              <a:rPr lang="en-US" dirty="0"/>
              <a:t>David Van </a:t>
            </a:r>
            <a:r>
              <a:rPr lang="en-US" dirty="0" err="1"/>
              <a:t>Biema</a:t>
            </a:r>
            <a:r>
              <a:rPr lang="en-US" dirty="0"/>
              <a:t> identified “New Calvinism” as one of the “10 Ideas Changing the World Right Now.”</a:t>
            </a:r>
          </a:p>
        </p:txBody>
      </p:sp>
      <p:pic>
        <p:nvPicPr>
          <p:cNvPr id="5" name="Picture 4"/>
          <p:cNvPicPr>
            <a:picLocks noChangeAspect="1"/>
          </p:cNvPicPr>
          <p:nvPr/>
        </p:nvPicPr>
        <p:blipFill>
          <a:blip r:embed="rId2"/>
          <a:stretch>
            <a:fillRect/>
          </a:stretch>
        </p:blipFill>
        <p:spPr>
          <a:xfrm>
            <a:off x="10668000" y="16515"/>
            <a:ext cx="1524000" cy="2100435"/>
          </a:xfrm>
          <a:prstGeom prst="rect">
            <a:avLst/>
          </a:prstGeom>
        </p:spPr>
      </p:pic>
      <p:pic>
        <p:nvPicPr>
          <p:cNvPr id="9" name="Picture 8"/>
          <p:cNvPicPr>
            <a:picLocks noChangeAspect="1"/>
          </p:cNvPicPr>
          <p:nvPr/>
        </p:nvPicPr>
        <p:blipFill>
          <a:blip r:embed="rId3"/>
          <a:stretch>
            <a:fillRect/>
          </a:stretch>
        </p:blipFill>
        <p:spPr>
          <a:xfrm>
            <a:off x="31133" y="10157"/>
            <a:ext cx="1656409" cy="1815468"/>
          </a:xfrm>
          <a:prstGeom prst="rect">
            <a:avLst/>
          </a:prstGeom>
        </p:spPr>
      </p:pic>
    </p:spTree>
    <p:extLst>
      <p:ext uri="{BB962C8B-B14F-4D97-AF65-F5344CB8AC3E}">
        <p14:creationId xmlns:p14="http://schemas.microsoft.com/office/powerpoint/2010/main" val="201869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4" name="Content Placeholder 3"/>
          <p:cNvSpPr>
            <a:spLocks noGrp="1"/>
          </p:cNvSpPr>
          <p:nvPr>
            <p:ph idx="1"/>
          </p:nvPr>
        </p:nvSpPr>
        <p:spPr>
          <a:xfrm>
            <a:off x="0" y="2771053"/>
            <a:ext cx="12192000" cy="4005762"/>
          </a:xfrm>
        </p:spPr>
        <p:txBody>
          <a:bodyPr/>
          <a:lstStyle/>
          <a:p>
            <a:r>
              <a:rPr lang="en-US" dirty="0" smtClean="0"/>
              <a:t>Somewhat </a:t>
            </a:r>
            <a:r>
              <a:rPr lang="en-US" dirty="0" smtClean="0"/>
              <a:t>Committed (4 criticisms):</a:t>
            </a:r>
            <a:endParaRPr lang="en-US" dirty="0" smtClean="0"/>
          </a:p>
          <a:p>
            <a:pPr marL="914400" lvl="1" indent="-457200">
              <a:buFont typeface="+mj-lt"/>
              <a:buAutoNum type="arabicPeriod"/>
            </a:pPr>
            <a:r>
              <a:rPr lang="en-US" dirty="0" smtClean="0"/>
              <a:t>Missing or inadequate presentation of opposing views</a:t>
            </a:r>
          </a:p>
          <a:p>
            <a:pPr marL="914400" lvl="1" indent="-457200">
              <a:buFont typeface="+mj-lt"/>
              <a:buAutoNum type="arabicPeriod"/>
            </a:pPr>
            <a:r>
              <a:rPr lang="en-US" dirty="0" smtClean="0"/>
              <a:t>Straw man argument</a:t>
            </a:r>
          </a:p>
          <a:p>
            <a:pPr marL="914400" lvl="1" indent="-457200">
              <a:buFont typeface="+mj-lt"/>
              <a:buAutoNum type="arabicPeriod"/>
            </a:pPr>
            <a:r>
              <a:rPr lang="en-US" dirty="0" smtClean="0"/>
              <a:t>Futurism of the book of Revelation questioned</a:t>
            </a:r>
          </a:p>
          <a:p>
            <a:pPr marL="914400" lvl="1" indent="-457200">
              <a:buFont typeface="+mj-lt"/>
              <a:buAutoNum type="arabicPeriod"/>
            </a:pPr>
            <a:r>
              <a:rPr lang="en-US" dirty="0" smtClean="0"/>
              <a:t>Ungracious attitude toward those advocating opposing views</a:t>
            </a:r>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
        <p:nvSpPr>
          <p:cNvPr id="2" name="Rectangle 1"/>
          <p:cNvSpPr/>
          <p:nvPr/>
        </p:nvSpPr>
        <p:spPr>
          <a:xfrm>
            <a:off x="1687542" y="1445491"/>
            <a:ext cx="8980458" cy="1200329"/>
          </a:xfrm>
          <a:prstGeom prst="rect">
            <a:avLst/>
          </a:prstGeom>
          <a:ln>
            <a:solidFill>
              <a:schemeClr val="tx1"/>
            </a:solidFill>
          </a:ln>
        </p:spPr>
        <p:txBody>
          <a:bodyPr wrap="square">
            <a:spAutoFit/>
          </a:bodyPr>
          <a:lstStyle/>
          <a:p>
            <a:pPr algn="ctr"/>
            <a:r>
              <a:rPr lang="en-US" sz="2400" dirty="0"/>
              <a:t>Question </a:t>
            </a:r>
            <a:r>
              <a:rPr lang="en-US" sz="2400" dirty="0" smtClean="0"/>
              <a:t>43: </a:t>
            </a:r>
            <a:r>
              <a:rPr lang="en-US" sz="2400" dirty="0"/>
              <a:t>“Please describe what you think were your school’s greatest weakness and greatest strength resulting in either a failure to support their dispensational position or a success in supporting it.” </a:t>
            </a:r>
          </a:p>
        </p:txBody>
      </p:sp>
    </p:spTree>
    <p:extLst>
      <p:ext uri="{BB962C8B-B14F-4D97-AF65-F5344CB8AC3E}">
        <p14:creationId xmlns:p14="http://schemas.microsoft.com/office/powerpoint/2010/main" val="911535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4" name="Content Placeholder 3"/>
          <p:cNvSpPr>
            <a:spLocks noGrp="1"/>
          </p:cNvSpPr>
          <p:nvPr>
            <p:ph idx="1"/>
          </p:nvPr>
        </p:nvSpPr>
        <p:spPr>
          <a:xfrm>
            <a:off x="0" y="2771053"/>
            <a:ext cx="12192000" cy="4005762"/>
          </a:xfrm>
        </p:spPr>
        <p:txBody>
          <a:bodyPr/>
          <a:lstStyle/>
          <a:p>
            <a:r>
              <a:rPr lang="en-US" dirty="0" smtClean="0"/>
              <a:t>Strongly </a:t>
            </a:r>
            <a:r>
              <a:rPr lang="en-US" dirty="0" smtClean="0"/>
              <a:t>Committed (5 criticisms):</a:t>
            </a:r>
            <a:endParaRPr lang="en-US" dirty="0" smtClean="0"/>
          </a:p>
          <a:p>
            <a:pPr marL="914400" lvl="1" indent="-457200">
              <a:buFont typeface="+mj-lt"/>
              <a:buAutoNum type="arabicPeriod"/>
            </a:pPr>
            <a:r>
              <a:rPr lang="en-US" dirty="0" smtClean="0"/>
              <a:t>Missing or inadequate presentation of opposing views</a:t>
            </a:r>
          </a:p>
          <a:p>
            <a:pPr marL="914400" lvl="1" indent="-457200">
              <a:buFont typeface="+mj-lt"/>
              <a:buAutoNum type="arabicPeriod"/>
            </a:pPr>
            <a:r>
              <a:rPr lang="en-US" dirty="0" smtClean="0"/>
              <a:t>Incomplete presentation of Dispensationalism as an entire, cohesive system</a:t>
            </a:r>
          </a:p>
          <a:p>
            <a:pPr marL="914400" lvl="1" indent="-457200">
              <a:buFont typeface="+mj-lt"/>
              <a:buAutoNum type="arabicPeriod"/>
            </a:pPr>
            <a:r>
              <a:rPr lang="en-US" dirty="0" smtClean="0"/>
              <a:t>Outside influences</a:t>
            </a:r>
          </a:p>
          <a:p>
            <a:pPr marL="914400" lvl="1" indent="-457200">
              <a:buFont typeface="+mj-lt"/>
              <a:buAutoNum type="arabicPeriod"/>
            </a:pPr>
            <a:r>
              <a:rPr lang="en-US" dirty="0" smtClean="0"/>
              <a:t>Ungracious attitude toward those advocating opposing views</a:t>
            </a:r>
          </a:p>
          <a:p>
            <a:pPr marL="914400" lvl="1" indent="-457200">
              <a:buFont typeface="+mj-lt"/>
              <a:buAutoNum type="arabicPeriod"/>
            </a:pPr>
            <a:r>
              <a:rPr lang="en-US" dirty="0" smtClean="0"/>
              <a:t>Disagreement among the faculty</a:t>
            </a:r>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
        <p:nvSpPr>
          <p:cNvPr id="2" name="Rectangle 1"/>
          <p:cNvSpPr/>
          <p:nvPr/>
        </p:nvSpPr>
        <p:spPr>
          <a:xfrm>
            <a:off x="1687542" y="1445491"/>
            <a:ext cx="8980458" cy="1200329"/>
          </a:xfrm>
          <a:prstGeom prst="rect">
            <a:avLst/>
          </a:prstGeom>
          <a:ln>
            <a:solidFill>
              <a:schemeClr val="tx1"/>
            </a:solidFill>
          </a:ln>
        </p:spPr>
        <p:txBody>
          <a:bodyPr wrap="square">
            <a:spAutoFit/>
          </a:bodyPr>
          <a:lstStyle/>
          <a:p>
            <a:pPr algn="ctr"/>
            <a:r>
              <a:rPr lang="en-US" sz="2400" dirty="0"/>
              <a:t>Question </a:t>
            </a:r>
            <a:r>
              <a:rPr lang="en-US" sz="2400" dirty="0" smtClean="0"/>
              <a:t>43: </a:t>
            </a:r>
            <a:r>
              <a:rPr lang="en-US" sz="2400" dirty="0"/>
              <a:t>“Please describe what you think were your school’s greatest weakness and greatest strength resulting in either a failure to support their dispensational position or a success in supporting it.” </a:t>
            </a:r>
          </a:p>
        </p:txBody>
      </p:sp>
    </p:spTree>
    <p:extLst>
      <p:ext uri="{BB962C8B-B14F-4D97-AF65-F5344CB8AC3E}">
        <p14:creationId xmlns:p14="http://schemas.microsoft.com/office/powerpoint/2010/main" val="424931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4" name="Content Placeholder 3"/>
          <p:cNvSpPr>
            <a:spLocks noGrp="1"/>
          </p:cNvSpPr>
          <p:nvPr>
            <p:ph idx="1"/>
          </p:nvPr>
        </p:nvSpPr>
        <p:spPr>
          <a:xfrm>
            <a:off x="0" y="2771053"/>
            <a:ext cx="12192000" cy="4005762"/>
          </a:xfrm>
        </p:spPr>
        <p:txBody>
          <a:bodyPr/>
          <a:lstStyle/>
          <a:p>
            <a:pPr marL="0" indent="0">
              <a:buNone/>
            </a:pPr>
            <a:endParaRPr lang="en-US" dirty="0" smtClean="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
        <p:nvSpPr>
          <p:cNvPr id="2" name="Rectangle 1"/>
          <p:cNvSpPr/>
          <p:nvPr/>
        </p:nvSpPr>
        <p:spPr>
          <a:xfrm>
            <a:off x="1687542" y="1445491"/>
            <a:ext cx="8980458" cy="461665"/>
          </a:xfrm>
          <a:prstGeom prst="rect">
            <a:avLst/>
          </a:prstGeom>
          <a:ln>
            <a:solidFill>
              <a:schemeClr val="tx1"/>
            </a:solidFill>
          </a:ln>
        </p:spPr>
        <p:txBody>
          <a:bodyPr wrap="square">
            <a:spAutoFit/>
          </a:bodyPr>
          <a:lstStyle/>
          <a:p>
            <a:pPr algn="ctr"/>
            <a:r>
              <a:rPr lang="en-US" sz="2400" dirty="0" smtClean="0"/>
              <a:t>Research Phase 3: The Interviews</a:t>
            </a:r>
            <a:endParaRPr lang="en-US" sz="2400" dirty="0"/>
          </a:p>
        </p:txBody>
      </p:sp>
    </p:spTree>
    <p:extLst>
      <p:ext uri="{BB962C8B-B14F-4D97-AF65-F5344CB8AC3E}">
        <p14:creationId xmlns:p14="http://schemas.microsoft.com/office/powerpoint/2010/main" val="1480260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4" name="Content Placeholder 3"/>
          <p:cNvSpPr>
            <a:spLocks noGrp="1"/>
          </p:cNvSpPr>
          <p:nvPr>
            <p:ph idx="1"/>
          </p:nvPr>
        </p:nvSpPr>
        <p:spPr>
          <a:xfrm>
            <a:off x="0" y="2039298"/>
            <a:ext cx="12192000" cy="4737517"/>
          </a:xfrm>
        </p:spPr>
        <p:txBody>
          <a:bodyPr/>
          <a:lstStyle/>
          <a:p>
            <a:r>
              <a:rPr lang="en-US" dirty="0" smtClean="0"/>
              <a:t>Seven Recommendations</a:t>
            </a:r>
            <a:r>
              <a:rPr lang="en-US" dirty="0" smtClean="0"/>
              <a:t>:</a:t>
            </a:r>
          </a:p>
          <a:p>
            <a:pPr marL="914400" lvl="1" indent="-457200">
              <a:buFont typeface="+mj-lt"/>
              <a:buAutoNum type="arabicPeriod"/>
            </a:pPr>
            <a:r>
              <a:rPr lang="en-US" dirty="0" smtClean="0"/>
              <a:t>Do not demonize your opponent.</a:t>
            </a:r>
          </a:p>
          <a:p>
            <a:pPr marL="914400" lvl="1" indent="-457200">
              <a:buFont typeface="+mj-lt"/>
              <a:buAutoNum type="arabicPeriod"/>
            </a:pPr>
            <a:r>
              <a:rPr lang="en-US" dirty="0" smtClean="0"/>
              <a:t>Know your opponent well.</a:t>
            </a:r>
          </a:p>
          <a:p>
            <a:pPr marL="914400" lvl="1" indent="-457200">
              <a:buFont typeface="+mj-lt"/>
              <a:buAutoNum type="arabicPeriod"/>
            </a:pPr>
            <a:r>
              <a:rPr lang="en-US" dirty="0" smtClean="0"/>
              <a:t>Provide a well-structured, comprehensive and cohesive system.</a:t>
            </a:r>
          </a:p>
          <a:p>
            <a:pPr marL="914400" lvl="1" indent="-457200">
              <a:buFont typeface="+mj-lt"/>
              <a:buAutoNum type="arabicPeriod"/>
            </a:pPr>
            <a:r>
              <a:rPr lang="en-US" dirty="0" smtClean="0"/>
              <a:t>Show the connection between theory and practice.</a:t>
            </a:r>
          </a:p>
          <a:p>
            <a:pPr marL="914400" lvl="1" indent="-457200">
              <a:buFont typeface="+mj-lt"/>
              <a:buAutoNum type="arabicPeriod"/>
            </a:pPr>
            <a:r>
              <a:rPr lang="en-US" dirty="0" smtClean="0"/>
              <a:t>Be both apologetic and polemic.</a:t>
            </a:r>
          </a:p>
          <a:p>
            <a:pPr marL="914400" lvl="1" indent="-457200">
              <a:buFont typeface="+mj-lt"/>
              <a:buAutoNum type="arabicPeriod"/>
            </a:pPr>
            <a:r>
              <a:rPr lang="en-US" dirty="0" smtClean="0"/>
              <a:t>Prepare students to face future challenges.</a:t>
            </a:r>
          </a:p>
          <a:p>
            <a:pPr marL="914400" lvl="1" indent="-457200">
              <a:buFont typeface="+mj-lt"/>
              <a:buAutoNum type="arabicPeriod"/>
            </a:pPr>
            <a:r>
              <a:rPr lang="en-US" dirty="0" smtClean="0"/>
              <a:t>Be involved in continuing education.</a:t>
            </a:r>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Tree>
    <p:extLst>
      <p:ext uri="{BB962C8B-B14F-4D97-AF65-F5344CB8AC3E}">
        <p14:creationId xmlns:p14="http://schemas.microsoft.com/office/powerpoint/2010/main" val="282105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Averting Dispensational Departure</a:t>
            </a:r>
            <a:r>
              <a:rPr lang="en-US" b="1" dirty="0" smtClean="0"/>
              <a:t>:</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a:t>Corrective Suggestions for Colleges and Seminaries</a:t>
            </a:r>
            <a:endParaRPr lang="en-US" dirty="0"/>
          </a:p>
        </p:txBody>
      </p:sp>
      <p:pic>
        <p:nvPicPr>
          <p:cNvPr id="5" name="Picture 4"/>
          <p:cNvPicPr>
            <a:picLocks noChangeAspect="1"/>
          </p:cNvPicPr>
          <p:nvPr/>
        </p:nvPicPr>
        <p:blipFill>
          <a:blip r:embed="rId2"/>
          <a:stretch>
            <a:fillRect/>
          </a:stretch>
        </p:blipFill>
        <p:spPr>
          <a:xfrm>
            <a:off x="10668000" y="16515"/>
            <a:ext cx="1524000" cy="2100435"/>
          </a:xfrm>
          <a:prstGeom prst="rect">
            <a:avLst/>
          </a:prstGeom>
        </p:spPr>
      </p:pic>
      <p:pic>
        <p:nvPicPr>
          <p:cNvPr id="7" name="Picture 6"/>
          <p:cNvPicPr>
            <a:picLocks noChangeAspect="1"/>
          </p:cNvPicPr>
          <p:nvPr/>
        </p:nvPicPr>
        <p:blipFill>
          <a:blip r:embed="rId3"/>
          <a:stretch>
            <a:fillRect/>
          </a:stretch>
        </p:blipFill>
        <p:spPr>
          <a:xfrm>
            <a:off x="31133" y="10157"/>
            <a:ext cx="1656409" cy="1815468"/>
          </a:xfrm>
          <a:prstGeom prst="rect">
            <a:avLst/>
          </a:prstGeom>
        </p:spPr>
      </p:pic>
    </p:spTree>
    <p:extLst>
      <p:ext uri="{BB962C8B-B14F-4D97-AF65-F5344CB8AC3E}">
        <p14:creationId xmlns:p14="http://schemas.microsoft.com/office/powerpoint/2010/main" val="1497481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7" name="Content Placeholder 6"/>
          <p:cNvSpPr>
            <a:spLocks noGrp="1"/>
          </p:cNvSpPr>
          <p:nvPr>
            <p:ph idx="1"/>
          </p:nvPr>
        </p:nvSpPr>
        <p:spPr>
          <a:xfrm>
            <a:off x="0" y="1825624"/>
            <a:ext cx="12192000" cy="5032375"/>
          </a:xfrm>
        </p:spPr>
        <p:txBody>
          <a:bodyPr>
            <a:normAutofit/>
          </a:bodyPr>
          <a:lstStyle/>
          <a:p>
            <a:pPr marL="0" indent="0">
              <a:buNone/>
            </a:pPr>
            <a:r>
              <a:rPr lang="en-US" dirty="0" smtClean="0"/>
              <a:t>Four Goals of the Thesis-Project:</a:t>
            </a:r>
          </a:p>
          <a:p>
            <a:r>
              <a:rPr lang="en-US" dirty="0" smtClean="0"/>
              <a:t>Determine </a:t>
            </a:r>
            <a:r>
              <a:rPr lang="en-US" dirty="0"/>
              <a:t>what percentage of graduates from dispensational institutions end up </a:t>
            </a:r>
            <a:r>
              <a:rPr lang="en-US" dirty="0" smtClean="0"/>
              <a:t>departing </a:t>
            </a:r>
            <a:r>
              <a:rPr lang="en-US" dirty="0"/>
              <a:t>from a dispensational theology to some other theology. </a:t>
            </a:r>
            <a:endParaRPr lang="en-US" dirty="0" smtClean="0"/>
          </a:p>
          <a:p>
            <a:r>
              <a:rPr lang="en-US" dirty="0" smtClean="0"/>
              <a:t>Determine </a:t>
            </a:r>
            <a:r>
              <a:rPr lang="en-US" dirty="0"/>
              <a:t>the major influences leading some alumni to </a:t>
            </a:r>
            <a:r>
              <a:rPr lang="en-US" dirty="0" smtClean="0"/>
              <a:t>depart </a:t>
            </a:r>
            <a:r>
              <a:rPr lang="en-US" dirty="0"/>
              <a:t>from a dispensational position. </a:t>
            </a:r>
            <a:endParaRPr lang="en-US" dirty="0" smtClean="0"/>
          </a:p>
          <a:p>
            <a:r>
              <a:rPr lang="en-US" dirty="0" smtClean="0"/>
              <a:t>Understand </a:t>
            </a:r>
            <a:r>
              <a:rPr lang="en-US" dirty="0"/>
              <a:t>what those who </a:t>
            </a:r>
            <a:r>
              <a:rPr lang="en-US" dirty="0" smtClean="0"/>
              <a:t>departed </a:t>
            </a:r>
            <a:r>
              <a:rPr lang="en-US" dirty="0"/>
              <a:t>perceived to be the strengths and weaknesses of their alma </a:t>
            </a:r>
            <a:r>
              <a:rPr lang="en-US" dirty="0" smtClean="0"/>
              <a:t>mater.</a:t>
            </a:r>
          </a:p>
          <a:p>
            <a:r>
              <a:rPr lang="en-US" dirty="0"/>
              <a:t>M</a:t>
            </a:r>
            <a:r>
              <a:rPr lang="en-US" dirty="0" smtClean="0"/>
              <a:t>ake </a:t>
            </a:r>
            <a:r>
              <a:rPr lang="en-US" dirty="0"/>
              <a:t>recommendations to dispensational ministry training institutions as to how they might prevent future departures from a dispensational position and provide a more consistent, coherent and defensible theological foundation for their alumni.</a:t>
            </a:r>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Tree>
    <p:extLst>
      <p:ext uri="{BB962C8B-B14F-4D97-AF65-F5344CB8AC3E}">
        <p14:creationId xmlns:p14="http://schemas.microsoft.com/office/powerpoint/2010/main" val="377531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7" name="Content Placeholder 6"/>
          <p:cNvSpPr>
            <a:spLocks noGrp="1"/>
          </p:cNvSpPr>
          <p:nvPr>
            <p:ph idx="1"/>
          </p:nvPr>
        </p:nvSpPr>
        <p:spPr>
          <a:xfrm>
            <a:off x="0" y="1825624"/>
            <a:ext cx="12192000" cy="5032375"/>
          </a:xfrm>
        </p:spPr>
        <p:txBody>
          <a:bodyPr>
            <a:normAutofit/>
          </a:bodyPr>
          <a:lstStyle/>
          <a:p>
            <a:pPr marL="0" indent="0">
              <a:buNone/>
            </a:pPr>
            <a:r>
              <a:rPr lang="en-US" dirty="0" smtClean="0"/>
              <a:t>Three phases of research:</a:t>
            </a:r>
          </a:p>
          <a:p>
            <a:pPr hangingPunct="0"/>
            <a:r>
              <a:rPr lang="en-US" dirty="0" smtClean="0"/>
              <a:t>Academicians </a:t>
            </a:r>
            <a:r>
              <a:rPr lang="en-US" dirty="0"/>
              <a:t>and scholars who attended the 2017 annual session of the Council on Dispensational Hermeneutics </a:t>
            </a:r>
            <a:r>
              <a:rPr lang="en-US" dirty="0" smtClean="0"/>
              <a:t>polled </a:t>
            </a:r>
            <a:r>
              <a:rPr lang="en-US" dirty="0"/>
              <a:t>to determine </a:t>
            </a:r>
            <a:r>
              <a:rPr lang="en-US" dirty="0" smtClean="0"/>
              <a:t>educational </a:t>
            </a:r>
            <a:r>
              <a:rPr lang="en-US" dirty="0"/>
              <a:t>institutions </a:t>
            </a:r>
            <a:r>
              <a:rPr lang="en-US" dirty="0" smtClean="0"/>
              <a:t>that were </a:t>
            </a:r>
            <a:r>
              <a:rPr lang="en-US" dirty="0"/>
              <a:t>“solidly dispensational” in their theology. </a:t>
            </a:r>
            <a:r>
              <a:rPr lang="en-US" dirty="0" smtClean="0"/>
              <a:t>Eighteen were identified.</a:t>
            </a:r>
          </a:p>
          <a:p>
            <a:pPr hangingPunct="0"/>
            <a:r>
              <a:rPr lang="en-US" dirty="0" smtClean="0"/>
              <a:t>Deans </a:t>
            </a:r>
            <a:r>
              <a:rPr lang="en-US" dirty="0"/>
              <a:t>and vice presidents of these schools were </a:t>
            </a:r>
            <a:r>
              <a:rPr lang="en-US" dirty="0" smtClean="0"/>
              <a:t>asked for permission to </a:t>
            </a:r>
            <a:r>
              <a:rPr lang="en-US" dirty="0"/>
              <a:t>conduct a survey of their alumni. </a:t>
            </a:r>
            <a:r>
              <a:rPr lang="en-US" dirty="0" smtClean="0"/>
              <a:t>174 alumni participated.</a:t>
            </a:r>
          </a:p>
          <a:p>
            <a:pPr hangingPunct="0"/>
            <a:r>
              <a:rPr lang="en-US" dirty="0" smtClean="0"/>
              <a:t>Seven </a:t>
            </a:r>
            <a:r>
              <a:rPr lang="en-US" dirty="0"/>
              <a:t>individuals </a:t>
            </a:r>
            <a:r>
              <a:rPr lang="en-US" dirty="0" smtClean="0"/>
              <a:t>selected to </a:t>
            </a:r>
            <a:r>
              <a:rPr lang="en-US" dirty="0"/>
              <a:t>narrate the story of their migration away from Dispensationalism</a:t>
            </a:r>
            <a:r>
              <a:rPr lang="en-US" dirty="0" smtClean="0"/>
              <a:t>.</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Tree>
    <p:extLst>
      <p:ext uri="{BB962C8B-B14F-4D97-AF65-F5344CB8AC3E}">
        <p14:creationId xmlns:p14="http://schemas.microsoft.com/office/powerpoint/2010/main" val="183244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7" name="Content Placeholder 6"/>
          <p:cNvSpPr>
            <a:spLocks noGrp="1"/>
          </p:cNvSpPr>
          <p:nvPr>
            <p:ph sz="half" idx="1"/>
          </p:nvPr>
        </p:nvSpPr>
        <p:spPr>
          <a:xfrm>
            <a:off x="0" y="2238229"/>
            <a:ext cx="6019800" cy="3774957"/>
          </a:xfrm>
        </p:spPr>
        <p:txBody>
          <a:bodyPr>
            <a:noAutofit/>
          </a:bodyPr>
          <a:lstStyle/>
          <a:p>
            <a:pPr lvl="0"/>
            <a:r>
              <a:rPr lang="en-US" sz="2000" dirty="0"/>
              <a:t>Appalachian Bible College, Mount Hope, West Virginia </a:t>
            </a:r>
          </a:p>
          <a:p>
            <a:pPr lvl="0" fontAlgn="auto"/>
            <a:r>
              <a:rPr lang="en-US" sz="2000" dirty="0"/>
              <a:t>Baptist Bible Seminary, Clarks Summit, PA</a:t>
            </a:r>
          </a:p>
          <a:p>
            <a:pPr lvl="0" fontAlgn="auto"/>
            <a:r>
              <a:rPr lang="en-US" sz="2000" dirty="0"/>
              <a:t>Calvary University Kansas City, MO</a:t>
            </a:r>
          </a:p>
          <a:p>
            <a:pPr lvl="0" fontAlgn="auto"/>
            <a:r>
              <a:rPr lang="en-US" sz="2000" dirty="0"/>
              <a:t>Central Baptist Theological Seminary, Plymouth, Minnesota</a:t>
            </a:r>
          </a:p>
          <a:p>
            <a:pPr lvl="0" fontAlgn="auto"/>
            <a:r>
              <a:rPr lang="en-US" sz="2000" dirty="0"/>
              <a:t>Chafer Theological Seminary, Albuquerque, NM</a:t>
            </a:r>
          </a:p>
          <a:p>
            <a:pPr lvl="0" fontAlgn="auto"/>
            <a:r>
              <a:rPr lang="en-US" sz="2000" dirty="0"/>
              <a:t>College of Biblical Studies, Houston, TX</a:t>
            </a:r>
          </a:p>
          <a:p>
            <a:pPr lvl="0" fontAlgn="auto"/>
            <a:r>
              <a:rPr lang="en-US" sz="2000" dirty="0"/>
              <a:t>College of Theology and Evangelism, </a:t>
            </a:r>
            <a:r>
              <a:rPr lang="en-US" sz="2000" dirty="0" err="1"/>
              <a:t>Lautokaj</a:t>
            </a:r>
            <a:r>
              <a:rPr lang="en-US" sz="2000" dirty="0"/>
              <a:t> Fiji Islands</a:t>
            </a:r>
          </a:p>
          <a:p>
            <a:pPr lvl="0" fontAlgn="auto"/>
            <a:r>
              <a:rPr lang="en-US" sz="2000" dirty="0"/>
              <a:t>Davis College, Johnson City, NY</a:t>
            </a:r>
          </a:p>
          <a:p>
            <a:pPr lvl="0" fontAlgn="auto"/>
            <a:r>
              <a:rPr lang="en-US" sz="2000" dirty="0"/>
              <a:t>Detroit Baptist Theological Seminary, Allen Park, </a:t>
            </a:r>
            <a:r>
              <a:rPr lang="en-US" sz="2000" dirty="0" smtClean="0"/>
              <a:t>MI</a:t>
            </a:r>
            <a:endParaRPr lang="en-US" sz="2000" dirty="0"/>
          </a:p>
        </p:txBody>
      </p:sp>
      <p:sp>
        <p:nvSpPr>
          <p:cNvPr id="2" name="Content Placeholder 1"/>
          <p:cNvSpPr>
            <a:spLocks noGrp="1"/>
          </p:cNvSpPr>
          <p:nvPr>
            <p:ph sz="half" idx="2"/>
          </p:nvPr>
        </p:nvSpPr>
        <p:spPr>
          <a:xfrm>
            <a:off x="6172200" y="2238229"/>
            <a:ext cx="6019800" cy="3774958"/>
          </a:xfrm>
        </p:spPr>
        <p:txBody>
          <a:bodyPr>
            <a:noAutofit/>
          </a:bodyPr>
          <a:lstStyle/>
          <a:p>
            <a:pPr lvl="0"/>
            <a:r>
              <a:rPr lang="en-US" sz="2000" dirty="0"/>
              <a:t>Grace Biblical Seminary, McDonough, GA</a:t>
            </a:r>
          </a:p>
          <a:p>
            <a:pPr lvl="0" fontAlgn="auto"/>
            <a:r>
              <a:rPr lang="en-US" sz="2000" dirty="0"/>
              <a:t>Faith Baptist Bible College and Theological Seminary, Ankeny, IA</a:t>
            </a:r>
          </a:p>
          <a:p>
            <a:pPr lvl="0" fontAlgn="auto"/>
            <a:r>
              <a:rPr lang="en-US" sz="2000" dirty="0"/>
              <a:t>Jackson Hole Bible College, Wilson, WY</a:t>
            </a:r>
          </a:p>
          <a:p>
            <a:pPr lvl="0" fontAlgn="auto"/>
            <a:r>
              <a:rPr lang="en-US" sz="2000" dirty="0" err="1"/>
              <a:t>Maranatha</a:t>
            </a:r>
            <a:r>
              <a:rPr lang="en-US" sz="2000" dirty="0"/>
              <a:t> Baptist University and Seminary, Watertown, WI</a:t>
            </a:r>
          </a:p>
          <a:p>
            <a:pPr lvl="0" fontAlgn="auto"/>
            <a:r>
              <a:rPr lang="en-US" sz="2000" dirty="0"/>
              <a:t>Shasta Bible College and Graduate School, Redding, CA</a:t>
            </a:r>
          </a:p>
          <a:p>
            <a:pPr lvl="0" fontAlgn="auto"/>
            <a:r>
              <a:rPr lang="en-US" sz="2000" dirty="0"/>
              <a:t>Southern California Seminary, El Cajon, CA</a:t>
            </a:r>
          </a:p>
          <a:p>
            <a:pPr lvl="0" fontAlgn="auto"/>
            <a:r>
              <a:rPr lang="en-US" sz="2000" dirty="0"/>
              <a:t>The Master’s Seminary, Sun Valley, CA</a:t>
            </a:r>
          </a:p>
          <a:p>
            <a:pPr lvl="0" fontAlgn="auto"/>
            <a:r>
              <a:rPr lang="en-US" sz="2000" dirty="0"/>
              <a:t>Tyndale Theological Seminary, Hurst, TX</a:t>
            </a:r>
          </a:p>
          <a:p>
            <a:r>
              <a:rPr lang="en-US" sz="2000" dirty="0"/>
              <a:t>Virginia Beach Theological Seminary, Virginia Beach, VA</a:t>
            </a:r>
          </a:p>
        </p:txBody>
      </p:sp>
      <p:sp>
        <p:nvSpPr>
          <p:cNvPr id="3" name="Rectangle 2"/>
          <p:cNvSpPr/>
          <p:nvPr/>
        </p:nvSpPr>
        <p:spPr>
          <a:xfrm>
            <a:off x="2756842" y="1665617"/>
            <a:ext cx="6689216" cy="523220"/>
          </a:xfrm>
          <a:prstGeom prst="rect">
            <a:avLst/>
          </a:prstGeom>
        </p:spPr>
        <p:txBody>
          <a:bodyPr wrap="square">
            <a:spAutoFit/>
          </a:bodyPr>
          <a:lstStyle/>
          <a:p>
            <a:pPr algn="ctr"/>
            <a:r>
              <a:rPr lang="en-US" sz="2800" dirty="0" smtClean="0"/>
              <a:t>Solidly Dispensational Institutions Identified: </a:t>
            </a:r>
            <a:endParaRPr lang="en-US" sz="2800"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Tree>
    <p:extLst>
      <p:ext uri="{BB962C8B-B14F-4D97-AF65-F5344CB8AC3E}">
        <p14:creationId xmlns:p14="http://schemas.microsoft.com/office/powerpoint/2010/main" val="871176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7" name="Content Placeholder 6"/>
          <p:cNvSpPr>
            <a:spLocks noGrp="1"/>
          </p:cNvSpPr>
          <p:nvPr>
            <p:ph idx="1"/>
          </p:nvPr>
        </p:nvSpPr>
        <p:spPr>
          <a:xfrm>
            <a:off x="0" y="1825624"/>
            <a:ext cx="12192000" cy="5032375"/>
          </a:xfrm>
        </p:spPr>
        <p:txBody>
          <a:bodyPr>
            <a:normAutofit/>
          </a:bodyPr>
          <a:lstStyle/>
          <a:p>
            <a:pPr marL="0" indent="0">
              <a:buNone/>
            </a:pPr>
            <a:r>
              <a:rPr lang="en-US" dirty="0"/>
              <a:t>The survey of alumni was designed to determine five things: </a:t>
            </a:r>
            <a:endParaRPr lang="en-US" dirty="0" smtClean="0"/>
          </a:p>
          <a:p>
            <a:r>
              <a:rPr lang="en-US" dirty="0"/>
              <a:t>T</a:t>
            </a:r>
            <a:r>
              <a:rPr lang="en-US" dirty="0" smtClean="0"/>
              <a:t>heir </a:t>
            </a:r>
            <a:r>
              <a:rPr lang="en-US" dirty="0"/>
              <a:t>level of commitment to Dispensationalism when they began training at their school, </a:t>
            </a:r>
            <a:endParaRPr lang="en-US" dirty="0" smtClean="0"/>
          </a:p>
          <a:p>
            <a:r>
              <a:rPr lang="en-US" dirty="0"/>
              <a:t>T</a:t>
            </a:r>
            <a:r>
              <a:rPr lang="en-US" dirty="0" smtClean="0"/>
              <a:t>heir </a:t>
            </a:r>
            <a:r>
              <a:rPr lang="en-US" dirty="0"/>
              <a:t>level of commitment to Dispensationalism at the time of their graduation, </a:t>
            </a:r>
            <a:endParaRPr lang="en-US" dirty="0" smtClean="0"/>
          </a:p>
          <a:p>
            <a:r>
              <a:rPr lang="en-US" dirty="0"/>
              <a:t>W</a:t>
            </a:r>
            <a:r>
              <a:rPr lang="en-US" dirty="0" smtClean="0"/>
              <a:t>hether </a:t>
            </a:r>
            <a:r>
              <a:rPr lang="en-US" dirty="0"/>
              <a:t>that commitment had changed since their graduation, </a:t>
            </a:r>
            <a:endParaRPr lang="en-US" dirty="0" smtClean="0"/>
          </a:p>
          <a:p>
            <a:r>
              <a:rPr lang="en-US" dirty="0"/>
              <a:t>I</a:t>
            </a:r>
            <a:r>
              <a:rPr lang="en-US" dirty="0" smtClean="0"/>
              <a:t>f </a:t>
            </a:r>
            <a:r>
              <a:rPr lang="en-US" dirty="0"/>
              <a:t>they had changed, to what theological persuasion had they changed? </a:t>
            </a:r>
            <a:endParaRPr lang="en-US" dirty="0" smtClean="0"/>
          </a:p>
          <a:p>
            <a:r>
              <a:rPr lang="en-US" dirty="0" smtClean="0"/>
              <a:t>What </a:t>
            </a:r>
            <a:r>
              <a:rPr lang="en-US" dirty="0"/>
              <a:t>were the major influences that brought about that change?</a:t>
            </a:r>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Tree>
    <p:extLst>
      <p:ext uri="{BB962C8B-B14F-4D97-AF65-F5344CB8AC3E}">
        <p14:creationId xmlns:p14="http://schemas.microsoft.com/office/powerpoint/2010/main" val="40951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sp>
        <p:nvSpPr>
          <p:cNvPr id="7" name="Content Placeholder 6"/>
          <p:cNvSpPr>
            <a:spLocks noGrp="1"/>
          </p:cNvSpPr>
          <p:nvPr>
            <p:ph idx="1"/>
          </p:nvPr>
        </p:nvSpPr>
        <p:spPr>
          <a:xfrm>
            <a:off x="0" y="1825624"/>
            <a:ext cx="8843749" cy="5032375"/>
          </a:xfrm>
        </p:spPr>
        <p:txBody>
          <a:bodyPr>
            <a:normAutofit/>
          </a:bodyPr>
          <a:lstStyle/>
          <a:p>
            <a:pPr marL="0" indent="0">
              <a:buNone/>
            </a:pPr>
            <a:r>
              <a:rPr lang="en-US" dirty="0" smtClean="0"/>
              <a:t>Present levels of alumni commitment to Dispensationalism:</a:t>
            </a:r>
          </a:p>
          <a:p>
            <a:r>
              <a:rPr lang="en-US" dirty="0" smtClean="0"/>
              <a:t>Strongly Opposed, 6.4%</a:t>
            </a:r>
          </a:p>
          <a:p>
            <a:r>
              <a:rPr lang="en-US" dirty="0" smtClean="0"/>
              <a:t>Have Serious Questions, 7.5%</a:t>
            </a:r>
          </a:p>
          <a:p>
            <a:r>
              <a:rPr lang="en-US" dirty="0" smtClean="0"/>
              <a:t>No Opinion, 4.6%</a:t>
            </a:r>
          </a:p>
          <a:p>
            <a:r>
              <a:rPr lang="en-US" dirty="0" smtClean="0"/>
              <a:t>Somewhat Committed, 23%</a:t>
            </a:r>
          </a:p>
          <a:p>
            <a:r>
              <a:rPr lang="en-US" dirty="0" smtClean="0"/>
              <a:t>Strongly Committed, 58.5%</a:t>
            </a:r>
            <a:endParaRPr lang="en-US" dirty="0"/>
          </a:p>
        </p:txBody>
      </p:sp>
      <p:sp>
        <p:nvSpPr>
          <p:cNvPr id="2" name="Right Brace 1"/>
          <p:cNvSpPr/>
          <p:nvPr/>
        </p:nvSpPr>
        <p:spPr>
          <a:xfrm>
            <a:off x="4749419" y="2306472"/>
            <a:ext cx="204716" cy="887104"/>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5117907" y="2488414"/>
            <a:ext cx="3725839" cy="523220"/>
          </a:xfrm>
          <a:prstGeom prst="rect">
            <a:avLst/>
          </a:prstGeom>
          <a:noFill/>
        </p:spPr>
        <p:txBody>
          <a:bodyPr wrap="square" rtlCol="0">
            <a:spAutoFit/>
          </a:bodyPr>
          <a:lstStyle/>
          <a:p>
            <a:r>
              <a:rPr lang="en-US" sz="2800" dirty="0" smtClean="0"/>
              <a:t>Is this 14% acceptable?</a:t>
            </a:r>
            <a:endParaRPr lang="en-US" sz="2800"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Tree>
    <p:extLst>
      <p:ext uri="{BB962C8B-B14F-4D97-AF65-F5344CB8AC3E}">
        <p14:creationId xmlns:p14="http://schemas.microsoft.com/office/powerpoint/2010/main" val="86752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left)">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up)">
                                      <p:cBhvr>
                                        <p:cTn id="32" dur="500"/>
                                        <p:tgtEl>
                                          <p:spTgt spid="2"/>
                                        </p:tgtEl>
                                      </p:cBhvr>
                                    </p:animEffect>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left)">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sp>
        <p:nvSpPr>
          <p:cNvPr id="2" name="Rectangle 1"/>
          <p:cNvSpPr/>
          <p:nvPr/>
        </p:nvSpPr>
        <p:spPr>
          <a:xfrm>
            <a:off x="7067372" y="2151134"/>
            <a:ext cx="5124628" cy="4247317"/>
          </a:xfrm>
          <a:prstGeom prst="rect">
            <a:avLst/>
          </a:prstGeom>
        </p:spPr>
        <p:txBody>
          <a:bodyPr wrap="square">
            <a:spAutoFit/>
          </a:bodyPr>
          <a:lstStyle/>
          <a:p>
            <a:r>
              <a:rPr lang="en-US" dirty="0"/>
              <a:t>There was less than 50% agreement with the dispensational position at the time of entering their </a:t>
            </a:r>
            <a:r>
              <a:rPr lang="en-US" dirty="0" smtClean="0"/>
              <a:t>school (</a:t>
            </a:r>
            <a:r>
              <a:rPr lang="en-US" dirty="0" smtClean="0">
                <a:solidFill>
                  <a:schemeClr val="accent1"/>
                </a:solidFill>
              </a:rPr>
              <a:t>blue line</a:t>
            </a:r>
            <a:r>
              <a:rPr lang="en-US" dirty="0" smtClean="0"/>
              <a:t>) </a:t>
            </a:r>
            <a:r>
              <a:rPr lang="en-US" dirty="0"/>
              <a:t>for every single question in the survey. At </a:t>
            </a:r>
            <a:r>
              <a:rPr lang="en-US" dirty="0" smtClean="0"/>
              <a:t>graduation (</a:t>
            </a:r>
            <a:r>
              <a:rPr lang="en-US" dirty="0" smtClean="0">
                <a:solidFill>
                  <a:schemeClr val="accent5"/>
                </a:solidFill>
              </a:rPr>
              <a:t>red line</a:t>
            </a:r>
            <a:r>
              <a:rPr lang="en-US" dirty="0" smtClean="0"/>
              <a:t>), </a:t>
            </a:r>
            <a:r>
              <a:rPr lang="en-US" dirty="0"/>
              <a:t>these students generally had even less agreement with the dispensational position than they did at entrance, with the exception of </a:t>
            </a:r>
            <a:r>
              <a:rPr lang="en-US" dirty="0" smtClean="0"/>
              <a:t>questions 5 and 8. </a:t>
            </a:r>
            <a:r>
              <a:rPr lang="en-US" dirty="0"/>
              <a:t>From the results of question 5 it appears that none of these had any greater commitment to replacement theology than they did at entrance. However, by the time they took the </a:t>
            </a:r>
            <a:r>
              <a:rPr lang="en-US" dirty="0" smtClean="0"/>
              <a:t>survey (</a:t>
            </a:r>
            <a:r>
              <a:rPr lang="en-US" dirty="0" smtClean="0">
                <a:solidFill>
                  <a:schemeClr val="accent2"/>
                </a:solidFill>
              </a:rPr>
              <a:t>green line</a:t>
            </a:r>
            <a:r>
              <a:rPr lang="en-US" dirty="0" smtClean="0"/>
              <a:t>), </a:t>
            </a:r>
            <a:r>
              <a:rPr lang="en-US" dirty="0"/>
              <a:t>they were all firmly committed to replacement theology</a:t>
            </a:r>
            <a:r>
              <a:rPr lang="en-US" dirty="0" smtClean="0"/>
              <a:t>. There was a slight increase in percentage of those holding to cessationism at graduation, but the gains were all more than lost by the time the survey was taken.</a:t>
            </a:r>
            <a:endParaRPr lang="en-US" dirty="0"/>
          </a:p>
        </p:txBody>
      </p:sp>
      <p:pic>
        <p:nvPicPr>
          <p:cNvPr id="4" name="Content Placeholder 3"/>
          <p:cNvPicPr>
            <a:picLocks noGrp="1" noChangeAspect="1"/>
          </p:cNvPicPr>
          <p:nvPr>
            <p:ph idx="1"/>
          </p:nvPr>
        </p:nvPicPr>
        <p:blipFill>
          <a:blip r:embed="rId4"/>
          <a:stretch>
            <a:fillRect/>
          </a:stretch>
        </p:blipFill>
        <p:spPr>
          <a:xfrm>
            <a:off x="31132" y="1944540"/>
            <a:ext cx="7036239" cy="4913460"/>
          </a:xfrm>
          <a:prstGeom prst="rect">
            <a:avLst/>
          </a:prstGeom>
        </p:spPr>
      </p:pic>
      <p:sp>
        <p:nvSpPr>
          <p:cNvPr id="10" name="Oval 9"/>
          <p:cNvSpPr/>
          <p:nvPr/>
        </p:nvSpPr>
        <p:spPr>
          <a:xfrm>
            <a:off x="3572142" y="3204673"/>
            <a:ext cx="948583" cy="3264493"/>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982061" y="2726109"/>
            <a:ext cx="948583" cy="3743058"/>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0591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par>
                          <p:cTn id="13" fill="hold">
                            <p:stCondLst>
                              <p:cond delay="2000"/>
                            </p:stCondLst>
                            <p:childTnLst>
                              <p:par>
                                <p:cTn id="14" presetID="21" presetClass="entr" presetSubtype="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heel(1)">
                                      <p:cBhvr>
                                        <p:cTn id="1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0" y="16515"/>
            <a:ext cx="1524000" cy="2100435"/>
          </a:xfrm>
          <a:prstGeom prst="rect">
            <a:avLst/>
          </a:prstGeom>
        </p:spPr>
      </p:pic>
      <p:sp>
        <p:nvSpPr>
          <p:cNvPr id="6" name="Title 5"/>
          <p:cNvSpPr>
            <a:spLocks noGrp="1"/>
          </p:cNvSpPr>
          <p:nvPr>
            <p:ph type="title"/>
          </p:nvPr>
        </p:nvSpPr>
        <p:spPr/>
        <p:txBody>
          <a:bodyPr/>
          <a:lstStyle/>
          <a:p>
            <a:pPr algn="ctr"/>
            <a:r>
              <a:rPr lang="en-US" b="1" dirty="0"/>
              <a:t>Dispensational Departure</a:t>
            </a:r>
            <a:endParaRPr lang="en-US" dirty="0"/>
          </a:p>
        </p:txBody>
      </p:sp>
      <p:pic>
        <p:nvPicPr>
          <p:cNvPr id="8" name="Picture 7"/>
          <p:cNvPicPr>
            <a:picLocks noChangeAspect="1"/>
          </p:cNvPicPr>
          <p:nvPr/>
        </p:nvPicPr>
        <p:blipFill>
          <a:blip r:embed="rId3"/>
          <a:stretch>
            <a:fillRect/>
          </a:stretch>
        </p:blipFill>
        <p:spPr>
          <a:xfrm>
            <a:off x="31133" y="10157"/>
            <a:ext cx="1656409" cy="1815468"/>
          </a:xfrm>
          <a:prstGeom prst="rect">
            <a:avLst/>
          </a:prstGeom>
        </p:spPr>
      </p:pic>
      <p:pic>
        <p:nvPicPr>
          <p:cNvPr id="4" name="Content Placeholder 3"/>
          <p:cNvPicPr>
            <a:picLocks noGrp="1" noChangeAspect="1"/>
          </p:cNvPicPr>
          <p:nvPr>
            <p:ph idx="1"/>
          </p:nvPr>
        </p:nvPicPr>
        <p:blipFill>
          <a:blip r:embed="rId4"/>
          <a:stretch>
            <a:fillRect/>
          </a:stretch>
        </p:blipFill>
        <p:spPr>
          <a:xfrm>
            <a:off x="31132" y="1954575"/>
            <a:ext cx="7061877" cy="4903425"/>
          </a:xfrm>
          <a:prstGeom prst="rect">
            <a:avLst/>
          </a:prstGeom>
        </p:spPr>
      </p:pic>
      <p:sp>
        <p:nvSpPr>
          <p:cNvPr id="7" name="Rectangle 6"/>
          <p:cNvSpPr/>
          <p:nvPr/>
        </p:nvSpPr>
        <p:spPr>
          <a:xfrm>
            <a:off x="7093009" y="2116950"/>
            <a:ext cx="5091872" cy="4524315"/>
          </a:xfrm>
          <a:prstGeom prst="rect">
            <a:avLst/>
          </a:prstGeom>
        </p:spPr>
        <p:txBody>
          <a:bodyPr wrap="square">
            <a:spAutoFit/>
          </a:bodyPr>
          <a:lstStyle/>
          <a:p>
            <a:r>
              <a:rPr lang="en-US" dirty="0"/>
              <a:t>Question 2 (Israel Church distinction) and question 4 (pretribulation rapture) both garnered the strongest disagreement at graduation among this group. These two questions represent probably the most definitional and characteristic points of Dispensationalism. Coupled with the issue of a distinction between Israel and the Church is the issue of supersessionism. The chart shows that along with strong disagreement with the distinction between Israel and the Church is a strong agreement with the position that the Church has permanently replaced Israel. This is to be expected, and demonstrates the importance of clearly teaching and strongly supporting these fundamental truths if Dispensationalism is to be successfully passed on to the next generation of Christian leaders.</a:t>
            </a:r>
          </a:p>
        </p:txBody>
      </p:sp>
      <p:sp>
        <p:nvSpPr>
          <p:cNvPr id="10" name="Oval 9"/>
          <p:cNvSpPr/>
          <p:nvPr/>
        </p:nvSpPr>
        <p:spPr>
          <a:xfrm>
            <a:off x="1162225" y="2828657"/>
            <a:ext cx="948583" cy="3264493"/>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777383" y="2811563"/>
            <a:ext cx="948583" cy="3264493"/>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4655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440</TotalTime>
  <Words>1505</Words>
  <Application>Microsoft Office PowerPoint</Application>
  <PresentationFormat>Widescreen</PresentationFormat>
  <Paragraphs>113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Averting Dispensational Departure: </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Dispensational Departure</vt:lpstr>
      <vt:lpstr>Averting Dispensational Departure: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Averting Dispensational Departure: </dc:title>
  <dc:creator>George Gunn</dc:creator>
  <cp:lastModifiedBy>George Gunn</cp:lastModifiedBy>
  <cp:revision>35</cp:revision>
  <dcterms:created xsi:type="dcterms:W3CDTF">2018-09-13T14:39:52Z</dcterms:created>
  <dcterms:modified xsi:type="dcterms:W3CDTF">2018-09-19T04:46:59Z</dcterms:modified>
</cp:coreProperties>
</file>