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7"/>
  </p:notesMasterIdLst>
  <p:sldIdLst>
    <p:sldId id="256" r:id="rId2"/>
    <p:sldId id="274" r:id="rId3"/>
    <p:sldId id="276" r:id="rId4"/>
    <p:sldId id="277" r:id="rId5"/>
    <p:sldId id="283" r:id="rId6"/>
    <p:sldId id="258" r:id="rId7"/>
    <p:sldId id="288" r:id="rId8"/>
    <p:sldId id="289" r:id="rId9"/>
    <p:sldId id="290" r:id="rId10"/>
    <p:sldId id="284" r:id="rId11"/>
    <p:sldId id="261" r:id="rId12"/>
    <p:sldId id="262" r:id="rId13"/>
    <p:sldId id="285" r:id="rId14"/>
    <p:sldId id="264" r:id="rId15"/>
    <p:sldId id="265" r:id="rId16"/>
    <p:sldId id="267" r:id="rId17"/>
    <p:sldId id="268" r:id="rId18"/>
    <p:sldId id="269" r:id="rId19"/>
    <p:sldId id="272" r:id="rId20"/>
    <p:sldId id="273" r:id="rId21"/>
    <p:sldId id="271" r:id="rId22"/>
    <p:sldId id="266" r:id="rId23"/>
    <p:sldId id="291" r:id="rId24"/>
    <p:sldId id="286" r:id="rId25"/>
    <p:sldId id="287" r:id="rId26"/>
  </p:sldIdLst>
  <p:sldSz cx="9144000" cy="6858000" type="screen4x3"/>
  <p:notesSz cx="6858000" cy="9144000"/>
  <p:embeddedFontLst>
    <p:embeddedFont>
      <p:font typeface="Calibri" panose="020F0502020204030204" pitchFamily="34" charset="0"/>
      <p:regular r:id="rId28"/>
      <p:bold r:id="rId29"/>
      <p:italic r:id="rId30"/>
      <p:boldItalic r:id="rId31"/>
    </p:embeddedFont>
    <p:embeddedFont>
      <p:font typeface="Arial Black" panose="020B0A04020102020204" pitchFamily="34" charset="0"/>
      <p:bold r:id="rId32"/>
    </p:embeddedFont>
    <p:embeddedFont>
      <p:font typeface="Arial Unicode MS" panose="020B0604020202020204" pitchFamily="34" charset="-128"/>
      <p:regular r:id="rId33"/>
    </p:embeddedFont>
    <p:embeddedFont>
      <p:font typeface="Microsoft YaHei Light" panose="020B0502040204020203" pitchFamily="34" charset="-122"/>
      <p:regular r:id="rId3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FF99"/>
    <a:srgbClr val="CCFFCC"/>
    <a:srgbClr val="B2B2B2"/>
    <a:srgbClr val="C0C0C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26" autoAdjust="0"/>
    <p:restoredTop sz="94660"/>
  </p:normalViewPr>
  <p:slideViewPr>
    <p:cSldViewPr>
      <p:cViewPr varScale="1">
        <p:scale>
          <a:sx n="106" d="100"/>
          <a:sy n="106" d="100"/>
        </p:scale>
        <p:origin x="21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6.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5.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E2C5DA-6A59-485B-95CF-02CD633CBD65}" type="datetimeFigureOut">
              <a:rPr lang="en-US" smtClean="0"/>
              <a:pPr/>
              <a:t>12/21/2017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032D78-6B2D-4AB7-B2C1-A1BCA651FC8B}" type="slidenum">
              <a:rPr lang="en-US" smtClean="0"/>
              <a:pPr/>
              <a:t>‹#›</a:t>
            </a:fld>
            <a:endParaRPr lang="en-US" dirty="0"/>
          </a:p>
        </p:txBody>
      </p:sp>
    </p:spTree>
    <p:extLst>
      <p:ext uri="{BB962C8B-B14F-4D97-AF65-F5344CB8AC3E}">
        <p14:creationId xmlns:p14="http://schemas.microsoft.com/office/powerpoint/2010/main" val="3682588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032D78-6B2D-4AB7-B2C1-A1BCA651FC8B}" type="slidenum">
              <a:rPr lang="en-US" smtClean="0"/>
              <a:pPr/>
              <a:t>15</a:t>
            </a:fld>
            <a:endParaRPr lang="en-US" dirty="0"/>
          </a:p>
        </p:txBody>
      </p:sp>
    </p:spTree>
    <p:extLst>
      <p:ext uri="{BB962C8B-B14F-4D97-AF65-F5344CB8AC3E}">
        <p14:creationId xmlns:p14="http://schemas.microsoft.com/office/powerpoint/2010/main" val="3972734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032D78-6B2D-4AB7-B2C1-A1BCA651FC8B}" type="slidenum">
              <a:rPr lang="en-US" smtClean="0"/>
              <a:pPr/>
              <a:t>25</a:t>
            </a:fld>
            <a:endParaRPr lang="en-US" dirty="0"/>
          </a:p>
        </p:txBody>
      </p:sp>
    </p:spTree>
    <p:extLst>
      <p:ext uri="{BB962C8B-B14F-4D97-AF65-F5344CB8AC3E}">
        <p14:creationId xmlns:p14="http://schemas.microsoft.com/office/powerpoint/2010/main" val="111399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DE3539-5574-4753-8FC7-1650696B3E73}"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8BA7BD-C986-4CCE-BD45-C437FDB6054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E3539-5574-4753-8FC7-1650696B3E73}"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8BA7BD-C986-4CCE-BD45-C437FDB6054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E3539-5574-4753-8FC7-1650696B3E73}"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8BA7BD-C986-4CCE-BD45-C437FDB6054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E3539-5574-4753-8FC7-1650696B3E73}"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8BA7BD-C986-4CCE-BD45-C437FDB6054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DE3539-5574-4753-8FC7-1650696B3E73}" type="datetimeFigureOut">
              <a:rPr lang="en-US" smtClean="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8BA7BD-C986-4CCE-BD45-C437FDB6054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DE3539-5574-4753-8FC7-1650696B3E73}" type="datetimeFigureOut">
              <a:rPr lang="en-US" smtClean="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8BA7BD-C986-4CCE-BD45-C437FDB6054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DE3539-5574-4753-8FC7-1650696B3E73}" type="datetimeFigureOut">
              <a:rPr lang="en-US" smtClean="0"/>
              <a:pPr/>
              <a:t>12/21/2017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8BA7BD-C986-4CCE-BD45-C437FDB6054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DE3539-5574-4753-8FC7-1650696B3E73}" type="datetimeFigureOut">
              <a:rPr lang="en-US" smtClean="0"/>
              <a:pPr/>
              <a:t>12/21/2017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8BA7BD-C986-4CCE-BD45-C437FDB6054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E3539-5574-4753-8FC7-1650696B3E73}" type="datetimeFigureOut">
              <a:rPr lang="en-US" smtClean="0"/>
              <a:pPr/>
              <a:t>12/21/2017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8BA7BD-C986-4CCE-BD45-C437FDB6054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E3539-5574-4753-8FC7-1650696B3E73}" type="datetimeFigureOut">
              <a:rPr lang="en-US" smtClean="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8BA7BD-C986-4CCE-BD45-C437FDB6054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E3539-5574-4753-8FC7-1650696B3E73}" type="datetimeFigureOut">
              <a:rPr lang="en-US" smtClean="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8BA7BD-C986-4CCE-BD45-C437FDB6054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E3539-5574-4753-8FC7-1650696B3E73}" type="datetimeFigureOut">
              <a:rPr lang="en-US" smtClean="0"/>
              <a:pPr/>
              <a:t>12/21/2017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8BA7BD-C986-4CCE-BD45-C437FDB6054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1"/>
            <a:ext cx="7772400" cy="1771650"/>
          </a:xfrm>
        </p:spPr>
        <p:txBody>
          <a:bodyPr>
            <a:normAutofit fontScale="90000"/>
          </a:bodyPr>
          <a:lstStyle/>
          <a:p>
            <a:r>
              <a:rPr lang="en-US" dirty="0" smtClean="0">
                <a:latin typeface="Arial" pitchFamily="34" charset="0"/>
                <a:cs typeface="Arial" pitchFamily="34" charset="0"/>
              </a:rPr>
              <a:t>The Power of Micro-Progressive Revelation: Jesus’ “Middle Apocalypse”</a:t>
            </a:r>
            <a:endParaRPr lang="en-US" dirty="0">
              <a:latin typeface="Arial" pitchFamily="34" charset="0"/>
              <a:cs typeface="Arial" pitchFamily="34" charset="0"/>
            </a:endParaRPr>
          </a:p>
        </p:txBody>
      </p:sp>
      <p:sp>
        <p:nvSpPr>
          <p:cNvPr id="3" name="Subtitle 2"/>
          <p:cNvSpPr>
            <a:spLocks noGrp="1"/>
          </p:cNvSpPr>
          <p:nvPr>
            <p:ph type="subTitle" idx="1"/>
          </p:nvPr>
        </p:nvSpPr>
        <p:spPr/>
        <p:txBody>
          <a:bodyPr/>
          <a:lstStyle/>
          <a:p>
            <a:endParaRPr lang="en-US" dirty="0" smtClean="0"/>
          </a:p>
          <a:p>
            <a:r>
              <a:rPr lang="en-US" sz="2800" dirty="0" smtClean="0">
                <a:solidFill>
                  <a:schemeClr val="tx1"/>
                </a:solidFill>
                <a:latin typeface="Arial" pitchFamily="34" charset="0"/>
                <a:cs typeface="Arial" pitchFamily="34" charset="0"/>
              </a:rPr>
              <a:t>David Fredrickson, PhD</a:t>
            </a:r>
          </a:p>
          <a:p>
            <a:r>
              <a:rPr lang="en-US" sz="2800" dirty="0" smtClean="0">
                <a:solidFill>
                  <a:schemeClr val="tx1"/>
                </a:solidFill>
                <a:latin typeface="Arial" pitchFamily="34" charset="0"/>
                <a:cs typeface="Arial" pitchFamily="34" charset="0"/>
              </a:rPr>
              <a:t>Western Seminary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normAutofit fontScale="92500"/>
          </a:bodyPr>
          <a:lstStyle/>
          <a:p>
            <a:pPr algn="ctr"/>
            <a:r>
              <a:rPr lang="en-US" sz="3600" b="1" dirty="0" smtClean="0">
                <a:solidFill>
                  <a:schemeClr val="tx1"/>
                </a:solidFill>
                <a:latin typeface="Arial" pitchFamily="34" charset="0"/>
                <a:cs typeface="Arial" pitchFamily="34" charset="0"/>
              </a:rPr>
              <a:t>II. Jesus’ First Apocalypse: </a:t>
            </a:r>
          </a:p>
          <a:p>
            <a:pPr algn="ctr"/>
            <a:r>
              <a:rPr lang="en-US" sz="3600" b="1" dirty="0" smtClean="0">
                <a:solidFill>
                  <a:schemeClr val="tx1"/>
                </a:solidFill>
                <a:latin typeface="Arial" pitchFamily="34" charset="0"/>
                <a:cs typeface="Arial" pitchFamily="34" charset="0"/>
              </a:rPr>
              <a:t>Mt 16:24-28; Mk 8:34-9:1; Lk 9:23-27</a:t>
            </a:r>
            <a:endParaRPr lang="en-US" sz="3600"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latin typeface="Arial" pitchFamily="34" charset="0"/>
                <a:cs typeface="Arial" pitchFamily="34" charset="0"/>
              </a:rPr>
              <a:t>Jesus’ First Apocalypse</a:t>
            </a:r>
            <a:endParaRPr lang="en-US" dirty="0">
              <a:latin typeface="Arial" pitchFamily="34" charset="0"/>
              <a:cs typeface="Arial" pitchFamily="34" charset="0"/>
            </a:endParaRPr>
          </a:p>
        </p:txBody>
      </p:sp>
      <p:graphicFrame>
        <p:nvGraphicFramePr>
          <p:cNvPr id="9" name="Content Placeholder 8"/>
          <p:cNvGraphicFramePr>
            <a:graphicFrameLocks noGrp="1"/>
          </p:cNvGraphicFramePr>
          <p:nvPr>
            <p:ph idx="1"/>
          </p:nvPr>
        </p:nvGraphicFramePr>
        <p:xfrm>
          <a:off x="381000" y="1343508"/>
          <a:ext cx="8229600" cy="4616513"/>
        </p:xfrm>
        <a:graphic>
          <a:graphicData uri="http://schemas.openxmlformats.org/drawingml/2006/table">
            <a:tbl>
              <a:tblPr firstRow="1" bandRow="1">
                <a:tableStyleId>{5940675A-B579-460E-94D1-54222C63F5DA}</a:tableStyleId>
              </a:tblPr>
              <a:tblGrid>
                <a:gridCol w="2743200"/>
                <a:gridCol w="2819400"/>
                <a:gridCol w="2667000"/>
              </a:tblGrid>
              <a:tr h="369355">
                <a:tc>
                  <a:txBody>
                    <a:bodyPr/>
                    <a:lstStyle/>
                    <a:p>
                      <a:pPr algn="ctr"/>
                      <a:r>
                        <a:rPr lang="en-US" sz="1900" kern="1200" dirty="0" smtClean="0">
                          <a:solidFill>
                            <a:schemeClr val="tx1"/>
                          </a:solidFill>
                          <a:latin typeface="Arial" pitchFamily="34" charset="0"/>
                          <a:ea typeface="+mn-ea"/>
                          <a:cs typeface="Arial" pitchFamily="34" charset="0"/>
                        </a:rPr>
                        <a:t>Mark 8:34-9:1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kern="1200" dirty="0" smtClean="0">
                          <a:solidFill>
                            <a:schemeClr val="tx1"/>
                          </a:solidFill>
                          <a:latin typeface="Arial" pitchFamily="34" charset="0"/>
                          <a:ea typeface="+mn-ea"/>
                          <a:cs typeface="Arial" pitchFamily="34" charset="0"/>
                        </a:rPr>
                        <a:t>Matthew 16:24-28</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kern="1200" dirty="0" smtClean="0">
                          <a:solidFill>
                            <a:schemeClr val="tx1"/>
                          </a:solidFill>
                          <a:latin typeface="Arial" pitchFamily="34" charset="0"/>
                          <a:ea typeface="+mn-ea"/>
                          <a:cs typeface="Arial" pitchFamily="34" charset="0"/>
                        </a:rPr>
                        <a:t>Luke 9:23-27</a:t>
                      </a:r>
                    </a:p>
                  </a:txBody>
                  <a:tcPr/>
                </a:tc>
              </a:tr>
              <a:tr h="9375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Arial" pitchFamily="34" charset="0"/>
                          <a:ea typeface="+mn-ea"/>
                          <a:cs typeface="Arial" pitchFamily="34" charset="0"/>
                        </a:rPr>
                        <a:t>37 “For what will a man give in exchange for his soul? </a:t>
                      </a:r>
                    </a:p>
                  </a:txBody>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Arial" pitchFamily="34" charset="0"/>
                          <a:ea typeface="+mn-ea"/>
                          <a:cs typeface="Arial" pitchFamily="34" charset="0"/>
                        </a:rPr>
                        <a:t>26 “For what will it profit a man if he gains the whole world and forfeits his soul? Or what will a man give in exchange for his soul? </a:t>
                      </a: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Arial" pitchFamily="34" charset="0"/>
                          <a:ea typeface="+mn-ea"/>
                          <a:cs typeface="Arial" pitchFamily="34" charset="0"/>
                        </a:rPr>
                        <a:t>25 “For what is a man profited if he gains the whole world, and loses or forfeits himself? </a:t>
                      </a:r>
                    </a:p>
                  </a:txBody>
                  <a:tcPr/>
                </a:tc>
              </a:tr>
              <a:tr h="310795">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Arial" pitchFamily="34" charset="0"/>
                          <a:ea typeface="+mn-ea"/>
                          <a:cs typeface="Arial" pitchFamily="34" charset="0"/>
                        </a:rPr>
                        <a:t>38 “For whoever is ashamed of Me and My words in this adulterous and sinful generation, the Son of Man will also be ashamed of him </a:t>
                      </a:r>
                    </a:p>
                  </a:txBody>
                  <a:tcPr>
                    <a:solidFill>
                      <a:srgbClr val="FFFF99"/>
                    </a:solidFill>
                  </a:tcPr>
                </a:tc>
                <a:tc vMerge="1">
                  <a:txBody>
                    <a:bodyPr/>
                    <a:lstStyle/>
                    <a:p>
                      <a:endParaRPr lang="en-US"/>
                    </a:p>
                  </a:txBody>
                  <a:tcPr/>
                </a:tc>
                <a:tc vMerge="1">
                  <a:txBody>
                    <a:bodyPr/>
                    <a:lstStyle/>
                    <a:p>
                      <a:endParaRPr lang="en-US"/>
                    </a:p>
                  </a:txBody>
                  <a:tcPr/>
                </a:tc>
              </a:tr>
              <a:tr h="541562">
                <a:tc vMerge="1">
                  <a:txBody>
                    <a:bodyPr/>
                    <a:lstStyle/>
                    <a:p>
                      <a:endParaRPr lang="en-US"/>
                    </a:p>
                  </a:txBody>
                  <a:tcPr/>
                </a:tc>
                <a:tc vMerge="1">
                  <a:txBody>
                    <a:bodyPr/>
                    <a:lstStyle/>
                    <a:p>
                      <a:endParaRPr lang="en-US"/>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Arial" pitchFamily="34" charset="0"/>
                          <a:ea typeface="+mn-ea"/>
                          <a:cs typeface="Arial" pitchFamily="34" charset="0"/>
                        </a:rPr>
                        <a:t>26 “For whoever is ashamed of Me and My words, the Son of Man will be ashamed of him </a:t>
                      </a:r>
                    </a:p>
                  </a:txBody>
                  <a:tcPr>
                    <a:solidFill>
                      <a:srgbClr val="FFFF99"/>
                    </a:solidFill>
                  </a:tcPr>
                </a:tc>
              </a:tr>
              <a:tr h="1221713">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Arial" pitchFamily="34" charset="0"/>
                          <a:ea typeface="+mn-ea"/>
                          <a:cs typeface="Arial" pitchFamily="34" charset="0"/>
                        </a:rPr>
                        <a:t>27 “For the Son of Man is going to come in the glory of His Father with His angels, </a:t>
                      </a:r>
                    </a:p>
                  </a:txBody>
                  <a:tcPr>
                    <a:solidFill>
                      <a:srgbClr val="CCFFCC"/>
                    </a:solidFill>
                  </a:tcPr>
                </a:tc>
                <a:tc vMerge="1">
                  <a:txBody>
                    <a:bodyPr/>
                    <a:lstStyle/>
                    <a:p>
                      <a:endParaRPr lang="en-US"/>
                    </a:p>
                  </a:txBody>
                  <a:tcPr/>
                </a:tc>
              </a:tr>
              <a:tr h="126878">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tx1"/>
                        </a:solidFill>
                        <a:latin typeface="+mn-lt"/>
                        <a:ea typeface="+mn-ea"/>
                        <a:cs typeface="+mn-cs"/>
                      </a:endParaRP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Arial" pitchFamily="34" charset="0"/>
                          <a:ea typeface="+mn-ea"/>
                          <a:cs typeface="Arial" pitchFamily="34" charset="0"/>
                        </a:rPr>
                        <a:t>and will then repay every man </a:t>
                      </a:r>
                    </a:p>
                  </a:txBody>
                  <a:tcPr>
                    <a:solidFill>
                      <a:srgbClr val="FF99CC"/>
                    </a:solidFill>
                  </a:tcPr>
                </a:tc>
                <a:tc rowSpan="3">
                  <a:txBody>
                    <a:bodyPr/>
                    <a:lstStyle/>
                    <a:p>
                      <a:r>
                        <a:rPr lang="en-US" sz="1800" kern="1200" dirty="0" smtClean="0">
                          <a:solidFill>
                            <a:schemeClr val="tx1"/>
                          </a:solidFill>
                          <a:latin typeface="Arial" pitchFamily="34" charset="0"/>
                          <a:ea typeface="+mn-ea"/>
                          <a:cs typeface="Arial" pitchFamily="34" charset="0"/>
                        </a:rPr>
                        <a:t>when He comes in His glory, and the glory of the Father and of the holy angels. </a:t>
                      </a:r>
                      <a:endParaRPr lang="en-US" sz="1800" dirty="0">
                        <a:latin typeface="Arial" pitchFamily="34" charset="0"/>
                        <a:cs typeface="Arial" pitchFamily="34" charset="0"/>
                      </a:endParaRPr>
                    </a:p>
                  </a:txBody>
                  <a:tcPr>
                    <a:solidFill>
                      <a:srgbClr val="CCFFCC"/>
                    </a:solidFill>
                  </a:tcPr>
                </a:tc>
              </a:tr>
              <a:tr h="526597">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Arial" pitchFamily="34" charset="0"/>
                          <a:ea typeface="+mn-ea"/>
                          <a:cs typeface="Arial" pitchFamily="34" charset="0"/>
                        </a:rPr>
                        <a:t>when He comes in the glory of His Father with the holy angels.”</a:t>
                      </a:r>
                    </a:p>
                  </a:txBody>
                  <a:tcPr>
                    <a:solidFill>
                      <a:srgbClr val="CCFFCC"/>
                    </a:solidFill>
                  </a:tcPr>
                </a:tc>
                <a:tc vMerge="1">
                  <a:txBody>
                    <a:bodyPr/>
                    <a:lstStyle/>
                    <a:p>
                      <a:endParaRPr lang="en-US"/>
                    </a:p>
                  </a:txBody>
                  <a:tcPr/>
                </a:tc>
                <a:tc vMerge="1">
                  <a:txBody>
                    <a:bodyPr/>
                    <a:lstStyle/>
                    <a:p>
                      <a:endParaRPr lang="en-US"/>
                    </a:p>
                  </a:txBody>
                  <a:tcPr/>
                </a:tc>
              </a:tr>
              <a:tr h="570375">
                <a:tc vMerge="1">
                  <a:txBody>
                    <a:bodyPr/>
                    <a:lstStyle/>
                    <a:p>
                      <a:endParaRPr lang="en-US"/>
                    </a:p>
                  </a:txBody>
                  <a:tcPr/>
                </a:tc>
                <a:tc>
                  <a:txBody>
                    <a:bodyPr/>
                    <a:lstStyle/>
                    <a:p>
                      <a:r>
                        <a:rPr lang="en-US" sz="1800" kern="1200" dirty="0" smtClean="0">
                          <a:solidFill>
                            <a:schemeClr val="tx1"/>
                          </a:solidFill>
                          <a:latin typeface="Arial" pitchFamily="34" charset="0"/>
                          <a:ea typeface="+mn-ea"/>
                          <a:cs typeface="Arial" pitchFamily="34" charset="0"/>
                        </a:rPr>
                        <a:t>according to his deeds </a:t>
                      </a:r>
                      <a:endParaRPr lang="en-US" sz="1800" dirty="0">
                        <a:latin typeface="Arial" pitchFamily="34" charset="0"/>
                        <a:cs typeface="Arial" pitchFamily="34" charset="0"/>
                      </a:endParaRPr>
                    </a:p>
                  </a:txBody>
                  <a:tcPr>
                    <a:solidFill>
                      <a:srgbClr val="FFFF99"/>
                    </a:solidFill>
                  </a:tcPr>
                </a:tc>
                <a:tc vMerge="1">
                  <a:txBody>
                    <a:bodyPr/>
                    <a:lstStyle/>
                    <a:p>
                      <a:endParaRPr lang="en-US"/>
                    </a:p>
                  </a:txBody>
                  <a:tcPr/>
                </a:tc>
              </a:tr>
            </a:tbl>
          </a:graphicData>
        </a:graphic>
      </p:graphicFrame>
      <p:grpSp>
        <p:nvGrpSpPr>
          <p:cNvPr id="10" name="Group 9"/>
          <p:cNvGrpSpPr/>
          <p:nvPr/>
        </p:nvGrpSpPr>
        <p:grpSpPr>
          <a:xfrm>
            <a:off x="1676400" y="990600"/>
            <a:ext cx="6324601" cy="249300"/>
            <a:chOff x="2044701" y="990600"/>
            <a:chExt cx="5973232" cy="249300"/>
          </a:xfrm>
        </p:grpSpPr>
        <p:sp>
          <p:nvSpPr>
            <p:cNvPr id="4" name="TextBox 3"/>
            <p:cNvSpPr txBox="1"/>
            <p:nvPr/>
          </p:nvSpPr>
          <p:spPr>
            <a:xfrm>
              <a:off x="2044701" y="990600"/>
              <a:ext cx="1367367" cy="249299"/>
            </a:xfrm>
            <a:prstGeom prst="rect">
              <a:avLst/>
            </a:prstGeom>
            <a:solidFill>
              <a:srgbClr val="CCFFCC"/>
            </a:solidFill>
          </p:spPr>
          <p:txBody>
            <a:bodyPr wrap="square" lIns="45720" tIns="9144" rIns="9144" bIns="9144" rtlCol="0">
              <a:spAutoFit/>
            </a:bodyPr>
            <a:lstStyle/>
            <a:p>
              <a:r>
                <a:rPr lang="en-US" sz="1500" dirty="0" smtClean="0">
                  <a:latin typeface="Arial" pitchFamily="34" charset="0"/>
                  <a:cs typeface="Arial" pitchFamily="34" charset="0"/>
                </a:rPr>
                <a:t>JC’s 2</a:t>
              </a:r>
              <a:r>
                <a:rPr lang="en-US" sz="1500" baseline="30000" dirty="0" smtClean="0">
                  <a:latin typeface="Arial" pitchFamily="34" charset="0"/>
                  <a:cs typeface="Arial" pitchFamily="34" charset="0"/>
                </a:rPr>
                <a:t>nd</a:t>
              </a:r>
              <a:r>
                <a:rPr lang="en-US" sz="1500" dirty="0" smtClean="0">
                  <a:latin typeface="Arial" pitchFamily="34" charset="0"/>
                  <a:cs typeface="Arial" pitchFamily="34" charset="0"/>
                </a:rPr>
                <a:t> Coming</a:t>
              </a:r>
              <a:endParaRPr lang="en-US" sz="1500" dirty="0">
                <a:latin typeface="Arial" pitchFamily="34" charset="0"/>
                <a:cs typeface="Arial" pitchFamily="34" charset="0"/>
              </a:endParaRPr>
            </a:p>
          </p:txBody>
        </p:sp>
        <p:sp>
          <p:nvSpPr>
            <p:cNvPr id="7" name="TextBox 6"/>
            <p:cNvSpPr txBox="1"/>
            <p:nvPr/>
          </p:nvSpPr>
          <p:spPr>
            <a:xfrm>
              <a:off x="3412067" y="990601"/>
              <a:ext cx="2302933" cy="249299"/>
            </a:xfrm>
            <a:prstGeom prst="rect">
              <a:avLst/>
            </a:prstGeom>
            <a:solidFill>
              <a:srgbClr val="FFFF99"/>
            </a:solidFill>
          </p:spPr>
          <p:txBody>
            <a:bodyPr wrap="square" lIns="91440" tIns="9144" rIns="9144" bIns="9144" rtlCol="0">
              <a:spAutoFit/>
            </a:bodyPr>
            <a:lstStyle/>
            <a:p>
              <a:r>
                <a:rPr lang="en-US" sz="1500" dirty="0" smtClean="0">
                  <a:latin typeface="Arial" pitchFamily="34" charset="0"/>
                  <a:cs typeface="Arial" pitchFamily="34" charset="0"/>
                </a:rPr>
                <a:t>Divine, </a:t>
              </a:r>
              <a:r>
                <a:rPr lang="en-US" sz="1500" i="1" dirty="0" smtClean="0">
                  <a:latin typeface="Arial" pitchFamily="34" charset="0"/>
                  <a:cs typeface="Arial" pitchFamily="34" charset="0"/>
                </a:rPr>
                <a:t>evaluative</a:t>
              </a:r>
              <a:r>
                <a:rPr lang="en-US" sz="1500" dirty="0" smtClean="0">
                  <a:latin typeface="Arial" pitchFamily="34" charset="0"/>
                  <a:cs typeface="Arial" pitchFamily="34" charset="0"/>
                </a:rPr>
                <a:t> judgment</a:t>
              </a:r>
              <a:endParaRPr lang="en-US" sz="1500" dirty="0">
                <a:latin typeface="Arial" pitchFamily="34" charset="0"/>
                <a:cs typeface="Arial" pitchFamily="34" charset="0"/>
              </a:endParaRPr>
            </a:p>
          </p:txBody>
        </p:sp>
        <p:sp>
          <p:nvSpPr>
            <p:cNvPr id="8" name="TextBox 7"/>
            <p:cNvSpPr txBox="1"/>
            <p:nvPr/>
          </p:nvSpPr>
          <p:spPr>
            <a:xfrm>
              <a:off x="5715000" y="990600"/>
              <a:ext cx="2302933" cy="249299"/>
            </a:xfrm>
            <a:prstGeom prst="rect">
              <a:avLst/>
            </a:prstGeom>
            <a:solidFill>
              <a:srgbClr val="FF99CC"/>
            </a:solidFill>
          </p:spPr>
          <p:txBody>
            <a:bodyPr wrap="square" lIns="91440" tIns="9144" rIns="9144" bIns="9144" rtlCol="0">
              <a:spAutoFit/>
            </a:bodyPr>
            <a:lstStyle/>
            <a:p>
              <a:r>
                <a:rPr lang="en-US" sz="1500" dirty="0" smtClean="0">
                  <a:latin typeface="Arial" pitchFamily="34" charset="0"/>
                  <a:cs typeface="Arial" pitchFamily="34" charset="0"/>
                </a:rPr>
                <a:t>Divine, </a:t>
              </a:r>
              <a:r>
                <a:rPr lang="en-US" sz="1500" i="1" dirty="0" smtClean="0">
                  <a:latin typeface="Arial" pitchFamily="34" charset="0"/>
                  <a:cs typeface="Arial" pitchFamily="34" charset="0"/>
                </a:rPr>
                <a:t>retributive</a:t>
              </a:r>
              <a:r>
                <a:rPr lang="en-US" sz="1500" dirty="0" smtClean="0">
                  <a:latin typeface="Arial" pitchFamily="34" charset="0"/>
                  <a:cs typeface="Arial" pitchFamily="34" charset="0"/>
                </a:rPr>
                <a:t> judgment</a:t>
              </a:r>
              <a:endParaRPr lang="en-US" sz="1500" dirty="0">
                <a:latin typeface="Arial" pitchFamily="34" charset="0"/>
                <a:cs typeface="Arial" pitchFamily="34" charset="0"/>
              </a:endParaRPr>
            </a:p>
          </p:txBody>
        </p:sp>
      </p:grpSp>
      <p:sp>
        <p:nvSpPr>
          <p:cNvPr id="12" name="TextBox 11"/>
          <p:cNvSpPr txBox="1"/>
          <p:nvPr/>
        </p:nvSpPr>
        <p:spPr>
          <a:xfrm>
            <a:off x="1905000" y="6202679"/>
            <a:ext cx="5410200" cy="274320"/>
          </a:xfrm>
          <a:prstGeom prst="rect">
            <a:avLst/>
          </a:prstGeom>
          <a:noFill/>
        </p:spPr>
        <p:txBody>
          <a:bodyPr wrap="square" lIns="91440" tIns="9144" rIns="9144" bIns="9144" rtlCol="0">
            <a:spAutoFit/>
          </a:bodyPr>
          <a:lstStyle/>
          <a:p>
            <a:pPr algn="ctr"/>
            <a:r>
              <a:rPr lang="en-US" sz="1600" b="1" i="1" dirty="0" smtClean="0">
                <a:latin typeface="Arial" pitchFamily="34" charset="0"/>
                <a:cs typeface="Arial" pitchFamily="34" charset="0"/>
              </a:rPr>
              <a:t>SEE ALSO APPENDIX 1 FOR SCRIPTURE CONTEXTS</a:t>
            </a:r>
          </a:p>
          <a:p>
            <a:pPr algn="ctr"/>
            <a:endParaRPr lang="en-US" sz="16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609600" y="457200"/>
            <a:ext cx="7924800" cy="1651677"/>
            <a:chOff x="914400" y="76200"/>
            <a:chExt cx="7924800" cy="1651677"/>
          </a:xfrm>
        </p:grpSpPr>
        <p:sp>
          <p:nvSpPr>
            <p:cNvPr id="3" name="TextBox 2"/>
            <p:cNvSpPr txBox="1"/>
            <p:nvPr/>
          </p:nvSpPr>
          <p:spPr>
            <a:xfrm>
              <a:off x="1066800" y="76200"/>
              <a:ext cx="7620000" cy="387798"/>
            </a:xfrm>
            <a:prstGeom prst="rect">
              <a:avLst/>
            </a:prstGeom>
            <a:noFill/>
          </p:spPr>
          <p:txBody>
            <a:bodyPr wrap="square" lIns="91440" tIns="9144" rIns="9144" bIns="9144" rtlCol="0">
              <a:spAutoFit/>
            </a:bodyPr>
            <a:lstStyle/>
            <a:p>
              <a:pPr algn="ctr"/>
              <a:r>
                <a:rPr lang="en-US" sz="2400" b="1" dirty="0" smtClean="0">
                  <a:latin typeface="Arial Black" pitchFamily="34" charset="0"/>
                </a:rPr>
                <a:t>Outline of Jesus’ First Apocalypse</a:t>
              </a:r>
              <a:endParaRPr lang="en-US" sz="2400" dirty="0" smtClean="0">
                <a:latin typeface="Arial Black" pitchFamily="34" charset="0"/>
              </a:endParaRPr>
            </a:p>
          </p:txBody>
        </p:sp>
        <p:sp>
          <p:nvSpPr>
            <p:cNvPr id="4" name="TextBox 3"/>
            <p:cNvSpPr txBox="1"/>
            <p:nvPr/>
          </p:nvSpPr>
          <p:spPr>
            <a:xfrm>
              <a:off x="914400" y="685800"/>
              <a:ext cx="7924800" cy="280077"/>
            </a:xfrm>
            <a:prstGeom prst="rect">
              <a:avLst/>
            </a:prstGeom>
            <a:solidFill>
              <a:srgbClr val="CCFFCC"/>
            </a:solidFill>
          </p:spPr>
          <p:txBody>
            <a:bodyPr wrap="square" lIns="91440" tIns="9144" rIns="9144" bIns="9144" rtlCol="0">
              <a:spAutoFit/>
            </a:bodyPr>
            <a:lstStyle/>
            <a:p>
              <a:r>
                <a:rPr lang="en-US" sz="1700" b="1" dirty="0" smtClean="0">
                  <a:latin typeface="Arial" pitchFamily="34" charset="0"/>
                  <a:cs typeface="Arial" pitchFamily="34" charset="0"/>
                </a:rPr>
                <a:t>I.</a:t>
              </a:r>
              <a:r>
                <a:rPr lang="en-US" sz="1700" dirty="0" smtClean="0">
                  <a:latin typeface="Arial" pitchFamily="34" charset="0"/>
                  <a:cs typeface="Arial" pitchFamily="34" charset="0"/>
                </a:rPr>
                <a:t> (Mt 16:27a; Mk 8:38b; Lk 9:26b) </a:t>
              </a:r>
              <a:r>
                <a:rPr lang="en-US" sz="1700" b="1" dirty="0" smtClean="0">
                  <a:latin typeface="Arial" pitchFamily="34" charset="0"/>
                  <a:cs typeface="Arial" pitchFamily="34" charset="0"/>
                </a:rPr>
                <a:t>Son of Man comes w/ glory, angels</a:t>
              </a:r>
              <a:endParaRPr lang="en-US" sz="1700" dirty="0">
                <a:latin typeface="Arial" pitchFamily="34" charset="0"/>
                <a:cs typeface="Arial" pitchFamily="34" charset="0"/>
              </a:endParaRPr>
            </a:p>
          </p:txBody>
        </p:sp>
        <p:sp>
          <p:nvSpPr>
            <p:cNvPr id="5" name="TextBox 4"/>
            <p:cNvSpPr txBox="1"/>
            <p:nvPr/>
          </p:nvSpPr>
          <p:spPr>
            <a:xfrm>
              <a:off x="914400" y="1066800"/>
              <a:ext cx="7924800" cy="280077"/>
            </a:xfrm>
            <a:prstGeom prst="rect">
              <a:avLst/>
            </a:prstGeom>
            <a:solidFill>
              <a:srgbClr val="FFFF99"/>
            </a:solidFill>
          </p:spPr>
          <p:txBody>
            <a:bodyPr wrap="square" lIns="91440" tIns="9144" rIns="9144" bIns="9144" rtlCol="0">
              <a:spAutoFit/>
            </a:bodyPr>
            <a:lstStyle/>
            <a:p>
              <a:r>
                <a:rPr lang="en-US" sz="1700" b="1" dirty="0" smtClean="0">
                  <a:latin typeface="Arial" pitchFamily="34" charset="0"/>
                  <a:cs typeface="Arial" pitchFamily="34" charset="0"/>
                </a:rPr>
                <a:t>II. </a:t>
              </a:r>
              <a:r>
                <a:rPr lang="en-US" sz="1700" dirty="0" smtClean="0">
                  <a:latin typeface="Arial" pitchFamily="34" charset="0"/>
                  <a:cs typeface="Arial" pitchFamily="34" charset="0"/>
                </a:rPr>
                <a:t>(Mt 16:27b; Mk 8:38a; Lk 9:26a) </a:t>
              </a:r>
              <a:r>
                <a:rPr lang="en-US" sz="1700" b="1" dirty="0" smtClean="0">
                  <a:latin typeface="Arial" pitchFamily="34" charset="0"/>
                  <a:cs typeface="Arial" pitchFamily="34" charset="0"/>
                </a:rPr>
                <a:t>Evaluative judgment of every person</a:t>
              </a:r>
              <a:endParaRPr lang="en-US" sz="1700" dirty="0">
                <a:latin typeface="Arial" pitchFamily="34" charset="0"/>
                <a:cs typeface="Arial" pitchFamily="34" charset="0"/>
              </a:endParaRPr>
            </a:p>
          </p:txBody>
        </p:sp>
        <p:sp>
          <p:nvSpPr>
            <p:cNvPr id="6" name="TextBox 5"/>
            <p:cNvSpPr txBox="1"/>
            <p:nvPr/>
          </p:nvSpPr>
          <p:spPr>
            <a:xfrm>
              <a:off x="914400" y="1447800"/>
              <a:ext cx="7924800" cy="280077"/>
            </a:xfrm>
            <a:prstGeom prst="rect">
              <a:avLst/>
            </a:prstGeom>
            <a:solidFill>
              <a:srgbClr val="FF99CC"/>
            </a:solidFill>
          </p:spPr>
          <p:txBody>
            <a:bodyPr wrap="square" lIns="91440" tIns="9144" rIns="9144" bIns="9144" rtlCol="0">
              <a:spAutoFit/>
            </a:bodyPr>
            <a:lstStyle/>
            <a:p>
              <a:r>
                <a:rPr lang="en-US" sz="1700" b="1" dirty="0" smtClean="0">
                  <a:latin typeface="Arial" pitchFamily="34" charset="0"/>
                  <a:cs typeface="Arial" pitchFamily="34" charset="0"/>
                </a:rPr>
                <a:t>III. </a:t>
              </a:r>
              <a:r>
                <a:rPr lang="en-US" sz="1700" dirty="0" smtClean="0">
                  <a:latin typeface="Arial" pitchFamily="34" charset="0"/>
                  <a:cs typeface="Arial" pitchFamily="34" charset="0"/>
                </a:rPr>
                <a:t>(Mt 16:27c) </a:t>
              </a:r>
              <a:r>
                <a:rPr lang="en-US" sz="1700" b="1" dirty="0" smtClean="0">
                  <a:latin typeface="Arial" pitchFamily="34" charset="0"/>
                  <a:cs typeface="Arial" pitchFamily="34" charset="0"/>
                </a:rPr>
                <a:t>Retributive judgment/blessing for every person</a:t>
              </a:r>
              <a:endParaRPr lang="en-US" sz="1700" dirty="0">
                <a:latin typeface="Arial" pitchFamily="34" charset="0"/>
                <a:cs typeface="Arial" pitchFamily="34" charset="0"/>
              </a:endParaRPr>
            </a:p>
          </p:txBody>
        </p:sp>
      </p:grpSp>
      <p:grpSp>
        <p:nvGrpSpPr>
          <p:cNvPr id="1026" name="Group 2"/>
          <p:cNvGrpSpPr>
            <a:grpSpLocks/>
          </p:cNvGrpSpPr>
          <p:nvPr/>
        </p:nvGrpSpPr>
        <p:grpSpPr bwMode="auto">
          <a:xfrm>
            <a:off x="228600" y="2667000"/>
            <a:ext cx="8686800" cy="3810000"/>
            <a:chOff x="942" y="557"/>
            <a:chExt cx="10330" cy="2774"/>
          </a:xfrm>
        </p:grpSpPr>
        <p:sp>
          <p:nvSpPr>
            <p:cNvPr id="1027" name="Text Box 3"/>
            <p:cNvSpPr txBox="1">
              <a:spLocks noChangeArrowheads="1"/>
            </p:cNvSpPr>
            <p:nvPr/>
          </p:nvSpPr>
          <p:spPr bwMode="auto">
            <a:xfrm>
              <a:off x="1803" y="2333"/>
              <a:ext cx="2529" cy="403"/>
            </a:xfrm>
            <a:prstGeom prst="rect">
              <a:avLst/>
            </a:prstGeom>
            <a:solidFill>
              <a:srgbClr val="FFFF99">
                <a:alpha val="50000"/>
              </a:srgbClr>
            </a:solid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buClrTx/>
                <a:buSzTx/>
                <a:buFontTx/>
                <a:buNone/>
                <a:tabLst/>
              </a:pPr>
              <a:r>
                <a:rPr kumimoji="0" lang="en-US" b="0" i="0" u="none" strike="noStrike" cap="none" normalizeH="0" baseline="0" dirty="0" smtClean="0">
                  <a:ln>
                    <a:noFill/>
                  </a:ln>
                  <a:solidFill>
                    <a:schemeClr val="tx1"/>
                  </a:solidFill>
                  <a:effectLst/>
                  <a:latin typeface="Arial" pitchFamily="34" charset="0"/>
                  <a:ea typeface="Arial" pitchFamily="34" charset="0"/>
                  <a:cs typeface="Arial" pitchFamily="34" charset="0"/>
                </a:rPr>
                <a:t>Evaluative judgment</a:t>
              </a:r>
            </a:p>
            <a:p>
              <a:pPr marL="0" marR="0" lvl="0" indent="0" algn="ctr" defTabSz="914400" rtl="0" eaLnBrk="1" fontAlgn="base" latinLnBrk="0" hangingPunct="1">
                <a:lnSpc>
                  <a:spcPct val="100000"/>
                </a:lnSpc>
                <a:spcBef>
                  <a:spcPct val="0"/>
                </a:spcBef>
                <a:buClrTx/>
                <a:buSzTx/>
                <a:buFontTx/>
                <a:buNone/>
                <a:tabLst/>
              </a:pPr>
              <a:r>
                <a:rPr kumimoji="0" lang="en-US" b="0" i="0" u="none" strike="noStrike" cap="none" normalizeH="0" baseline="0" dirty="0" smtClean="0">
                  <a:ln>
                    <a:noFill/>
                  </a:ln>
                  <a:solidFill>
                    <a:schemeClr val="tx1"/>
                  </a:solidFill>
                  <a:effectLst/>
                  <a:latin typeface="Arial" pitchFamily="34" charset="0"/>
                  <a:ea typeface="Arial" pitchFamily="34" charset="0"/>
                  <a:cs typeface="Arial" pitchFamily="34" charset="0"/>
                </a:rPr>
                <a:t>of all</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Text Box 4"/>
            <p:cNvSpPr txBox="1">
              <a:spLocks noChangeArrowheads="1"/>
            </p:cNvSpPr>
            <p:nvPr/>
          </p:nvSpPr>
          <p:spPr bwMode="auto">
            <a:xfrm>
              <a:off x="6198" y="2443"/>
              <a:ext cx="3678" cy="403"/>
            </a:xfrm>
            <a:prstGeom prst="rect">
              <a:avLst/>
            </a:prstGeom>
            <a:solidFill>
              <a:srgbClr val="FF99CC">
                <a:alpha val="50000"/>
              </a:srgbClr>
            </a:solid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buClrTx/>
                <a:buSzTx/>
                <a:buFontTx/>
                <a:buNone/>
                <a:tabLst/>
              </a:pPr>
              <a:r>
                <a:rPr kumimoji="0" lang="en-US" b="0" i="0" u="none" strike="noStrike" cap="none" normalizeH="0" baseline="0" dirty="0" smtClean="0">
                  <a:ln>
                    <a:noFill/>
                  </a:ln>
                  <a:solidFill>
                    <a:schemeClr val="tx1"/>
                  </a:solidFill>
                  <a:effectLst/>
                  <a:latin typeface="Arial" pitchFamily="34" charset="0"/>
                  <a:ea typeface="Arial" pitchFamily="34" charset="0"/>
                  <a:cs typeface="Arial" pitchFamily="34" charset="0"/>
                </a:rPr>
                <a:t>Retributive blessing/judgment</a:t>
              </a:r>
            </a:p>
            <a:p>
              <a:pPr marL="0" marR="0" lvl="0" indent="0" algn="ctr" defTabSz="914400" rtl="0" eaLnBrk="1" fontAlgn="base" latinLnBrk="0" hangingPunct="1">
                <a:lnSpc>
                  <a:spcPct val="100000"/>
                </a:lnSpc>
                <a:spcBef>
                  <a:spcPct val="0"/>
                </a:spcBef>
                <a:buClrTx/>
                <a:buSzTx/>
                <a:buFontTx/>
                <a:buNone/>
                <a:tabLst/>
              </a:pPr>
              <a:r>
                <a:rPr kumimoji="0" lang="en-US" b="0" i="0" u="none" strike="noStrike" cap="none" normalizeH="0" baseline="0" dirty="0" smtClean="0">
                  <a:ln>
                    <a:noFill/>
                  </a:ln>
                  <a:solidFill>
                    <a:schemeClr val="tx1"/>
                  </a:solidFill>
                  <a:effectLst/>
                  <a:latin typeface="Arial" pitchFamily="34" charset="0"/>
                  <a:ea typeface="Arial" pitchFamily="34" charset="0"/>
                  <a:cs typeface="Arial" pitchFamily="34" charset="0"/>
                </a:rPr>
                <a:t>for all</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29" name="AutoShape 5"/>
            <p:cNvCxnSpPr>
              <a:cxnSpLocks noChangeShapeType="1"/>
            </p:cNvCxnSpPr>
            <p:nvPr/>
          </p:nvCxnSpPr>
          <p:spPr bwMode="auto">
            <a:xfrm flipV="1">
              <a:off x="942" y="3089"/>
              <a:ext cx="10330" cy="18"/>
            </a:xfrm>
            <a:prstGeom prst="straightConnector1">
              <a:avLst/>
            </a:prstGeom>
            <a:noFill/>
            <a:ln w="44450">
              <a:solidFill>
                <a:srgbClr val="000000"/>
              </a:solidFill>
              <a:round/>
              <a:headEnd/>
              <a:tailEnd type="triangle" w="lg" len="med"/>
            </a:ln>
          </p:spPr>
        </p:cxnSp>
        <p:cxnSp>
          <p:nvCxnSpPr>
            <p:cNvPr id="1030" name="AutoShape 6"/>
            <p:cNvCxnSpPr>
              <a:cxnSpLocks noChangeShapeType="1"/>
            </p:cNvCxnSpPr>
            <p:nvPr/>
          </p:nvCxnSpPr>
          <p:spPr bwMode="auto">
            <a:xfrm>
              <a:off x="1328" y="2590"/>
              <a:ext cx="1" cy="499"/>
            </a:xfrm>
            <a:prstGeom prst="straightConnector1">
              <a:avLst/>
            </a:prstGeom>
            <a:noFill/>
            <a:ln w="31750">
              <a:solidFill>
                <a:srgbClr val="000000"/>
              </a:solidFill>
              <a:round/>
              <a:headEnd/>
              <a:tailEnd/>
            </a:ln>
          </p:spPr>
        </p:cxnSp>
        <p:cxnSp>
          <p:nvCxnSpPr>
            <p:cNvPr id="1031" name="AutoShape 7"/>
            <p:cNvCxnSpPr>
              <a:cxnSpLocks noChangeShapeType="1"/>
            </p:cNvCxnSpPr>
            <p:nvPr/>
          </p:nvCxnSpPr>
          <p:spPr bwMode="auto">
            <a:xfrm>
              <a:off x="4658" y="2590"/>
              <a:ext cx="1" cy="499"/>
            </a:xfrm>
            <a:prstGeom prst="straightConnector1">
              <a:avLst/>
            </a:prstGeom>
            <a:noFill/>
            <a:ln w="31750">
              <a:solidFill>
                <a:srgbClr val="000000"/>
              </a:solidFill>
              <a:round/>
              <a:headEnd/>
              <a:tailEnd/>
            </a:ln>
          </p:spPr>
        </p:cxnSp>
        <p:cxnSp>
          <p:nvCxnSpPr>
            <p:cNvPr id="1032" name="AutoShape 8"/>
            <p:cNvCxnSpPr>
              <a:cxnSpLocks noChangeShapeType="1"/>
            </p:cNvCxnSpPr>
            <p:nvPr/>
          </p:nvCxnSpPr>
          <p:spPr bwMode="auto">
            <a:xfrm>
              <a:off x="1332" y="671"/>
              <a:ext cx="1" cy="1727"/>
            </a:xfrm>
            <a:prstGeom prst="straightConnector1">
              <a:avLst/>
            </a:prstGeom>
            <a:noFill/>
            <a:ln w="19050">
              <a:solidFill>
                <a:srgbClr val="000000"/>
              </a:solidFill>
              <a:round/>
              <a:headEnd/>
              <a:tailEnd type="triangle" w="med" len="med"/>
            </a:ln>
          </p:spPr>
        </p:cxnSp>
        <p:sp>
          <p:nvSpPr>
            <p:cNvPr id="1033" name="Text Box 9"/>
            <p:cNvSpPr txBox="1">
              <a:spLocks noChangeArrowheads="1"/>
            </p:cNvSpPr>
            <p:nvPr/>
          </p:nvSpPr>
          <p:spPr bwMode="auto">
            <a:xfrm>
              <a:off x="1395" y="1223"/>
              <a:ext cx="1813" cy="388"/>
            </a:xfrm>
            <a:prstGeom prst="rect">
              <a:avLst/>
            </a:prstGeom>
            <a:solidFill>
              <a:srgbClr val="CCFFCC">
                <a:alpha val="50000"/>
              </a:srgbClr>
            </a:solid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n-US" b="0" i="0" u="none" strike="noStrike" cap="none" normalizeH="0" baseline="0" dirty="0" smtClean="0">
                  <a:ln>
                    <a:noFill/>
                  </a:ln>
                  <a:solidFill>
                    <a:schemeClr val="tx1"/>
                  </a:solidFill>
                  <a:effectLst/>
                  <a:latin typeface="Arial" pitchFamily="34" charset="0"/>
                  <a:ea typeface="Arial" pitchFamily="34" charset="0"/>
                  <a:cs typeface="Arial" pitchFamily="34" charset="0"/>
                </a:rPr>
                <a:t>Son of Man’s</a:t>
              </a:r>
            </a:p>
            <a:p>
              <a:pPr marL="0" marR="0" lvl="0" indent="0" algn="l" defTabSz="914400" rtl="0" eaLnBrk="1" fontAlgn="base" latinLnBrk="0" hangingPunct="1">
                <a:lnSpc>
                  <a:spcPct val="100000"/>
                </a:lnSpc>
                <a:spcBef>
                  <a:spcPct val="0"/>
                </a:spcBef>
                <a:buClrTx/>
                <a:buSzTx/>
                <a:buFontTx/>
                <a:buNone/>
                <a:tabLst/>
              </a:pPr>
              <a:r>
                <a:rPr kumimoji="0" lang="en-US" b="0" i="0" u="none" strike="noStrike" cap="none" normalizeH="0" baseline="0" dirty="0" smtClean="0">
                  <a:ln>
                    <a:noFill/>
                  </a:ln>
                  <a:solidFill>
                    <a:schemeClr val="tx1"/>
                  </a:solidFill>
                  <a:effectLst/>
                  <a:latin typeface="Arial" pitchFamily="34" charset="0"/>
                  <a:ea typeface="Arial" pitchFamily="34" charset="0"/>
                  <a:cs typeface="Arial" pitchFamily="34" charset="0"/>
                </a:rPr>
                <a:t>glorious return</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1667" y="557"/>
              <a:ext cx="9243" cy="27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Arial Black" pitchFamily="34" charset="0"/>
                  <a:ea typeface="Arial" pitchFamily="34" charset="0"/>
                  <a:cs typeface="Arial" pitchFamily="34" charset="0"/>
                </a:rPr>
                <a:t>Timeline for First Apocalypse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5" name="AutoShape 11"/>
            <p:cNvCxnSpPr>
              <a:cxnSpLocks noChangeShapeType="1"/>
            </p:cNvCxnSpPr>
            <p:nvPr/>
          </p:nvCxnSpPr>
          <p:spPr bwMode="auto">
            <a:xfrm>
              <a:off x="4451" y="2764"/>
              <a:ext cx="3464" cy="567"/>
            </a:xfrm>
            <a:prstGeom prst="straightConnector1">
              <a:avLst/>
            </a:prstGeom>
            <a:noFill/>
            <a:ln w="19050">
              <a:solidFill>
                <a:srgbClr val="000000"/>
              </a:solidFill>
              <a:prstDash val="dash"/>
              <a:round/>
              <a:headEnd type="oval" w="med" len="med"/>
              <a:tailEnd type="triangle" w="med" len="med"/>
            </a:ln>
          </p:spPr>
        </p:cxnSp>
        <p:cxnSp>
          <p:nvCxnSpPr>
            <p:cNvPr id="1036" name="AutoShape 12"/>
            <p:cNvCxnSpPr>
              <a:cxnSpLocks noChangeShapeType="1"/>
            </p:cNvCxnSpPr>
            <p:nvPr/>
          </p:nvCxnSpPr>
          <p:spPr bwMode="auto">
            <a:xfrm flipV="1">
              <a:off x="4451" y="1999"/>
              <a:ext cx="3468" cy="507"/>
            </a:xfrm>
            <a:prstGeom prst="straightConnector1">
              <a:avLst/>
            </a:prstGeom>
            <a:noFill/>
            <a:ln w="19050">
              <a:solidFill>
                <a:srgbClr val="000000"/>
              </a:solidFill>
              <a:prstDash val="dash"/>
              <a:round/>
              <a:headEnd type="oval" w="med" len="med"/>
              <a:tailEnd type="triangle" w="med" len="med"/>
            </a:ln>
          </p:spPr>
        </p:cxn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normAutofit/>
          </a:bodyPr>
          <a:lstStyle/>
          <a:p>
            <a:pPr algn="ctr"/>
            <a:r>
              <a:rPr lang="en-US" sz="3600" b="1" dirty="0" smtClean="0">
                <a:solidFill>
                  <a:schemeClr val="tx1"/>
                </a:solidFill>
                <a:latin typeface="Arial" pitchFamily="34" charset="0"/>
                <a:cs typeface="Arial" pitchFamily="34" charset="0"/>
              </a:rPr>
              <a:t>III. Jesus’ Second Apocalypse: </a:t>
            </a:r>
          </a:p>
          <a:p>
            <a:pPr algn="ctr"/>
            <a:r>
              <a:rPr lang="en-US" sz="3600" b="1" dirty="0" smtClean="0">
                <a:solidFill>
                  <a:schemeClr val="tx1"/>
                </a:solidFill>
                <a:latin typeface="Arial" pitchFamily="34" charset="0"/>
                <a:cs typeface="Arial" pitchFamily="34" charset="0"/>
              </a:rPr>
              <a:t>Lk 17:22-37</a:t>
            </a:r>
            <a:endParaRPr lang="en-US" sz="3600"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457200" y="2137624"/>
            <a:ext cx="8305800" cy="4491776"/>
            <a:chOff x="457200" y="1564112"/>
            <a:chExt cx="8305800" cy="4181716"/>
          </a:xfrm>
        </p:grpSpPr>
        <p:sp>
          <p:nvSpPr>
            <p:cNvPr id="5" name="TextBox 4"/>
            <p:cNvSpPr txBox="1"/>
            <p:nvPr/>
          </p:nvSpPr>
          <p:spPr>
            <a:xfrm>
              <a:off x="457200" y="1828800"/>
              <a:ext cx="8229600" cy="704867"/>
            </a:xfrm>
            <a:prstGeom prst="rect">
              <a:avLst/>
            </a:prstGeom>
            <a:solidFill>
              <a:srgbClr val="92D050"/>
            </a:solidFill>
          </p:spPr>
          <p:txBody>
            <a:bodyPr wrap="square" lIns="91440" tIns="9144" rIns="9144" bIns="9144" rtlCol="0">
              <a:spAutoFit/>
            </a:bodyPr>
            <a:lstStyle/>
            <a:p>
              <a:r>
                <a:rPr lang="en-US" sz="1600" dirty="0" smtClean="0">
                  <a:latin typeface="Arial" pitchFamily="34" charset="0"/>
                  <a:cs typeface="Arial" pitchFamily="34" charset="0"/>
                </a:rPr>
                <a:t>22 And He said to the disciples, “The days will come when you will long to see one of </a:t>
              </a:r>
              <a:r>
                <a:rPr lang="en-US" sz="1600" b="1" u="sng" dirty="0" smtClean="0">
                  <a:latin typeface="Arial" pitchFamily="34" charset="0"/>
                  <a:cs typeface="Arial" pitchFamily="34" charset="0"/>
                </a:rPr>
                <a:t>the days of the Son of Man</a:t>
              </a:r>
              <a:r>
                <a:rPr lang="en-US" sz="1600" dirty="0" smtClean="0">
                  <a:latin typeface="Arial" pitchFamily="34" charset="0"/>
                  <a:cs typeface="Arial" pitchFamily="34" charset="0"/>
                </a:rPr>
                <a:t>, and you will not see it. 23 “They will say to you, ‘Look there! Look here!’ </a:t>
              </a:r>
              <a:endParaRPr lang="en-US" sz="1600" i="1" dirty="0" smtClean="0">
                <a:latin typeface="Arial" pitchFamily="34" charset="0"/>
                <a:cs typeface="Arial" pitchFamily="34" charset="0"/>
              </a:endParaRPr>
            </a:p>
          </p:txBody>
        </p:sp>
        <p:sp>
          <p:nvSpPr>
            <p:cNvPr id="6" name="TextBox 5"/>
            <p:cNvSpPr txBox="1"/>
            <p:nvPr/>
          </p:nvSpPr>
          <p:spPr>
            <a:xfrm>
              <a:off x="3688917" y="1564112"/>
              <a:ext cx="1547475" cy="280077"/>
            </a:xfrm>
            <a:prstGeom prst="rect">
              <a:avLst/>
            </a:prstGeom>
            <a:noFill/>
          </p:spPr>
          <p:txBody>
            <a:bodyPr wrap="none" lIns="91440" tIns="9144" rIns="9144" bIns="9144" rtlCol="0">
              <a:spAutoFit/>
            </a:bodyPr>
            <a:lstStyle/>
            <a:p>
              <a:pPr algn="ctr"/>
              <a:r>
                <a:rPr lang="en-US" sz="1700" b="1" dirty="0" smtClean="0">
                  <a:latin typeface="Arial" pitchFamily="34" charset="0"/>
                  <a:cs typeface="Arial" pitchFamily="34" charset="0"/>
                </a:rPr>
                <a:t>Luke 17:22-37</a:t>
              </a:r>
              <a:endParaRPr lang="en-US" sz="1700" i="1" dirty="0" smtClean="0">
                <a:latin typeface="Arial" pitchFamily="34" charset="0"/>
                <a:cs typeface="Arial" pitchFamily="34" charset="0"/>
              </a:endParaRPr>
            </a:p>
          </p:txBody>
        </p:sp>
        <p:sp>
          <p:nvSpPr>
            <p:cNvPr id="7" name="TextBox 6"/>
            <p:cNvSpPr txBox="1"/>
            <p:nvPr/>
          </p:nvSpPr>
          <p:spPr>
            <a:xfrm>
              <a:off x="457200" y="2482586"/>
              <a:ext cx="8305800" cy="681024"/>
            </a:xfrm>
            <a:prstGeom prst="rect">
              <a:avLst/>
            </a:prstGeom>
            <a:noFill/>
          </p:spPr>
          <p:txBody>
            <a:bodyPr wrap="square" lIns="91440" tIns="9144" rIns="9144" bIns="9144" rtlCol="0">
              <a:spAutoFit/>
            </a:bodyPr>
            <a:lstStyle/>
            <a:p>
              <a:r>
                <a:rPr lang="en-US" sz="1600" dirty="0" smtClean="0">
                  <a:latin typeface="Arial" pitchFamily="34" charset="0"/>
                  <a:cs typeface="Arial" pitchFamily="34" charset="0"/>
                </a:rPr>
                <a:t>Do not go away, and do not run after them. 24 “For just like the lightning, when it flashes out of one part of the sky, shines to the other part of the sky, so will the Son of Man be </a:t>
              </a:r>
              <a:r>
                <a:rPr lang="en-US" sz="1600" b="1" u="sng" dirty="0" smtClean="0">
                  <a:latin typeface="Arial" pitchFamily="34" charset="0"/>
                  <a:cs typeface="Arial" pitchFamily="34" charset="0"/>
                </a:rPr>
                <a:t>in His day</a:t>
              </a:r>
              <a:r>
                <a:rPr lang="en-US" sz="1600" dirty="0" smtClean="0">
                  <a:latin typeface="Arial" pitchFamily="34" charset="0"/>
                  <a:cs typeface="Arial" pitchFamily="34" charset="0"/>
                </a:rPr>
                <a:t>.</a:t>
              </a:r>
              <a:endParaRPr lang="en-US" sz="1600" i="1" dirty="0" smtClean="0">
                <a:latin typeface="Arial" pitchFamily="34" charset="0"/>
                <a:cs typeface="Arial" pitchFamily="34" charset="0"/>
              </a:endParaRPr>
            </a:p>
          </p:txBody>
        </p:sp>
        <p:sp>
          <p:nvSpPr>
            <p:cNvPr id="8" name="TextBox 7"/>
            <p:cNvSpPr txBox="1"/>
            <p:nvPr/>
          </p:nvSpPr>
          <p:spPr>
            <a:xfrm>
              <a:off x="457200" y="3191987"/>
              <a:ext cx="8305800" cy="264688"/>
            </a:xfrm>
            <a:prstGeom prst="rect">
              <a:avLst/>
            </a:prstGeom>
            <a:solidFill>
              <a:srgbClr val="FF0000"/>
            </a:solidFill>
          </p:spPr>
          <p:txBody>
            <a:bodyPr wrap="square" lIns="91440" tIns="9144" rIns="9144" bIns="9144" rtlCol="0">
              <a:spAutoFit/>
            </a:bodyPr>
            <a:lstStyle/>
            <a:p>
              <a:r>
                <a:rPr lang="en-US" sz="1600" dirty="0" smtClean="0">
                  <a:latin typeface="Arial" pitchFamily="34" charset="0"/>
                  <a:cs typeface="Arial" pitchFamily="34" charset="0"/>
                </a:rPr>
                <a:t>25 “But first He must suffer many things and be rejected by this generation.</a:t>
              </a:r>
              <a:endParaRPr lang="en-US" sz="1600" i="1" dirty="0" smtClean="0">
                <a:latin typeface="Arial" pitchFamily="34" charset="0"/>
                <a:cs typeface="Arial" pitchFamily="34" charset="0"/>
              </a:endParaRPr>
            </a:p>
          </p:txBody>
        </p:sp>
        <p:sp>
          <p:nvSpPr>
            <p:cNvPr id="9" name="TextBox 8"/>
            <p:cNvSpPr txBox="1"/>
            <p:nvPr/>
          </p:nvSpPr>
          <p:spPr>
            <a:xfrm>
              <a:off x="457200" y="3475747"/>
              <a:ext cx="8305800" cy="704867"/>
            </a:xfrm>
            <a:prstGeom prst="rect">
              <a:avLst/>
            </a:prstGeom>
            <a:solidFill>
              <a:srgbClr val="C0C0C0"/>
            </a:solidFill>
          </p:spPr>
          <p:txBody>
            <a:bodyPr wrap="square" lIns="91440" tIns="9144" rIns="9144" bIns="9144" rtlCol="0">
              <a:spAutoFit/>
            </a:bodyPr>
            <a:lstStyle/>
            <a:p>
              <a:r>
                <a:rPr lang="en-US" sz="1600" dirty="0" smtClean="0">
                  <a:latin typeface="Arial" pitchFamily="34" charset="0"/>
                  <a:cs typeface="Arial" pitchFamily="34" charset="0"/>
                </a:rPr>
                <a:t>26 “And just as it happened in the days of Noah, so it will be also in </a:t>
              </a:r>
              <a:r>
                <a:rPr lang="en-US" sz="1600" b="1" u="sng" dirty="0" smtClean="0">
                  <a:latin typeface="Arial" pitchFamily="34" charset="0"/>
                  <a:cs typeface="Arial" pitchFamily="34" charset="0"/>
                </a:rPr>
                <a:t>the days of the Son of Man</a:t>
              </a:r>
              <a:r>
                <a:rPr lang="en-US" sz="1600" dirty="0" smtClean="0">
                  <a:latin typeface="Arial" pitchFamily="34" charset="0"/>
                  <a:cs typeface="Arial" pitchFamily="34" charset="0"/>
                </a:rPr>
                <a:t>: 27 they were eating, they were drinking, they were marrying, they were being given in marriage,</a:t>
              </a:r>
              <a:endParaRPr lang="en-US" sz="1600" i="1" dirty="0" smtClean="0">
                <a:latin typeface="Arial" pitchFamily="34" charset="0"/>
                <a:cs typeface="Arial" pitchFamily="34" charset="0"/>
              </a:endParaRPr>
            </a:p>
          </p:txBody>
        </p:sp>
        <p:sp>
          <p:nvSpPr>
            <p:cNvPr id="10" name="TextBox 9"/>
            <p:cNvSpPr txBox="1"/>
            <p:nvPr/>
          </p:nvSpPr>
          <p:spPr>
            <a:xfrm>
              <a:off x="457200" y="4185147"/>
              <a:ext cx="8305800" cy="264688"/>
            </a:xfrm>
            <a:prstGeom prst="rect">
              <a:avLst/>
            </a:prstGeom>
            <a:solidFill>
              <a:srgbClr val="00B0F0"/>
            </a:solidFill>
          </p:spPr>
          <p:txBody>
            <a:bodyPr wrap="square" lIns="91440" tIns="9144" rIns="9144" bIns="9144" rtlCol="0">
              <a:spAutoFit/>
            </a:bodyPr>
            <a:lstStyle/>
            <a:p>
              <a:r>
                <a:rPr lang="en-US" sz="1600" dirty="0" smtClean="0">
                  <a:latin typeface="Arial" pitchFamily="34" charset="0"/>
                  <a:cs typeface="Arial" pitchFamily="34" charset="0"/>
                </a:rPr>
                <a:t>until the day that Noah entered the ark,</a:t>
              </a:r>
              <a:endParaRPr lang="en-US" sz="1600" i="1" dirty="0" smtClean="0">
                <a:latin typeface="Arial" pitchFamily="34" charset="0"/>
                <a:cs typeface="Arial" pitchFamily="34" charset="0"/>
              </a:endParaRPr>
            </a:p>
          </p:txBody>
        </p:sp>
        <p:sp>
          <p:nvSpPr>
            <p:cNvPr id="11" name="TextBox 10"/>
            <p:cNvSpPr txBox="1"/>
            <p:nvPr/>
          </p:nvSpPr>
          <p:spPr>
            <a:xfrm>
              <a:off x="457200" y="4468907"/>
              <a:ext cx="8305800" cy="264688"/>
            </a:xfrm>
            <a:prstGeom prst="rect">
              <a:avLst/>
            </a:prstGeom>
            <a:solidFill>
              <a:srgbClr val="FF99CC"/>
            </a:solidFill>
          </p:spPr>
          <p:txBody>
            <a:bodyPr wrap="square" lIns="91440" tIns="9144" rIns="9144" bIns="9144" rtlCol="0">
              <a:spAutoFit/>
            </a:bodyPr>
            <a:lstStyle/>
            <a:p>
              <a:r>
                <a:rPr lang="en-US" sz="1600" dirty="0" smtClean="0">
                  <a:latin typeface="Arial" pitchFamily="34" charset="0"/>
                  <a:cs typeface="Arial" pitchFamily="34" charset="0"/>
                </a:rPr>
                <a:t>and the flood came and destroyed them all.</a:t>
              </a:r>
              <a:endParaRPr lang="en-US" sz="1600" i="1" dirty="0" smtClean="0">
                <a:latin typeface="Arial" pitchFamily="34" charset="0"/>
                <a:cs typeface="Arial" pitchFamily="34" charset="0"/>
              </a:endParaRPr>
            </a:p>
          </p:txBody>
        </p:sp>
        <p:sp>
          <p:nvSpPr>
            <p:cNvPr id="12" name="TextBox 11"/>
            <p:cNvSpPr txBox="1"/>
            <p:nvPr/>
          </p:nvSpPr>
          <p:spPr>
            <a:xfrm>
              <a:off x="457200" y="4738339"/>
              <a:ext cx="8305800" cy="510909"/>
            </a:xfrm>
            <a:prstGeom prst="rect">
              <a:avLst/>
            </a:prstGeom>
            <a:solidFill>
              <a:srgbClr val="C0C0C0"/>
            </a:solidFill>
          </p:spPr>
          <p:txBody>
            <a:bodyPr wrap="square" lIns="91440" tIns="9144" rIns="9144" bIns="9144" rtlCol="0">
              <a:spAutoFit/>
            </a:bodyPr>
            <a:lstStyle/>
            <a:p>
              <a:r>
                <a:rPr lang="en-US" sz="1600" dirty="0" smtClean="0">
                  <a:latin typeface="Arial" pitchFamily="34" charset="0"/>
                  <a:cs typeface="Arial" pitchFamily="34" charset="0"/>
                </a:rPr>
                <a:t>28 “It was the same as happened in the days of Lot: they were eating, they were drinking, they were buying, they were selling, they were planting, they were building;</a:t>
              </a:r>
              <a:endParaRPr lang="en-US" sz="1600" i="1" dirty="0" smtClean="0">
                <a:latin typeface="Arial" pitchFamily="34" charset="0"/>
                <a:cs typeface="Arial" pitchFamily="34" charset="0"/>
              </a:endParaRPr>
            </a:p>
          </p:txBody>
        </p:sp>
        <p:sp>
          <p:nvSpPr>
            <p:cNvPr id="13" name="TextBox 12"/>
            <p:cNvSpPr txBox="1"/>
            <p:nvPr/>
          </p:nvSpPr>
          <p:spPr>
            <a:xfrm>
              <a:off x="457200" y="5249248"/>
              <a:ext cx="8305800" cy="264688"/>
            </a:xfrm>
            <a:prstGeom prst="rect">
              <a:avLst/>
            </a:prstGeom>
            <a:solidFill>
              <a:srgbClr val="00B0F0"/>
            </a:solidFill>
          </p:spPr>
          <p:txBody>
            <a:bodyPr wrap="square" lIns="91440" tIns="9144" rIns="9144" bIns="9144" rtlCol="0">
              <a:spAutoFit/>
            </a:bodyPr>
            <a:lstStyle/>
            <a:p>
              <a:r>
                <a:rPr lang="en-US" sz="1600" dirty="0" smtClean="0">
                  <a:latin typeface="Arial" pitchFamily="34" charset="0"/>
                  <a:cs typeface="Arial" pitchFamily="34" charset="0"/>
                </a:rPr>
                <a:t>29 but on the day that Lot went out from Sodom</a:t>
              </a:r>
              <a:endParaRPr lang="en-US" sz="1600" i="1" dirty="0" smtClean="0">
                <a:latin typeface="Arial" pitchFamily="34" charset="0"/>
                <a:cs typeface="Arial" pitchFamily="34" charset="0"/>
              </a:endParaRPr>
            </a:p>
          </p:txBody>
        </p:sp>
        <p:sp>
          <p:nvSpPr>
            <p:cNvPr id="14" name="TextBox 13"/>
            <p:cNvSpPr txBox="1"/>
            <p:nvPr/>
          </p:nvSpPr>
          <p:spPr>
            <a:xfrm>
              <a:off x="457200" y="5481140"/>
              <a:ext cx="8305800" cy="264688"/>
            </a:xfrm>
            <a:prstGeom prst="rect">
              <a:avLst/>
            </a:prstGeom>
            <a:solidFill>
              <a:srgbClr val="FF99CC"/>
            </a:solidFill>
          </p:spPr>
          <p:txBody>
            <a:bodyPr wrap="square" lIns="91440" tIns="9144" rIns="9144" bIns="9144" rtlCol="0">
              <a:spAutoFit/>
            </a:bodyPr>
            <a:lstStyle/>
            <a:p>
              <a:pPr marL="6350" indent="7938">
                <a:buNone/>
              </a:pPr>
              <a:r>
                <a:rPr lang="en-US" sz="1600" dirty="0" smtClean="0">
                  <a:latin typeface="Arial" pitchFamily="34" charset="0"/>
                  <a:cs typeface="Arial" pitchFamily="34" charset="0"/>
                </a:rPr>
                <a:t>it rained fire and brimstone from heaven and destroyed them all. </a:t>
              </a:r>
            </a:p>
          </p:txBody>
        </p:sp>
      </p:grpSp>
      <p:sp>
        <p:nvSpPr>
          <p:cNvPr id="19" name="Title 2"/>
          <p:cNvSpPr txBox="1">
            <a:spLocks/>
          </p:cNvSpPr>
          <p:nvPr/>
        </p:nvSpPr>
        <p:spPr>
          <a:xfrm>
            <a:off x="457200" y="0"/>
            <a:ext cx="8229600" cy="6858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Jesus’ Second Apocalypse</a:t>
            </a:r>
            <a:endParaRPr kumimoji="0" lang="en-US" sz="36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grpSp>
        <p:nvGrpSpPr>
          <p:cNvPr id="24" name="Group 23"/>
          <p:cNvGrpSpPr/>
          <p:nvPr/>
        </p:nvGrpSpPr>
        <p:grpSpPr>
          <a:xfrm>
            <a:off x="457200" y="609601"/>
            <a:ext cx="8001000" cy="1481329"/>
            <a:chOff x="533400" y="1447800"/>
            <a:chExt cx="8001000" cy="1310406"/>
          </a:xfrm>
        </p:grpSpPr>
        <p:sp>
          <p:nvSpPr>
            <p:cNvPr id="26" name="TextBox 25"/>
            <p:cNvSpPr txBox="1"/>
            <p:nvPr/>
          </p:nvSpPr>
          <p:spPr>
            <a:xfrm>
              <a:off x="609600" y="1987062"/>
              <a:ext cx="3810000" cy="206920"/>
            </a:xfrm>
            <a:prstGeom prst="rect">
              <a:avLst/>
            </a:prstGeom>
            <a:solidFill>
              <a:srgbClr val="92D050"/>
            </a:solidFill>
          </p:spPr>
          <p:txBody>
            <a:bodyPr wrap="square" lIns="91440" tIns="9144" rIns="9144" bIns="9144" rtlCol="0">
              <a:spAutoFit/>
            </a:bodyPr>
            <a:lstStyle/>
            <a:p>
              <a:pPr algn="ctr"/>
              <a:r>
                <a:rPr lang="en-US" sz="1400" dirty="0" smtClean="0">
                  <a:latin typeface="Arial" pitchFamily="34" charset="0"/>
                  <a:cs typeface="Arial" pitchFamily="34" charset="0"/>
                </a:rPr>
                <a:t>The days longing for 1 of the Days of the SofM </a:t>
              </a:r>
              <a:endParaRPr lang="en-US" sz="1400" i="1" dirty="0" smtClean="0">
                <a:latin typeface="Arial" pitchFamily="34" charset="0"/>
                <a:cs typeface="Arial" pitchFamily="34" charset="0"/>
              </a:endParaRPr>
            </a:p>
          </p:txBody>
        </p:sp>
        <p:sp>
          <p:nvSpPr>
            <p:cNvPr id="32" name="TextBox 31"/>
            <p:cNvSpPr txBox="1"/>
            <p:nvPr/>
          </p:nvSpPr>
          <p:spPr>
            <a:xfrm>
              <a:off x="609600" y="2256693"/>
              <a:ext cx="4038600" cy="242668"/>
            </a:xfrm>
            <a:prstGeom prst="rect">
              <a:avLst/>
            </a:prstGeom>
            <a:solidFill>
              <a:srgbClr val="B2B2B2"/>
            </a:solidFill>
          </p:spPr>
          <p:txBody>
            <a:bodyPr wrap="square" lIns="91440" tIns="9144" rIns="9144" bIns="9144" rtlCol="0">
              <a:spAutoFit/>
            </a:bodyPr>
            <a:lstStyle/>
            <a:p>
              <a:r>
                <a:rPr lang="en-US" sz="1400" dirty="0" smtClean="0">
                  <a:latin typeface="Arial" pitchFamily="34" charset="0"/>
                  <a:cs typeface="Arial" pitchFamily="34" charset="0"/>
                </a:rPr>
                <a:t>People living/attempting normal lives, unawares</a:t>
              </a:r>
            </a:p>
            <a:p>
              <a:pPr algn="ctr"/>
              <a:endParaRPr lang="en-US" sz="1400" i="1" dirty="0" smtClean="0">
                <a:latin typeface="Arial" pitchFamily="34" charset="0"/>
                <a:cs typeface="Arial" pitchFamily="34" charset="0"/>
              </a:endParaRPr>
            </a:p>
          </p:txBody>
        </p:sp>
        <p:sp>
          <p:nvSpPr>
            <p:cNvPr id="33" name="TextBox 32"/>
            <p:cNvSpPr txBox="1"/>
            <p:nvPr/>
          </p:nvSpPr>
          <p:spPr>
            <a:xfrm>
              <a:off x="609600" y="2526323"/>
              <a:ext cx="5760720" cy="206920"/>
            </a:xfrm>
            <a:prstGeom prst="rect">
              <a:avLst/>
            </a:prstGeom>
            <a:solidFill>
              <a:srgbClr val="00B0F0"/>
            </a:solidFill>
          </p:spPr>
          <p:txBody>
            <a:bodyPr wrap="square" lIns="91440" tIns="9144" rIns="9144" bIns="9144" rtlCol="0">
              <a:spAutoFit/>
            </a:bodyPr>
            <a:lstStyle/>
            <a:p>
              <a:pPr algn="ctr"/>
              <a:r>
                <a:rPr lang="en-US" sz="1400" dirty="0" smtClean="0">
                  <a:latin typeface="Arial" pitchFamily="34" charset="0"/>
                  <a:cs typeface="Arial" pitchFamily="34" charset="0"/>
                </a:rPr>
                <a:t>The godly removed geographically before retributive judgment arrives</a:t>
              </a:r>
              <a:endParaRPr lang="en-US" sz="1400" i="1" dirty="0" smtClean="0">
                <a:latin typeface="Arial" pitchFamily="34" charset="0"/>
                <a:cs typeface="Arial" pitchFamily="34" charset="0"/>
              </a:endParaRPr>
            </a:p>
          </p:txBody>
        </p:sp>
        <p:sp>
          <p:nvSpPr>
            <p:cNvPr id="34" name="TextBox 33"/>
            <p:cNvSpPr txBox="1"/>
            <p:nvPr/>
          </p:nvSpPr>
          <p:spPr>
            <a:xfrm>
              <a:off x="609600" y="1717431"/>
              <a:ext cx="4023360" cy="206920"/>
            </a:xfrm>
            <a:prstGeom prst="rect">
              <a:avLst/>
            </a:prstGeom>
            <a:solidFill>
              <a:srgbClr val="FF0000"/>
            </a:solidFill>
          </p:spPr>
          <p:txBody>
            <a:bodyPr wrap="square" lIns="91440" tIns="9144" rIns="9144" bIns="9144" rtlCol="0">
              <a:spAutoFit/>
            </a:bodyPr>
            <a:lstStyle/>
            <a:p>
              <a:pPr algn="ctr"/>
              <a:r>
                <a:rPr lang="en-US" sz="1400" dirty="0" smtClean="0">
                  <a:latin typeface="Arial" pitchFamily="34" charset="0"/>
                  <a:cs typeface="Arial" pitchFamily="34" charset="0"/>
                </a:rPr>
                <a:t>JC’s death, 1</a:t>
              </a:r>
              <a:r>
                <a:rPr lang="en-US" sz="1400" baseline="30000" dirty="0" smtClean="0">
                  <a:latin typeface="Arial" pitchFamily="34" charset="0"/>
                  <a:cs typeface="Arial" pitchFamily="34" charset="0"/>
                </a:rPr>
                <a:t>st</a:t>
              </a:r>
              <a:r>
                <a:rPr lang="en-US" sz="1400" dirty="0" smtClean="0">
                  <a:latin typeface="Arial" pitchFamily="34" charset="0"/>
                  <a:cs typeface="Arial" pitchFamily="34" charset="0"/>
                </a:rPr>
                <a:t> event of His complete apocalypse</a:t>
              </a:r>
              <a:endParaRPr lang="en-US" sz="1400" i="1" dirty="0" smtClean="0">
                <a:latin typeface="Arial" pitchFamily="34" charset="0"/>
                <a:cs typeface="Arial" pitchFamily="34" charset="0"/>
              </a:endParaRPr>
            </a:p>
          </p:txBody>
        </p:sp>
        <p:sp>
          <p:nvSpPr>
            <p:cNvPr id="35" name="TextBox 34"/>
            <p:cNvSpPr txBox="1"/>
            <p:nvPr/>
          </p:nvSpPr>
          <p:spPr>
            <a:xfrm>
              <a:off x="6870843" y="1987062"/>
              <a:ext cx="1587357" cy="233910"/>
            </a:xfrm>
            <a:prstGeom prst="rect">
              <a:avLst/>
            </a:prstGeom>
            <a:solidFill>
              <a:srgbClr val="CCFFCC"/>
            </a:solidFill>
          </p:spPr>
          <p:txBody>
            <a:bodyPr wrap="square" lIns="45720" tIns="9144" rIns="9144" bIns="9144" rtlCol="0">
              <a:spAutoFit/>
            </a:bodyPr>
            <a:lstStyle/>
            <a:p>
              <a:pPr algn="ctr"/>
              <a:r>
                <a:rPr lang="en-US" sz="1400" dirty="0" smtClean="0">
                  <a:latin typeface="Arial" pitchFamily="34" charset="0"/>
                  <a:cs typeface="Arial" pitchFamily="34" charset="0"/>
                </a:rPr>
                <a:t>JC’s 2</a:t>
              </a:r>
              <a:r>
                <a:rPr lang="en-US" sz="1400" baseline="30000" dirty="0" smtClean="0">
                  <a:latin typeface="Arial" pitchFamily="34" charset="0"/>
                  <a:cs typeface="Arial" pitchFamily="34" charset="0"/>
                </a:rPr>
                <a:t>nd</a:t>
              </a:r>
              <a:r>
                <a:rPr lang="en-US" sz="1400" dirty="0" smtClean="0">
                  <a:latin typeface="Arial" pitchFamily="34" charset="0"/>
                  <a:cs typeface="Arial" pitchFamily="34" charset="0"/>
                </a:rPr>
                <a:t> Coming</a:t>
              </a:r>
              <a:endParaRPr lang="en-US" sz="1400" dirty="0">
                <a:latin typeface="Arial" pitchFamily="34" charset="0"/>
                <a:cs typeface="Arial" pitchFamily="34" charset="0"/>
              </a:endParaRPr>
            </a:p>
          </p:txBody>
        </p:sp>
        <p:sp>
          <p:nvSpPr>
            <p:cNvPr id="36" name="TextBox 35"/>
            <p:cNvSpPr txBox="1"/>
            <p:nvPr/>
          </p:nvSpPr>
          <p:spPr>
            <a:xfrm>
              <a:off x="5715000" y="1717431"/>
              <a:ext cx="2743200" cy="233910"/>
            </a:xfrm>
            <a:prstGeom prst="rect">
              <a:avLst/>
            </a:prstGeom>
            <a:solidFill>
              <a:srgbClr val="FFFF99"/>
            </a:solidFill>
          </p:spPr>
          <p:txBody>
            <a:bodyPr wrap="square" lIns="91440" tIns="9144" rIns="9144" bIns="9144" rtlCol="0">
              <a:spAutoFit/>
            </a:bodyPr>
            <a:lstStyle/>
            <a:p>
              <a:pPr algn="ctr"/>
              <a:r>
                <a:rPr lang="en-US" sz="1400" dirty="0" smtClean="0">
                  <a:latin typeface="Arial" pitchFamily="34" charset="0"/>
                  <a:cs typeface="Arial" pitchFamily="34" charset="0"/>
                </a:rPr>
                <a:t>Divine, </a:t>
              </a:r>
              <a:r>
                <a:rPr lang="en-US" sz="1400" i="1" dirty="0" smtClean="0">
                  <a:latin typeface="Arial" pitchFamily="34" charset="0"/>
                  <a:cs typeface="Arial" pitchFamily="34" charset="0"/>
                </a:rPr>
                <a:t>evaluative</a:t>
              </a:r>
              <a:r>
                <a:rPr lang="en-US" sz="1400" dirty="0" smtClean="0">
                  <a:latin typeface="Arial" pitchFamily="34" charset="0"/>
                  <a:cs typeface="Arial" pitchFamily="34" charset="0"/>
                </a:rPr>
                <a:t> judgment</a:t>
              </a:r>
              <a:endParaRPr lang="en-US" sz="1400" dirty="0">
                <a:latin typeface="Arial" pitchFamily="34" charset="0"/>
                <a:cs typeface="Arial" pitchFamily="34" charset="0"/>
              </a:endParaRPr>
            </a:p>
          </p:txBody>
        </p:sp>
        <p:sp>
          <p:nvSpPr>
            <p:cNvPr id="37" name="TextBox 36"/>
            <p:cNvSpPr txBox="1"/>
            <p:nvPr/>
          </p:nvSpPr>
          <p:spPr>
            <a:xfrm>
              <a:off x="5989320" y="2256693"/>
              <a:ext cx="2468880" cy="233910"/>
            </a:xfrm>
            <a:prstGeom prst="rect">
              <a:avLst/>
            </a:prstGeom>
            <a:solidFill>
              <a:srgbClr val="FF99CC"/>
            </a:solidFill>
          </p:spPr>
          <p:txBody>
            <a:bodyPr wrap="square" lIns="91440" tIns="9144" rIns="9144" bIns="9144" rtlCol="0">
              <a:spAutoFit/>
            </a:bodyPr>
            <a:lstStyle/>
            <a:p>
              <a:pPr algn="ctr"/>
              <a:r>
                <a:rPr lang="en-US" sz="1400" dirty="0" smtClean="0">
                  <a:latin typeface="Arial" pitchFamily="34" charset="0"/>
                  <a:cs typeface="Arial" pitchFamily="34" charset="0"/>
                </a:rPr>
                <a:t>Divine, </a:t>
              </a:r>
              <a:r>
                <a:rPr lang="en-US" sz="1400" i="1" dirty="0" smtClean="0">
                  <a:latin typeface="Arial" pitchFamily="34" charset="0"/>
                  <a:cs typeface="Arial" pitchFamily="34" charset="0"/>
                </a:rPr>
                <a:t>retributive</a:t>
              </a:r>
              <a:r>
                <a:rPr lang="en-US" sz="1400" dirty="0" smtClean="0">
                  <a:latin typeface="Arial" pitchFamily="34" charset="0"/>
                  <a:cs typeface="Arial" pitchFamily="34" charset="0"/>
                </a:rPr>
                <a:t> judgment</a:t>
              </a:r>
              <a:endParaRPr lang="en-US" sz="1400" dirty="0">
                <a:latin typeface="Arial" pitchFamily="34" charset="0"/>
                <a:cs typeface="Arial" pitchFamily="34" charset="0"/>
              </a:endParaRPr>
            </a:p>
          </p:txBody>
        </p:sp>
        <p:sp>
          <p:nvSpPr>
            <p:cNvPr id="38" name="Rectangle 37"/>
            <p:cNvSpPr/>
            <p:nvPr/>
          </p:nvSpPr>
          <p:spPr>
            <a:xfrm>
              <a:off x="533400" y="1447800"/>
              <a:ext cx="8001000" cy="1310406"/>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p:cNvSpPr txBox="1"/>
            <p:nvPr/>
          </p:nvSpPr>
          <p:spPr>
            <a:xfrm>
              <a:off x="3886200" y="1447800"/>
              <a:ext cx="1295400" cy="233910"/>
            </a:xfrm>
            <a:prstGeom prst="rect">
              <a:avLst/>
            </a:prstGeom>
            <a:noFill/>
          </p:spPr>
          <p:txBody>
            <a:bodyPr wrap="square" lIns="91440" tIns="9144" rIns="9144" bIns="9144" rtlCol="0">
              <a:spAutoFit/>
            </a:bodyPr>
            <a:lstStyle/>
            <a:p>
              <a:pPr algn="ctr"/>
              <a:r>
                <a:rPr lang="en-US" sz="1400" b="1" dirty="0" smtClean="0">
                  <a:latin typeface="Arial" pitchFamily="34" charset="0"/>
                  <a:cs typeface="Arial" pitchFamily="34" charset="0"/>
                </a:rPr>
                <a:t>Color Legend</a:t>
              </a: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31520"/>
          </a:xfrm>
        </p:spPr>
        <p:txBody>
          <a:bodyPr>
            <a:normAutofit/>
          </a:bodyPr>
          <a:lstStyle/>
          <a:p>
            <a:r>
              <a:rPr lang="en-US" sz="3600" b="1" dirty="0" smtClean="0">
                <a:latin typeface="Arial" pitchFamily="34" charset="0"/>
                <a:cs typeface="Arial" pitchFamily="34" charset="0"/>
              </a:rPr>
              <a:t>Jesus’ Second Apocalypse </a:t>
            </a:r>
            <a:r>
              <a:rPr lang="en-US" sz="3600" dirty="0" smtClean="0">
                <a:latin typeface="Arial" pitchFamily="34" charset="0"/>
                <a:cs typeface="Arial" pitchFamily="34" charset="0"/>
              </a:rPr>
              <a:t>(cont)</a:t>
            </a:r>
            <a:endParaRPr lang="en-US" sz="3600" dirty="0">
              <a:latin typeface="Arial" pitchFamily="34" charset="0"/>
              <a:cs typeface="Arial" pitchFamily="34" charset="0"/>
            </a:endParaRPr>
          </a:p>
        </p:txBody>
      </p:sp>
      <p:grpSp>
        <p:nvGrpSpPr>
          <p:cNvPr id="11" name="Group 10"/>
          <p:cNvGrpSpPr/>
          <p:nvPr/>
        </p:nvGrpSpPr>
        <p:grpSpPr>
          <a:xfrm>
            <a:off x="304800" y="3048000"/>
            <a:ext cx="8305801" cy="2852682"/>
            <a:chOff x="378554" y="1345818"/>
            <a:chExt cx="8305801" cy="2500270"/>
          </a:xfrm>
        </p:grpSpPr>
        <p:sp>
          <p:nvSpPr>
            <p:cNvPr id="6" name="TextBox 5"/>
            <p:cNvSpPr txBox="1"/>
            <p:nvPr/>
          </p:nvSpPr>
          <p:spPr>
            <a:xfrm>
              <a:off x="454754" y="1345818"/>
              <a:ext cx="8229601" cy="264688"/>
            </a:xfrm>
            <a:prstGeom prst="rect">
              <a:avLst/>
            </a:prstGeom>
            <a:solidFill>
              <a:srgbClr val="CCFFCC"/>
            </a:solidFill>
          </p:spPr>
          <p:txBody>
            <a:bodyPr wrap="square" lIns="91440" tIns="9144" rIns="9144" bIns="9144" rtlCol="0">
              <a:spAutoFit/>
            </a:bodyPr>
            <a:lstStyle/>
            <a:p>
              <a:r>
                <a:rPr lang="en-US" sz="1600" dirty="0" smtClean="0">
                  <a:latin typeface="Arial" pitchFamily="34" charset="0"/>
                  <a:cs typeface="Arial" pitchFamily="34" charset="0"/>
                </a:rPr>
                <a:t>30 “It will be just the same on </a:t>
              </a:r>
              <a:r>
                <a:rPr lang="en-US" sz="1600" u="dbl" dirty="0" smtClean="0">
                  <a:latin typeface="Arial" pitchFamily="34" charset="0"/>
                  <a:cs typeface="Arial" pitchFamily="34" charset="0"/>
                </a:rPr>
                <a:t>the day that the Son of Man is revealed</a:t>
              </a:r>
              <a:r>
                <a:rPr lang="en-US" sz="1600" dirty="0" smtClean="0">
                  <a:latin typeface="Arial" pitchFamily="34" charset="0"/>
                  <a:cs typeface="Arial" pitchFamily="34" charset="0"/>
                </a:rPr>
                <a:t>. 31 “On that day,</a:t>
              </a:r>
              <a:endParaRPr lang="en-US" sz="1600" i="1" dirty="0" smtClean="0"/>
            </a:p>
          </p:txBody>
        </p:sp>
        <p:sp>
          <p:nvSpPr>
            <p:cNvPr id="7" name="TextBox 6"/>
            <p:cNvSpPr txBox="1"/>
            <p:nvPr/>
          </p:nvSpPr>
          <p:spPr>
            <a:xfrm>
              <a:off x="454754" y="1629237"/>
              <a:ext cx="8229600" cy="800306"/>
            </a:xfrm>
            <a:prstGeom prst="rect">
              <a:avLst/>
            </a:prstGeom>
            <a:noFill/>
          </p:spPr>
          <p:txBody>
            <a:bodyPr wrap="square" lIns="91440" tIns="9144" rIns="9144" bIns="9144" rtlCol="0">
              <a:spAutoFit/>
            </a:bodyPr>
            <a:lstStyle/>
            <a:p>
              <a:pPr marL="6350" indent="7938">
                <a:buNone/>
              </a:pPr>
              <a:r>
                <a:rPr lang="en-US" sz="1600" dirty="0" smtClean="0">
                  <a:latin typeface="Arial" pitchFamily="34" charset="0"/>
                  <a:cs typeface="Arial" pitchFamily="34" charset="0"/>
                </a:rPr>
                <a:t>the one who is on the housetop and whose goods are in the house must not go down to take them out; and likewise the one who is in the field must not turn back. 32 “Remember Lot’s wife. 33 “Whoever seeks to keep his life will lose it, and whoever loses his life will preserve it. </a:t>
              </a:r>
            </a:p>
          </p:txBody>
        </p:sp>
        <p:sp>
          <p:nvSpPr>
            <p:cNvPr id="8" name="TextBox 7"/>
            <p:cNvSpPr txBox="1"/>
            <p:nvPr/>
          </p:nvSpPr>
          <p:spPr>
            <a:xfrm>
              <a:off x="435412" y="2478729"/>
              <a:ext cx="8248942" cy="879401"/>
            </a:xfrm>
            <a:prstGeom prst="rect">
              <a:avLst/>
            </a:prstGeom>
            <a:solidFill>
              <a:srgbClr val="FFFF99"/>
            </a:solidFill>
          </p:spPr>
          <p:txBody>
            <a:bodyPr wrap="square" lIns="91440" tIns="9144" rIns="9144" bIns="9144" rtlCol="0">
              <a:spAutoFit/>
            </a:bodyPr>
            <a:lstStyle/>
            <a:p>
              <a:pPr marL="6350" indent="7938">
                <a:buNone/>
              </a:pPr>
              <a:r>
                <a:rPr lang="en-US" sz="1600" dirty="0" smtClean="0">
                  <a:latin typeface="Arial" pitchFamily="34" charset="0"/>
                  <a:cs typeface="Arial" pitchFamily="34" charset="0"/>
                </a:rPr>
                <a:t>34 “I tell you, </a:t>
              </a:r>
              <a:r>
                <a:rPr lang="en-US" sz="1600" u="dbl" dirty="0" smtClean="0">
                  <a:latin typeface="Arial" pitchFamily="34" charset="0"/>
                  <a:cs typeface="Arial" pitchFamily="34" charset="0"/>
                </a:rPr>
                <a:t>on that night</a:t>
              </a:r>
              <a:r>
                <a:rPr lang="en-US" sz="1600" dirty="0" smtClean="0">
                  <a:latin typeface="Arial" pitchFamily="34" charset="0"/>
                  <a:cs typeface="Arial" pitchFamily="34" charset="0"/>
                </a:rPr>
                <a:t> there will be two in one bed; one will be taken and the other will be left. 35 “There will be two women grinding at the same place; one will be taken and the other will be left. 36 [“Two men will be in the field; one will be taken and the other will be left.”] </a:t>
              </a:r>
            </a:p>
          </p:txBody>
        </p:sp>
        <p:sp>
          <p:nvSpPr>
            <p:cNvPr id="9" name="TextBox 8"/>
            <p:cNvSpPr txBox="1"/>
            <p:nvPr/>
          </p:nvSpPr>
          <p:spPr>
            <a:xfrm>
              <a:off x="381001" y="3581400"/>
              <a:ext cx="7626384" cy="264688"/>
            </a:xfrm>
            <a:prstGeom prst="rect">
              <a:avLst/>
            </a:prstGeom>
            <a:solidFill>
              <a:srgbClr val="FF99CC"/>
            </a:solidFill>
          </p:spPr>
          <p:txBody>
            <a:bodyPr wrap="square" lIns="91440" tIns="9144" rIns="9144" bIns="9144" rtlCol="0">
              <a:spAutoFit/>
            </a:bodyPr>
            <a:lstStyle/>
            <a:p>
              <a:pPr marL="6350" indent="7938">
                <a:buNone/>
              </a:pPr>
              <a:r>
                <a:rPr lang="en-US" sz="1600" dirty="0" smtClean="0">
                  <a:latin typeface="Arial" pitchFamily="34" charset="0"/>
                  <a:cs typeface="Arial" pitchFamily="34" charset="0"/>
                </a:rPr>
                <a:t>And He said to them, “Where the body is, there also the vultures will be gathered.” </a:t>
              </a:r>
            </a:p>
          </p:txBody>
        </p:sp>
        <p:sp>
          <p:nvSpPr>
            <p:cNvPr id="10" name="TextBox 9"/>
            <p:cNvSpPr txBox="1"/>
            <p:nvPr/>
          </p:nvSpPr>
          <p:spPr>
            <a:xfrm>
              <a:off x="378554" y="3352800"/>
              <a:ext cx="4803047" cy="264688"/>
            </a:xfrm>
            <a:prstGeom prst="rect">
              <a:avLst/>
            </a:prstGeom>
            <a:noFill/>
          </p:spPr>
          <p:txBody>
            <a:bodyPr wrap="square" lIns="91440" tIns="9144" rIns="9144" bIns="9144" rtlCol="0">
              <a:spAutoFit/>
            </a:bodyPr>
            <a:lstStyle/>
            <a:p>
              <a:pPr algn="ctr"/>
              <a:r>
                <a:rPr lang="en-US" sz="1600" i="1" dirty="0" smtClean="0"/>
                <a:t> </a:t>
              </a:r>
              <a:r>
                <a:rPr lang="en-US" sz="1600" dirty="0" smtClean="0">
                  <a:latin typeface="Arial" pitchFamily="34" charset="0"/>
                  <a:cs typeface="Arial" pitchFamily="34" charset="0"/>
                </a:rPr>
                <a:t>37 And answering they said to Him, “Where, Lord?”</a:t>
              </a:r>
              <a:endParaRPr lang="en-US" sz="1600" i="1" dirty="0" smtClean="0"/>
            </a:p>
          </p:txBody>
        </p:sp>
      </p:grpSp>
      <p:grpSp>
        <p:nvGrpSpPr>
          <p:cNvPr id="19" name="Group 18"/>
          <p:cNvGrpSpPr/>
          <p:nvPr/>
        </p:nvGrpSpPr>
        <p:grpSpPr>
          <a:xfrm>
            <a:off x="457200" y="1109471"/>
            <a:ext cx="8001000" cy="1481329"/>
            <a:chOff x="533400" y="1447800"/>
            <a:chExt cx="8001000" cy="1310406"/>
          </a:xfrm>
        </p:grpSpPr>
        <p:sp>
          <p:nvSpPr>
            <p:cNvPr id="20" name="TextBox 19"/>
            <p:cNvSpPr txBox="1"/>
            <p:nvPr/>
          </p:nvSpPr>
          <p:spPr>
            <a:xfrm>
              <a:off x="609600" y="1987062"/>
              <a:ext cx="3810000" cy="206920"/>
            </a:xfrm>
            <a:prstGeom prst="rect">
              <a:avLst/>
            </a:prstGeom>
            <a:solidFill>
              <a:srgbClr val="92D050"/>
            </a:solidFill>
          </p:spPr>
          <p:txBody>
            <a:bodyPr wrap="square" lIns="91440" tIns="9144" rIns="9144" bIns="9144" rtlCol="0">
              <a:spAutoFit/>
            </a:bodyPr>
            <a:lstStyle/>
            <a:p>
              <a:pPr algn="ctr"/>
              <a:r>
                <a:rPr lang="en-US" sz="1400" dirty="0" smtClean="0">
                  <a:latin typeface="Arial" pitchFamily="34" charset="0"/>
                  <a:cs typeface="Arial" pitchFamily="34" charset="0"/>
                </a:rPr>
                <a:t>The days longing for 1 of the Days of the SofM </a:t>
              </a:r>
              <a:endParaRPr lang="en-US" sz="1400" i="1" dirty="0" smtClean="0">
                <a:latin typeface="Arial" pitchFamily="34" charset="0"/>
                <a:cs typeface="Arial" pitchFamily="34" charset="0"/>
              </a:endParaRPr>
            </a:p>
          </p:txBody>
        </p:sp>
        <p:sp>
          <p:nvSpPr>
            <p:cNvPr id="21" name="TextBox 20"/>
            <p:cNvSpPr txBox="1"/>
            <p:nvPr/>
          </p:nvSpPr>
          <p:spPr>
            <a:xfrm>
              <a:off x="609600" y="2256693"/>
              <a:ext cx="4038600" cy="242668"/>
            </a:xfrm>
            <a:prstGeom prst="rect">
              <a:avLst/>
            </a:prstGeom>
            <a:solidFill>
              <a:srgbClr val="B2B2B2"/>
            </a:solidFill>
          </p:spPr>
          <p:txBody>
            <a:bodyPr wrap="square" lIns="91440" tIns="9144" rIns="9144" bIns="9144" rtlCol="0">
              <a:spAutoFit/>
            </a:bodyPr>
            <a:lstStyle/>
            <a:p>
              <a:r>
                <a:rPr lang="en-US" sz="1400" dirty="0" smtClean="0">
                  <a:latin typeface="Arial" pitchFamily="34" charset="0"/>
                  <a:cs typeface="Arial" pitchFamily="34" charset="0"/>
                </a:rPr>
                <a:t>People living/attempting normal lives, unawares</a:t>
              </a:r>
            </a:p>
            <a:p>
              <a:pPr algn="ctr"/>
              <a:endParaRPr lang="en-US" sz="1400" i="1" dirty="0" smtClean="0">
                <a:latin typeface="Arial" pitchFamily="34" charset="0"/>
                <a:cs typeface="Arial" pitchFamily="34" charset="0"/>
              </a:endParaRPr>
            </a:p>
          </p:txBody>
        </p:sp>
        <p:sp>
          <p:nvSpPr>
            <p:cNvPr id="22" name="TextBox 21"/>
            <p:cNvSpPr txBox="1"/>
            <p:nvPr/>
          </p:nvSpPr>
          <p:spPr>
            <a:xfrm>
              <a:off x="609600" y="2526323"/>
              <a:ext cx="5760720" cy="206920"/>
            </a:xfrm>
            <a:prstGeom prst="rect">
              <a:avLst/>
            </a:prstGeom>
            <a:solidFill>
              <a:srgbClr val="00B0F0"/>
            </a:solidFill>
          </p:spPr>
          <p:txBody>
            <a:bodyPr wrap="square" lIns="91440" tIns="9144" rIns="9144" bIns="9144" rtlCol="0">
              <a:spAutoFit/>
            </a:bodyPr>
            <a:lstStyle/>
            <a:p>
              <a:pPr algn="ctr"/>
              <a:r>
                <a:rPr lang="en-US" sz="1400" dirty="0" smtClean="0">
                  <a:latin typeface="Arial" pitchFamily="34" charset="0"/>
                  <a:cs typeface="Arial" pitchFamily="34" charset="0"/>
                </a:rPr>
                <a:t>The godly removed geographically before retributive judgment arrives</a:t>
              </a:r>
              <a:endParaRPr lang="en-US" sz="1400" i="1" dirty="0" smtClean="0">
                <a:latin typeface="Arial" pitchFamily="34" charset="0"/>
                <a:cs typeface="Arial" pitchFamily="34" charset="0"/>
              </a:endParaRPr>
            </a:p>
          </p:txBody>
        </p:sp>
        <p:sp>
          <p:nvSpPr>
            <p:cNvPr id="23" name="TextBox 22"/>
            <p:cNvSpPr txBox="1"/>
            <p:nvPr/>
          </p:nvSpPr>
          <p:spPr>
            <a:xfrm>
              <a:off x="609600" y="1717431"/>
              <a:ext cx="4023360" cy="206920"/>
            </a:xfrm>
            <a:prstGeom prst="rect">
              <a:avLst/>
            </a:prstGeom>
            <a:solidFill>
              <a:srgbClr val="FF0000"/>
            </a:solidFill>
          </p:spPr>
          <p:txBody>
            <a:bodyPr wrap="square" lIns="91440" tIns="9144" rIns="9144" bIns="9144" rtlCol="0">
              <a:spAutoFit/>
            </a:bodyPr>
            <a:lstStyle/>
            <a:p>
              <a:pPr algn="ctr"/>
              <a:r>
                <a:rPr lang="en-US" sz="1400" dirty="0" smtClean="0">
                  <a:latin typeface="Arial" pitchFamily="34" charset="0"/>
                  <a:cs typeface="Arial" pitchFamily="34" charset="0"/>
                </a:rPr>
                <a:t>JC’s death, 1</a:t>
              </a:r>
              <a:r>
                <a:rPr lang="en-US" sz="1400" baseline="30000" dirty="0" smtClean="0">
                  <a:latin typeface="Arial" pitchFamily="34" charset="0"/>
                  <a:cs typeface="Arial" pitchFamily="34" charset="0"/>
                </a:rPr>
                <a:t>st</a:t>
              </a:r>
              <a:r>
                <a:rPr lang="en-US" sz="1400" dirty="0" smtClean="0">
                  <a:latin typeface="Arial" pitchFamily="34" charset="0"/>
                  <a:cs typeface="Arial" pitchFamily="34" charset="0"/>
                </a:rPr>
                <a:t> event of His complete apocalypse</a:t>
              </a:r>
              <a:endParaRPr lang="en-US" sz="1400" i="1" dirty="0" smtClean="0">
                <a:latin typeface="Arial" pitchFamily="34" charset="0"/>
                <a:cs typeface="Arial" pitchFamily="34" charset="0"/>
              </a:endParaRPr>
            </a:p>
          </p:txBody>
        </p:sp>
        <p:sp>
          <p:nvSpPr>
            <p:cNvPr id="24" name="TextBox 23"/>
            <p:cNvSpPr txBox="1"/>
            <p:nvPr/>
          </p:nvSpPr>
          <p:spPr>
            <a:xfrm>
              <a:off x="6870843" y="1987062"/>
              <a:ext cx="1587357" cy="233910"/>
            </a:xfrm>
            <a:prstGeom prst="rect">
              <a:avLst/>
            </a:prstGeom>
            <a:solidFill>
              <a:srgbClr val="CCFFCC"/>
            </a:solidFill>
          </p:spPr>
          <p:txBody>
            <a:bodyPr wrap="square" lIns="45720" tIns="9144" rIns="9144" bIns="9144" rtlCol="0">
              <a:spAutoFit/>
            </a:bodyPr>
            <a:lstStyle/>
            <a:p>
              <a:pPr algn="ctr"/>
              <a:r>
                <a:rPr lang="en-US" sz="1400" dirty="0" smtClean="0">
                  <a:latin typeface="Arial" pitchFamily="34" charset="0"/>
                  <a:cs typeface="Arial" pitchFamily="34" charset="0"/>
                </a:rPr>
                <a:t>JC’s 2</a:t>
              </a:r>
              <a:r>
                <a:rPr lang="en-US" sz="1400" baseline="30000" dirty="0" smtClean="0">
                  <a:latin typeface="Arial" pitchFamily="34" charset="0"/>
                  <a:cs typeface="Arial" pitchFamily="34" charset="0"/>
                </a:rPr>
                <a:t>nd</a:t>
              </a:r>
              <a:r>
                <a:rPr lang="en-US" sz="1400" dirty="0" smtClean="0">
                  <a:latin typeface="Arial" pitchFamily="34" charset="0"/>
                  <a:cs typeface="Arial" pitchFamily="34" charset="0"/>
                </a:rPr>
                <a:t> Coming</a:t>
              </a:r>
              <a:endParaRPr lang="en-US" sz="1400" dirty="0">
                <a:latin typeface="Arial" pitchFamily="34" charset="0"/>
                <a:cs typeface="Arial" pitchFamily="34" charset="0"/>
              </a:endParaRPr>
            </a:p>
          </p:txBody>
        </p:sp>
        <p:sp>
          <p:nvSpPr>
            <p:cNvPr id="25" name="TextBox 24"/>
            <p:cNvSpPr txBox="1"/>
            <p:nvPr/>
          </p:nvSpPr>
          <p:spPr>
            <a:xfrm>
              <a:off x="5715000" y="1717431"/>
              <a:ext cx="2743200" cy="233910"/>
            </a:xfrm>
            <a:prstGeom prst="rect">
              <a:avLst/>
            </a:prstGeom>
            <a:solidFill>
              <a:srgbClr val="FFFF99"/>
            </a:solidFill>
          </p:spPr>
          <p:txBody>
            <a:bodyPr wrap="square" lIns="91440" tIns="9144" rIns="9144" bIns="9144" rtlCol="0">
              <a:spAutoFit/>
            </a:bodyPr>
            <a:lstStyle/>
            <a:p>
              <a:pPr algn="ctr"/>
              <a:r>
                <a:rPr lang="en-US" sz="1400" dirty="0" smtClean="0">
                  <a:latin typeface="Arial" pitchFamily="34" charset="0"/>
                  <a:cs typeface="Arial" pitchFamily="34" charset="0"/>
                </a:rPr>
                <a:t>Divine, </a:t>
              </a:r>
              <a:r>
                <a:rPr lang="en-US" sz="1400" i="1" dirty="0" smtClean="0">
                  <a:latin typeface="Arial" pitchFamily="34" charset="0"/>
                  <a:cs typeface="Arial" pitchFamily="34" charset="0"/>
                </a:rPr>
                <a:t>evaluative</a:t>
              </a:r>
              <a:r>
                <a:rPr lang="en-US" sz="1400" dirty="0" smtClean="0">
                  <a:latin typeface="Arial" pitchFamily="34" charset="0"/>
                  <a:cs typeface="Arial" pitchFamily="34" charset="0"/>
                </a:rPr>
                <a:t> judgment</a:t>
              </a:r>
              <a:endParaRPr lang="en-US" sz="1400" dirty="0">
                <a:latin typeface="Arial" pitchFamily="34" charset="0"/>
                <a:cs typeface="Arial" pitchFamily="34" charset="0"/>
              </a:endParaRPr>
            </a:p>
          </p:txBody>
        </p:sp>
        <p:sp>
          <p:nvSpPr>
            <p:cNvPr id="26" name="TextBox 25"/>
            <p:cNvSpPr txBox="1"/>
            <p:nvPr/>
          </p:nvSpPr>
          <p:spPr>
            <a:xfrm>
              <a:off x="5989320" y="2256693"/>
              <a:ext cx="2468880" cy="233910"/>
            </a:xfrm>
            <a:prstGeom prst="rect">
              <a:avLst/>
            </a:prstGeom>
            <a:solidFill>
              <a:srgbClr val="FF99CC"/>
            </a:solidFill>
          </p:spPr>
          <p:txBody>
            <a:bodyPr wrap="square" lIns="91440" tIns="9144" rIns="9144" bIns="9144" rtlCol="0">
              <a:spAutoFit/>
            </a:bodyPr>
            <a:lstStyle/>
            <a:p>
              <a:pPr algn="ctr"/>
              <a:r>
                <a:rPr lang="en-US" sz="1400" dirty="0" smtClean="0">
                  <a:latin typeface="Arial" pitchFamily="34" charset="0"/>
                  <a:cs typeface="Arial" pitchFamily="34" charset="0"/>
                </a:rPr>
                <a:t>Divine, </a:t>
              </a:r>
              <a:r>
                <a:rPr lang="en-US" sz="1400" i="1" dirty="0" smtClean="0">
                  <a:latin typeface="Arial" pitchFamily="34" charset="0"/>
                  <a:cs typeface="Arial" pitchFamily="34" charset="0"/>
                </a:rPr>
                <a:t>retributive</a:t>
              </a:r>
              <a:r>
                <a:rPr lang="en-US" sz="1400" dirty="0" smtClean="0">
                  <a:latin typeface="Arial" pitchFamily="34" charset="0"/>
                  <a:cs typeface="Arial" pitchFamily="34" charset="0"/>
                </a:rPr>
                <a:t> judgment</a:t>
              </a:r>
              <a:endParaRPr lang="en-US" sz="1400" dirty="0">
                <a:latin typeface="Arial" pitchFamily="34" charset="0"/>
                <a:cs typeface="Arial" pitchFamily="34" charset="0"/>
              </a:endParaRPr>
            </a:p>
          </p:txBody>
        </p:sp>
        <p:sp>
          <p:nvSpPr>
            <p:cNvPr id="27" name="Rectangle 26"/>
            <p:cNvSpPr/>
            <p:nvPr/>
          </p:nvSpPr>
          <p:spPr>
            <a:xfrm>
              <a:off x="533400" y="1447800"/>
              <a:ext cx="8001000" cy="1310406"/>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3886200" y="1447800"/>
              <a:ext cx="1295400" cy="233910"/>
            </a:xfrm>
            <a:prstGeom prst="rect">
              <a:avLst/>
            </a:prstGeom>
            <a:noFill/>
          </p:spPr>
          <p:txBody>
            <a:bodyPr wrap="square" lIns="91440" tIns="9144" rIns="9144" bIns="9144" rtlCol="0">
              <a:spAutoFit/>
            </a:bodyPr>
            <a:lstStyle/>
            <a:p>
              <a:pPr algn="ctr"/>
              <a:r>
                <a:rPr lang="en-US" sz="1400" b="1" dirty="0" smtClean="0">
                  <a:latin typeface="Arial" pitchFamily="34" charset="0"/>
                  <a:cs typeface="Arial" pitchFamily="34" charset="0"/>
                </a:rPr>
                <a:t>Color Legend</a:t>
              </a: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228600"/>
            <a:ext cx="6934200" cy="295466"/>
          </a:xfrm>
          <a:prstGeom prst="rect">
            <a:avLst/>
          </a:prstGeom>
          <a:noFill/>
        </p:spPr>
        <p:txBody>
          <a:bodyPr wrap="square" lIns="91440" tIns="9144" rIns="9144" bIns="9144" rtlCol="0">
            <a:spAutoFit/>
          </a:bodyPr>
          <a:lstStyle/>
          <a:p>
            <a:pPr algn="ctr"/>
            <a:r>
              <a:rPr lang="en-US" b="1" dirty="0" smtClean="0">
                <a:latin typeface="Arial Black" pitchFamily="34" charset="0"/>
              </a:rPr>
              <a:t>Outline of Jesus’ Second Apocalypse (Lk 17:22—37) </a:t>
            </a:r>
            <a:endParaRPr lang="en-US" dirty="0" smtClean="0">
              <a:latin typeface="Arial Black" pitchFamily="34" charset="0"/>
            </a:endParaRPr>
          </a:p>
        </p:txBody>
      </p:sp>
      <p:grpSp>
        <p:nvGrpSpPr>
          <p:cNvPr id="18" name="Group 17"/>
          <p:cNvGrpSpPr/>
          <p:nvPr/>
        </p:nvGrpSpPr>
        <p:grpSpPr>
          <a:xfrm>
            <a:off x="457200" y="2362200"/>
            <a:ext cx="8503920" cy="4114801"/>
            <a:chOff x="457200" y="2590800"/>
            <a:chExt cx="8382000" cy="4114801"/>
          </a:xfrm>
        </p:grpSpPr>
        <p:sp>
          <p:nvSpPr>
            <p:cNvPr id="2050" name="Text Box 2"/>
            <p:cNvSpPr txBox="1">
              <a:spLocks noChangeArrowheads="1"/>
            </p:cNvSpPr>
            <p:nvPr/>
          </p:nvSpPr>
          <p:spPr bwMode="auto">
            <a:xfrm>
              <a:off x="457200" y="2590800"/>
              <a:ext cx="8305801" cy="128496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ts val="300"/>
                </a:spcAft>
                <a:buClrTx/>
                <a:buSzTx/>
                <a:buFontTx/>
                <a:buNone/>
                <a:tabLst/>
              </a:pPr>
              <a:r>
                <a:rPr kumimoji="0" lang="en-US" sz="1400" b="0" i="1" u="none" strike="noStrike" cap="none" normalizeH="0" baseline="0" dirty="0" smtClean="0">
                  <a:ln>
                    <a:noFill/>
                  </a:ln>
                  <a:solidFill>
                    <a:schemeClr val="tx1"/>
                  </a:solidFill>
                  <a:effectLst/>
                  <a:latin typeface="Arial" pitchFamily="34" charset="0"/>
                  <a:ea typeface="Arial" pitchFamily="34" charset="0"/>
                  <a:cs typeface="Arial" pitchFamily="34" charset="0"/>
                </a:rPr>
                <a:t>(22a) </a:t>
              </a:r>
              <a:r>
                <a:rPr kumimoji="0" lang="en-US" sz="1400" b="1" i="1" u="none" strike="noStrike" cap="none" normalizeH="0" baseline="0" dirty="0" smtClean="0">
                  <a:ln>
                    <a:noFill/>
                  </a:ln>
                  <a:solidFill>
                    <a:schemeClr val="tx1"/>
                  </a:solidFill>
                  <a:effectLst/>
                  <a:latin typeface="Arial" pitchFamily="34" charset="0"/>
                  <a:ea typeface="Arial" pitchFamily="34" charset="0"/>
                  <a:cs typeface="Arial" pitchFamily="34" charset="0"/>
                </a:rPr>
                <a:t>sequential connective (</a:t>
              </a:r>
              <a:r>
                <a:rPr kumimoji="0" lang="el-GR" sz="1400" b="1" i="1" u="none" strike="noStrike" cap="none" normalizeH="0" baseline="0" dirty="0" smtClean="0">
                  <a:ln>
                    <a:noFill/>
                  </a:ln>
                  <a:solidFill>
                    <a:schemeClr val="tx1"/>
                  </a:solidFill>
                  <a:effectLst/>
                  <a:latin typeface="Arial" pitchFamily="34" charset="0"/>
                  <a:ea typeface="Arial" pitchFamily="34" charset="0"/>
                  <a:cs typeface="Arial" pitchFamily="34" charset="0"/>
                </a:rPr>
                <a:t>δὲ</a:t>
              </a:r>
              <a:r>
                <a:rPr kumimoji="0" lang="en-US" sz="1400" b="1" i="1"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en-US" sz="1400" b="0" i="1" u="none" strike="noStrike" cap="none" normalizeH="0" baseline="0" dirty="0" smtClean="0">
                  <a:ln>
                    <a:noFill/>
                  </a:ln>
                  <a:solidFill>
                    <a:schemeClr val="tx1"/>
                  </a:solidFill>
                  <a:effectLst/>
                  <a:latin typeface="Arial" pitchFamily="34" charset="0"/>
                  <a:ea typeface="Arial" pitchFamily="34" charset="0"/>
                  <a:cs typeface="Arial" pitchFamily="34" charset="0"/>
                </a:rPr>
                <a:t>+ aorist</a:t>
              </a:r>
              <a:r>
                <a:rPr kumimoji="0" lang="en-US" sz="1400" b="1" i="1"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en-US" sz="1400" b="0" i="1" u="none" strike="noStrike" cap="none" normalizeH="0" baseline="0" dirty="0" smtClean="0">
                  <a:ln>
                    <a:noFill/>
                  </a:ln>
                  <a:solidFill>
                    <a:schemeClr val="tx1"/>
                  </a:solidFill>
                  <a:effectLst/>
                  <a:latin typeface="Arial" pitchFamily="34" charset="0"/>
                  <a:ea typeface="Arial" pitchFamily="34" charset="0"/>
                  <a:cs typeface="Arial" pitchFamily="34" charset="0"/>
                </a:rPr>
                <a:t>: marks chronological transition in the narrative, from JC teaching the Pharisees, to JC afterward teaching the disciples</a:t>
              </a:r>
            </a:p>
            <a:p>
              <a:pPr marL="0" marR="0" lvl="0" indent="0" algn="l" defTabSz="914400" rtl="0" eaLnBrk="1" fontAlgn="base" latinLnBrk="0" hangingPunct="1">
                <a:lnSpc>
                  <a:spcPct val="100000"/>
                </a:lnSpc>
                <a:spcBef>
                  <a:spcPct val="0"/>
                </a:spcBef>
                <a:spcAft>
                  <a:spcPts val="30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I. (22b-25) Chronology part one: The </a:t>
              </a:r>
              <a:r>
                <a:rPr kumimoji="0" lang="en-US" sz="1600" b="1" i="0" u="sng" strike="noStrike" cap="none" normalizeH="0" baseline="0" dirty="0" smtClean="0">
                  <a:ln>
                    <a:noFill/>
                  </a:ln>
                  <a:solidFill>
                    <a:schemeClr val="tx1"/>
                  </a:solidFill>
                  <a:effectLst/>
                  <a:latin typeface="Arial" pitchFamily="34" charset="0"/>
                  <a:ea typeface="Arial" pitchFamily="34" charset="0"/>
                  <a:cs typeface="Arial" pitchFamily="34" charset="0"/>
                </a:rPr>
                <a:t>Days</a:t>
              </a:r>
              <a:r>
                <a:rPr kumimoji="0" lang="en-US"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 prior to any “</a:t>
              </a:r>
              <a:r>
                <a:rPr kumimoji="0" lang="en-US" sz="1600" b="1" i="0" u="sng" strike="noStrike" cap="none" normalizeH="0" baseline="0" dirty="0" smtClean="0">
                  <a:ln>
                    <a:noFill/>
                  </a:ln>
                  <a:solidFill>
                    <a:schemeClr val="tx1"/>
                  </a:solidFill>
                  <a:effectLst/>
                  <a:latin typeface="Arial" pitchFamily="34" charset="0"/>
                  <a:ea typeface="Arial" pitchFamily="34" charset="0"/>
                  <a:cs typeface="Arial" pitchFamily="34" charset="0"/>
                </a:rPr>
                <a:t>Days of the Son of Man</a:t>
              </a:r>
              <a:r>
                <a:rPr kumimoji="0" lang="en-US"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a:t>
              </a:r>
            </a:p>
            <a:p>
              <a:pPr marL="914400" marR="0" lvl="2" indent="0" algn="l" defTabSz="914400" rtl="0" eaLnBrk="1" fontAlgn="base" latinLnBrk="0" hangingPunct="1">
                <a:lnSpc>
                  <a:spcPct val="100000"/>
                </a:lnSpc>
                <a:spcBef>
                  <a:spcPct val="0"/>
                </a:spcBef>
                <a:spcAft>
                  <a:spcPts val="300"/>
                </a:spcAft>
                <a:buClrTx/>
                <a:buSzTx/>
                <a:buFontTx/>
                <a:buNone/>
                <a:tabLst/>
              </a:pPr>
              <a:r>
                <a:rPr kumimoji="0" lang="en-US" sz="1400" b="0" i="1" u="none" strike="noStrike" cap="none" normalizeH="0" baseline="0" dirty="0" smtClean="0">
                  <a:ln>
                    <a:noFill/>
                  </a:ln>
                  <a:solidFill>
                    <a:schemeClr val="tx1"/>
                  </a:solidFill>
                  <a:effectLst/>
                  <a:latin typeface="Arial" pitchFamily="34" charset="0"/>
                  <a:ea typeface="Arial" pitchFamily="34" charset="0"/>
                  <a:cs typeface="Arial" pitchFamily="34" charset="0"/>
                </a:rPr>
                <a:t>(22b) </a:t>
              </a:r>
              <a:r>
                <a:rPr kumimoji="0" lang="en-US" sz="1400" b="1" i="1" u="none" strike="noStrike" cap="none" normalizeH="0" baseline="0" dirty="0" smtClean="0">
                  <a:ln>
                    <a:noFill/>
                  </a:ln>
                  <a:solidFill>
                    <a:schemeClr val="tx1"/>
                  </a:solidFill>
                  <a:effectLst/>
                  <a:latin typeface="Arial" pitchFamily="34" charset="0"/>
                  <a:ea typeface="Arial" pitchFamily="34" charset="0"/>
                  <a:cs typeface="Arial" pitchFamily="34" charset="0"/>
                </a:rPr>
                <a:t>no connective </a:t>
              </a:r>
              <a:r>
                <a:rPr kumimoji="0" lang="en-US" sz="1400" b="0" i="1" u="none" strike="noStrike" cap="none" normalizeH="0" baseline="0" dirty="0" smtClean="0">
                  <a:ln>
                    <a:noFill/>
                  </a:ln>
                  <a:solidFill>
                    <a:schemeClr val="tx1"/>
                  </a:solidFill>
                  <a:effectLst/>
                  <a:latin typeface="Arial" pitchFamily="34" charset="0"/>
                  <a:ea typeface="Arial" pitchFamily="34" charset="0"/>
                  <a:cs typeface="Arial" pitchFamily="34" charset="0"/>
                </a:rPr>
                <a:t>+ fut. indic.: marks 1</a:t>
              </a:r>
              <a:r>
                <a:rPr kumimoji="0" lang="en-US" sz="1400" b="0" i="1" u="none" strike="noStrike" cap="none" normalizeH="0" baseline="30000" dirty="0" smtClean="0">
                  <a:ln>
                    <a:noFill/>
                  </a:ln>
                  <a:solidFill>
                    <a:schemeClr val="tx1"/>
                  </a:solidFill>
                  <a:effectLst/>
                  <a:latin typeface="Arial" pitchFamily="34" charset="0"/>
                  <a:ea typeface="Arial" pitchFamily="34" charset="0"/>
                  <a:cs typeface="Arial" pitchFamily="34" charset="0"/>
                </a:rPr>
                <a:t>st</a:t>
              </a:r>
              <a:r>
                <a:rPr kumimoji="0" lang="en-US" sz="1400" b="0" i="1" u="none" strike="noStrike" cap="none" normalizeH="0" baseline="0" dirty="0" smtClean="0">
                  <a:ln>
                    <a:noFill/>
                  </a:ln>
                  <a:solidFill>
                    <a:schemeClr val="tx1"/>
                  </a:solidFill>
                  <a:effectLst/>
                  <a:latin typeface="Arial" pitchFamily="34" charset="0"/>
                  <a:ea typeface="Arial" pitchFamily="34" charset="0"/>
                  <a:cs typeface="Arial" pitchFamily="34" charset="0"/>
                </a:rPr>
                <a:t> event </a:t>
              </a:r>
              <a:r>
                <a:rPr kumimoji="0" lang="en-US" sz="1400" b="0" i="1" u="sng" strike="noStrike" cap="none" normalizeH="0" baseline="0" dirty="0" smtClean="0">
                  <a:ln>
                    <a:noFill/>
                  </a:ln>
                  <a:solidFill>
                    <a:schemeClr val="tx1"/>
                  </a:solidFill>
                  <a:effectLst/>
                  <a:latin typeface="Arial" pitchFamily="34" charset="0"/>
                  <a:ea typeface="Arial" pitchFamily="34" charset="0"/>
                  <a:cs typeface="Arial" pitchFamily="34" charset="0"/>
                </a:rPr>
                <a:t>presented</a:t>
              </a:r>
              <a:r>
                <a:rPr kumimoji="0" lang="en-US" sz="1400" b="0" i="1" u="none" strike="noStrike" cap="none" normalizeH="0" baseline="0" dirty="0" smtClean="0">
                  <a:ln>
                    <a:noFill/>
                  </a:ln>
                  <a:solidFill>
                    <a:schemeClr val="tx1"/>
                  </a:solidFill>
                  <a:effectLst/>
                  <a:latin typeface="Arial" pitchFamily="34" charset="0"/>
                  <a:ea typeface="Arial" pitchFamily="34" charset="0"/>
                  <a:cs typeface="Arial" pitchFamily="34" charset="0"/>
                </a:rPr>
                <a:t>  from the chronology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Text Box 2"/>
            <p:cNvSpPr txBox="1">
              <a:spLocks noChangeArrowheads="1"/>
            </p:cNvSpPr>
            <p:nvPr/>
          </p:nvSpPr>
          <p:spPr bwMode="auto">
            <a:xfrm>
              <a:off x="1142999" y="3581399"/>
              <a:ext cx="7543801" cy="492443"/>
            </a:xfrm>
            <a:prstGeom prst="rect">
              <a:avLst/>
            </a:prstGeom>
            <a:solidFill>
              <a:srgbClr val="92D050"/>
            </a:solidFill>
            <a:ln w="9525">
              <a:noFill/>
              <a:miter lim="800000"/>
              <a:headEnd/>
              <a:tailEnd/>
            </a:ln>
          </p:spPr>
          <p:txBody>
            <a:bodyPr vert="horz" wrap="square" lIns="0" tIns="0" rIns="0" bIns="0" numCol="1" anchor="t" anchorCtr="0" compatLnSpc="1">
              <a:prstTxWarp prst="textNoShape">
                <a:avLst/>
              </a:prstTxWarp>
              <a:spAutoFit/>
            </a:bodyPr>
            <a:lstStyle/>
            <a:p>
              <a:r>
                <a:rPr lang="en-US" sz="1600" b="1" dirty="0" smtClean="0">
                  <a:latin typeface="Arial" pitchFamily="34" charset="0"/>
                  <a:cs typeface="Arial" pitchFamily="34" charset="0"/>
                </a:rPr>
                <a:t>A. (22b) Event #2a: The SofM will be away, the disciples will long for “one of the </a:t>
              </a:r>
              <a:r>
                <a:rPr lang="en-US" sz="1600" b="1" u="sng" dirty="0" smtClean="0">
                  <a:latin typeface="Arial" pitchFamily="34" charset="0"/>
                  <a:cs typeface="Arial" pitchFamily="34" charset="0"/>
                </a:rPr>
                <a:t>days of the SofM</a:t>
              </a:r>
              <a:r>
                <a:rPr lang="en-US" sz="1600" b="1" dirty="0" smtClean="0">
                  <a:latin typeface="Arial" pitchFamily="34" charset="0"/>
                  <a:cs typeface="Arial" pitchFamily="34" charset="0"/>
                </a:rPr>
                <a:t>”</a:t>
              </a:r>
              <a:endParaRPr lang="en-US" sz="1600" dirty="0" smtClean="0">
                <a:latin typeface="Arial" pitchFamily="34" charset="0"/>
                <a:cs typeface="Arial" pitchFamily="34" charset="0"/>
              </a:endParaRPr>
            </a:p>
          </p:txBody>
        </p:sp>
        <p:sp>
          <p:nvSpPr>
            <p:cNvPr id="15" name="Text Box 2"/>
            <p:cNvSpPr txBox="1">
              <a:spLocks noChangeArrowheads="1"/>
            </p:cNvSpPr>
            <p:nvPr/>
          </p:nvSpPr>
          <p:spPr bwMode="auto">
            <a:xfrm>
              <a:off x="1371600" y="4114800"/>
              <a:ext cx="7391400" cy="457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r>
                <a:rPr lang="en-US" sz="1600" i="1" dirty="0" smtClean="0"/>
                <a:t>(</a:t>
              </a:r>
              <a:r>
                <a:rPr lang="en-US" sz="1400" i="1" dirty="0" smtClean="0">
                  <a:latin typeface="Arial" pitchFamily="34" charset="0"/>
                  <a:cs typeface="Arial" pitchFamily="34" charset="0"/>
                </a:rPr>
                <a:t>23a) </a:t>
              </a:r>
              <a:r>
                <a:rPr lang="en-US" sz="1400" b="1" i="1" dirty="0" smtClean="0">
                  <a:latin typeface="Arial" pitchFamily="34" charset="0"/>
                  <a:cs typeface="Arial" pitchFamily="34" charset="0"/>
                </a:rPr>
                <a:t>coordinating connective (</a:t>
              </a:r>
              <a:r>
                <a:rPr lang="el-GR" sz="1400" b="1" i="1" dirty="0" smtClean="0">
                  <a:latin typeface="Arial" pitchFamily="34" charset="0"/>
                  <a:cs typeface="Arial" pitchFamily="34" charset="0"/>
                </a:rPr>
                <a:t>καὶ</a:t>
              </a:r>
              <a:r>
                <a:rPr lang="en-US" sz="1400" b="1" i="1" dirty="0" smtClean="0">
                  <a:latin typeface="Arial" pitchFamily="34" charset="0"/>
                  <a:cs typeface="Arial" pitchFamily="34" charset="0"/>
                </a:rPr>
                <a:t>) </a:t>
              </a:r>
              <a:r>
                <a:rPr lang="en-US" sz="1400" i="1" dirty="0" smtClean="0">
                  <a:latin typeface="Arial" pitchFamily="34" charset="0"/>
                  <a:cs typeface="Arial" pitchFamily="34" charset="0"/>
                </a:rPr>
                <a:t>+ fut. indic.: marks future event contemporaneous w/ the prior</a:t>
              </a:r>
              <a:endParaRPr lang="en-US" sz="14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Text Box 2"/>
            <p:cNvSpPr txBox="1">
              <a:spLocks noChangeArrowheads="1"/>
            </p:cNvSpPr>
            <p:nvPr/>
          </p:nvSpPr>
          <p:spPr bwMode="auto">
            <a:xfrm>
              <a:off x="1143000" y="4572000"/>
              <a:ext cx="7543801" cy="274320"/>
            </a:xfrm>
            <a:prstGeom prst="rect">
              <a:avLst/>
            </a:prstGeom>
            <a:solidFill>
              <a:srgbClr val="92D050"/>
            </a:solidFill>
            <a:ln w="9525">
              <a:noFill/>
              <a:miter lim="800000"/>
              <a:headEnd/>
              <a:tailEnd/>
            </a:ln>
          </p:spPr>
          <p:txBody>
            <a:bodyPr vert="horz" wrap="square" lIns="0" tIns="0" rIns="0" bIns="0" numCol="1" anchor="t" anchorCtr="0" compatLnSpc="1">
              <a:prstTxWarp prst="textNoShape">
                <a:avLst/>
              </a:prstTxWarp>
              <a:spAutoFit/>
            </a:bodyPr>
            <a:lstStyle/>
            <a:p>
              <a:r>
                <a:rPr lang="en-US" sz="1600" b="1" dirty="0" smtClean="0">
                  <a:latin typeface="Arial" pitchFamily="34" charset="0"/>
                  <a:cs typeface="Arial" pitchFamily="34" charset="0"/>
                </a:rPr>
                <a:t>B. (23a) Event #2b: Others will allege visible appearances of the SofM</a:t>
              </a:r>
              <a:endParaRPr lang="en-US" sz="16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Text Box 2"/>
            <p:cNvSpPr txBox="1">
              <a:spLocks noChangeArrowheads="1"/>
            </p:cNvSpPr>
            <p:nvPr/>
          </p:nvSpPr>
          <p:spPr bwMode="auto">
            <a:xfrm>
              <a:off x="1828800" y="4876801"/>
              <a:ext cx="7010400" cy="18288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1"/>
              <a:r>
                <a:rPr lang="en-US" sz="1400" i="1" dirty="0" smtClean="0">
                  <a:latin typeface="Arial" pitchFamily="34" charset="0"/>
                  <a:cs typeface="Arial" pitchFamily="34" charset="0"/>
                </a:rPr>
                <a:t>(23b) </a:t>
              </a:r>
              <a:r>
                <a:rPr lang="en-US" sz="1400" b="1" i="1" dirty="0" smtClean="0">
                  <a:latin typeface="Arial" pitchFamily="34" charset="0"/>
                  <a:cs typeface="Arial" pitchFamily="34" charset="0"/>
                </a:rPr>
                <a:t>no connective </a:t>
              </a:r>
              <a:r>
                <a:rPr lang="en-US" sz="1400" i="1" dirty="0" smtClean="0">
                  <a:latin typeface="Arial" pitchFamily="34" charset="0"/>
                  <a:cs typeface="Arial" pitchFamily="34" charset="0"/>
                </a:rPr>
                <a:t>+ neg. aorist subj.: marks a command resultant to the above event</a:t>
              </a:r>
              <a:r>
                <a:rPr lang="en-US" sz="1400" dirty="0" smtClean="0">
                  <a:latin typeface="Arial" pitchFamily="34" charset="0"/>
                  <a:cs typeface="Arial" pitchFamily="34" charset="0"/>
                </a:rPr>
                <a:t> </a:t>
              </a:r>
              <a:r>
                <a:rPr lang="en-US" sz="1400" i="1" dirty="0" smtClean="0">
                  <a:latin typeface="Arial" pitchFamily="34" charset="0"/>
                  <a:cs typeface="Arial" pitchFamily="34" charset="0"/>
                </a:rPr>
                <a:t> </a:t>
              </a:r>
              <a:endParaRPr lang="en-US" sz="1400" dirty="0" smtClean="0">
                <a:latin typeface="Arial" pitchFamily="34" charset="0"/>
                <a:cs typeface="Arial" pitchFamily="34" charset="0"/>
              </a:endParaRPr>
            </a:p>
            <a:p>
              <a:r>
                <a:rPr lang="en-US" sz="1600" i="1" dirty="0" smtClean="0">
                  <a:latin typeface="Arial" pitchFamily="34" charset="0"/>
                  <a:cs typeface="Arial" pitchFamily="34" charset="0"/>
                </a:rPr>
                <a:t>C. (23b) Related command: The disciples are not to respond to those reports</a:t>
              </a:r>
              <a:endParaRPr lang="en-US" sz="1600" dirty="0" smtClean="0">
                <a:latin typeface="Arial" pitchFamily="34" charset="0"/>
                <a:cs typeface="Arial" pitchFamily="34" charset="0"/>
              </a:endParaRPr>
            </a:p>
            <a:p>
              <a:pPr lvl="1"/>
              <a:r>
                <a:rPr lang="en-US" sz="1400" i="1" dirty="0" smtClean="0"/>
                <a:t> </a:t>
              </a:r>
              <a:r>
                <a:rPr lang="en-US" sz="1400" i="1" dirty="0" smtClean="0">
                  <a:latin typeface="Arial" pitchFamily="34" charset="0"/>
                  <a:cs typeface="Arial" pitchFamily="34" charset="0"/>
                </a:rPr>
                <a:t>(24a) </a:t>
              </a:r>
              <a:r>
                <a:rPr lang="en-US" sz="1400" b="1" i="1" dirty="0" smtClean="0">
                  <a:latin typeface="Arial" pitchFamily="34" charset="0"/>
                  <a:cs typeface="Arial" pitchFamily="34" charset="0"/>
                </a:rPr>
                <a:t>explanatory connective (</a:t>
              </a:r>
              <a:r>
                <a:rPr lang="el-GR" sz="1400" b="1" i="1" dirty="0" smtClean="0">
                  <a:latin typeface="Arial" pitchFamily="34" charset="0"/>
                  <a:cs typeface="Arial" pitchFamily="34" charset="0"/>
                </a:rPr>
                <a:t>γὰρ</a:t>
              </a:r>
              <a:r>
                <a:rPr lang="en-US" sz="1400" b="1" i="1" dirty="0" smtClean="0">
                  <a:latin typeface="Arial" pitchFamily="34" charset="0"/>
                  <a:cs typeface="Arial" pitchFamily="34" charset="0"/>
                </a:rPr>
                <a:t>) </a:t>
              </a:r>
              <a:r>
                <a:rPr lang="en-US" sz="1400" i="1" dirty="0" smtClean="0">
                  <a:latin typeface="Arial" pitchFamily="34" charset="0"/>
                  <a:cs typeface="Arial" pitchFamily="34" charset="0"/>
                </a:rPr>
                <a:t>+ present tenses: marks a justification for the prior command</a:t>
              </a:r>
            </a:p>
            <a:p>
              <a:r>
                <a:rPr lang="en-US" sz="1600" i="1" dirty="0" smtClean="0">
                  <a:latin typeface="Arial" pitchFamily="34" charset="0"/>
                  <a:cs typeface="Arial" pitchFamily="34" charset="0"/>
                </a:rPr>
                <a:t>D. (24) Related explanation: the above command is appropriate because an event yet future in this chronology, the SofM’s appearing, will be universally visible</a:t>
              </a:r>
              <a:endParaRPr lang="en-US" sz="1600" dirty="0" smtClean="0">
                <a:latin typeface="Arial" pitchFamily="34" charset="0"/>
                <a:cs typeface="Arial" pitchFamily="34" charset="0"/>
              </a:endParaRPr>
            </a:p>
            <a:p>
              <a:endParaRPr lang="en-US" sz="1400" dirty="0" smtClean="0"/>
            </a:p>
            <a:p>
              <a:pPr lvl="1"/>
              <a:endParaRPr lang="en-US" sz="1400" dirty="0" smtClean="0"/>
            </a:p>
            <a:p>
              <a:endParaRPr lang="en-US" sz="14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3" name="Group 22"/>
          <p:cNvGrpSpPr/>
          <p:nvPr/>
        </p:nvGrpSpPr>
        <p:grpSpPr>
          <a:xfrm>
            <a:off x="457200" y="4876800"/>
            <a:ext cx="655638" cy="1796308"/>
            <a:chOff x="457200" y="4876800"/>
            <a:chExt cx="655638" cy="1796308"/>
          </a:xfrm>
        </p:grpSpPr>
        <p:sp>
          <p:nvSpPr>
            <p:cNvPr id="1031" name="WordArt 7"/>
            <p:cNvSpPr>
              <a:spLocks noChangeArrowheads="1" noChangeShapeType="1" noTextEdit="1"/>
            </p:cNvSpPr>
            <p:nvPr/>
          </p:nvSpPr>
          <p:spPr bwMode="auto">
            <a:xfrm>
              <a:off x="960438" y="4998720"/>
              <a:ext cx="152400" cy="1554480"/>
            </a:xfrm>
            <a:prstGeom prst="rect">
              <a:avLst/>
            </a:prstGeom>
          </p:spPr>
          <p:txBody>
            <a:bodyPr wrap="none" fromWordArt="1">
              <a:prstTxWarp prst="textPlain">
                <a:avLst>
                  <a:gd name="adj" fmla="val 50000"/>
                </a:avLst>
              </a:prstTxWarp>
            </a:bodyPr>
            <a:lstStyle/>
            <a:p>
              <a:pPr algn="ctr" rtl="0"/>
              <a:r>
                <a:rPr lang="en-US" sz="9600" kern="10" spc="0" dirty="0" smtClean="0">
                  <a:ln w="3175">
                    <a:solidFill>
                      <a:srgbClr val="969696"/>
                    </a:solidFill>
                    <a:round/>
                    <a:headEnd/>
                    <a:tailEnd/>
                  </a:ln>
                  <a:solidFill>
                    <a:srgbClr val="969696"/>
                  </a:solidFill>
                  <a:effectLst>
                    <a:outerShdw dist="53882" dir="2700000" algn="ctr" rotWithShape="0">
                      <a:srgbClr val="CBCBCB">
                        <a:alpha val="80000"/>
                      </a:srgbClr>
                    </a:outerShdw>
                  </a:effectLst>
                  <a:latin typeface="Microsoft YaHei Light"/>
                  <a:ea typeface="Microsoft YaHei Light"/>
                </a:rPr>
                <a:t>{</a:t>
              </a:r>
              <a:endParaRPr lang="en-US" sz="9600" kern="10" spc="0" dirty="0">
                <a:ln w="3175">
                  <a:solidFill>
                    <a:srgbClr val="969696"/>
                  </a:solidFill>
                  <a:round/>
                  <a:headEnd/>
                  <a:tailEnd/>
                </a:ln>
                <a:solidFill>
                  <a:srgbClr val="969696"/>
                </a:solidFill>
                <a:effectLst>
                  <a:outerShdw dist="53882" dir="2700000" algn="ctr" rotWithShape="0">
                    <a:srgbClr val="CBCBCB">
                      <a:alpha val="80000"/>
                    </a:srgbClr>
                  </a:outerShdw>
                </a:effectLst>
                <a:latin typeface="Microsoft YaHei Light"/>
                <a:ea typeface="Microsoft YaHei Light"/>
              </a:endParaRPr>
            </a:p>
          </p:txBody>
        </p:sp>
        <p:sp>
          <p:nvSpPr>
            <p:cNvPr id="1032" name="Text Box 8"/>
            <p:cNvSpPr txBox="1">
              <a:spLocks noChangeArrowheads="1"/>
            </p:cNvSpPr>
            <p:nvPr/>
          </p:nvSpPr>
          <p:spPr bwMode="auto">
            <a:xfrm>
              <a:off x="457200" y="4876800"/>
              <a:ext cx="228600" cy="170792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n-US" sz="1300" b="1" i="1" u="none" strike="noStrike" cap="none" normalizeH="0" baseline="0" dirty="0" smtClean="0">
                  <a:ln>
                    <a:noFill/>
                  </a:ln>
                  <a:solidFill>
                    <a:srgbClr val="999999"/>
                  </a:solidFill>
                  <a:effectLst/>
                  <a:latin typeface="Arial" pitchFamily="34" charset="0"/>
                  <a:ea typeface="Arial" pitchFamily="34" charset="0"/>
                  <a:cs typeface="Arial" pitchFamily="34" charset="0"/>
                </a:rPr>
                <a:t>n</a:t>
              </a:r>
            </a:p>
            <a:p>
              <a:pPr marL="0" marR="0" lvl="0" indent="0" algn="ctr" defTabSz="914400" rtl="0" eaLnBrk="1" fontAlgn="base" latinLnBrk="0" hangingPunct="1">
                <a:lnSpc>
                  <a:spcPct val="100000"/>
                </a:lnSpc>
                <a:spcBef>
                  <a:spcPct val="0"/>
                </a:spcBef>
                <a:buClrTx/>
                <a:buSzTx/>
                <a:buFontTx/>
                <a:buNone/>
                <a:tabLst/>
              </a:pPr>
              <a:r>
                <a:rPr kumimoji="0" lang="en-US" sz="1300" b="1" i="1" u="none" strike="noStrike" cap="none" normalizeH="0" baseline="0" dirty="0" smtClean="0">
                  <a:ln>
                    <a:noFill/>
                  </a:ln>
                  <a:solidFill>
                    <a:srgbClr val="999999"/>
                  </a:solidFill>
                  <a:effectLst/>
                  <a:latin typeface="Arial" pitchFamily="34" charset="0"/>
                  <a:ea typeface="Arial" pitchFamily="34" charset="0"/>
                  <a:cs typeface="Arial" pitchFamily="34" charset="0"/>
                </a:rPr>
                <a:t>o</a:t>
              </a:r>
            </a:p>
            <a:p>
              <a:pPr marL="0" marR="0" lvl="0" indent="0" algn="ctr" defTabSz="914400" rtl="0" eaLnBrk="1" fontAlgn="base" latinLnBrk="0" hangingPunct="1">
                <a:lnSpc>
                  <a:spcPct val="100000"/>
                </a:lnSpc>
                <a:spcBef>
                  <a:spcPct val="0"/>
                </a:spcBef>
                <a:buClrTx/>
                <a:buSzTx/>
                <a:buFontTx/>
                <a:buNone/>
                <a:tabLst/>
              </a:pPr>
              <a:r>
                <a:rPr kumimoji="0" lang="en-US" sz="1300" b="1" i="1" u="none" strike="noStrike" cap="none" normalizeH="0" baseline="0" dirty="0" smtClean="0">
                  <a:ln>
                    <a:noFill/>
                  </a:ln>
                  <a:solidFill>
                    <a:srgbClr val="999999"/>
                  </a:solidFill>
                  <a:effectLst/>
                  <a:latin typeface="Arial" pitchFamily="34" charset="0"/>
                  <a:ea typeface="Arial" pitchFamily="34" charset="0"/>
                  <a:cs typeface="Arial" pitchFamily="34" charset="0"/>
                </a:rPr>
                <a:t>n</a:t>
              </a:r>
            </a:p>
            <a:p>
              <a:pPr marL="0" marR="0" lvl="0" indent="0" algn="ctr" defTabSz="914400" rtl="0" eaLnBrk="1" fontAlgn="base" latinLnBrk="0" hangingPunct="1">
                <a:lnSpc>
                  <a:spcPct val="100000"/>
                </a:lnSpc>
                <a:spcBef>
                  <a:spcPct val="0"/>
                </a:spcBef>
                <a:buClrTx/>
                <a:buSzTx/>
                <a:buFontTx/>
                <a:buNone/>
                <a:tabLst/>
              </a:pPr>
              <a:r>
                <a:rPr kumimoji="0" lang="en-US" sz="1300" b="1" i="1" u="none" strike="noStrike" cap="none" normalizeH="0" baseline="0" dirty="0" smtClean="0">
                  <a:ln>
                    <a:noFill/>
                  </a:ln>
                  <a:solidFill>
                    <a:srgbClr val="999999"/>
                  </a:solidFill>
                  <a:effectLst/>
                  <a:latin typeface="Arial" pitchFamily="34" charset="0"/>
                  <a:ea typeface="Arial" pitchFamily="34" charset="0"/>
                  <a:cs typeface="Arial" pitchFamily="34" charset="0"/>
                </a:rPr>
                <a:t>c</a:t>
              </a:r>
            </a:p>
            <a:p>
              <a:pPr marL="0" marR="0" lvl="0" indent="0" algn="ctr" defTabSz="914400" rtl="0" eaLnBrk="1" fontAlgn="base" latinLnBrk="0" hangingPunct="1">
                <a:lnSpc>
                  <a:spcPct val="100000"/>
                </a:lnSpc>
                <a:spcBef>
                  <a:spcPct val="0"/>
                </a:spcBef>
                <a:buClrTx/>
                <a:buSzTx/>
                <a:buFontTx/>
                <a:buNone/>
                <a:tabLst/>
              </a:pPr>
              <a:r>
                <a:rPr kumimoji="0" lang="en-US" sz="1300" b="1" i="1" u="none" strike="noStrike" cap="none" normalizeH="0" baseline="0" dirty="0" smtClean="0">
                  <a:ln>
                    <a:noFill/>
                  </a:ln>
                  <a:solidFill>
                    <a:srgbClr val="999999"/>
                  </a:solidFill>
                  <a:effectLst/>
                  <a:latin typeface="Arial" pitchFamily="34" charset="0"/>
                  <a:ea typeface="Arial" pitchFamily="34" charset="0"/>
                  <a:cs typeface="Arial" pitchFamily="34" charset="0"/>
                </a:rPr>
                <a:t>h</a:t>
              </a:r>
            </a:p>
            <a:p>
              <a:pPr marL="0" marR="0" lvl="0" indent="0" algn="ctr" defTabSz="914400" rtl="0" eaLnBrk="1" fontAlgn="base" latinLnBrk="0" hangingPunct="1">
                <a:lnSpc>
                  <a:spcPct val="100000"/>
                </a:lnSpc>
                <a:spcBef>
                  <a:spcPct val="0"/>
                </a:spcBef>
                <a:buClrTx/>
                <a:buSzTx/>
                <a:buFontTx/>
                <a:buNone/>
                <a:tabLst/>
              </a:pPr>
              <a:r>
                <a:rPr kumimoji="0" lang="en-US" sz="1300" b="1" i="1" u="none" strike="noStrike" cap="none" normalizeH="0" baseline="0" dirty="0" smtClean="0">
                  <a:ln>
                    <a:noFill/>
                  </a:ln>
                  <a:solidFill>
                    <a:srgbClr val="999999"/>
                  </a:solidFill>
                  <a:effectLst/>
                  <a:latin typeface="Arial" pitchFamily="34" charset="0"/>
                  <a:ea typeface="Arial" pitchFamily="34" charset="0"/>
                  <a:cs typeface="Arial" pitchFamily="34" charset="0"/>
                </a:rPr>
                <a:t>r</a:t>
              </a:r>
            </a:p>
            <a:p>
              <a:pPr marL="0" marR="0" lvl="0" indent="0" algn="ctr" defTabSz="914400" rtl="0" eaLnBrk="1" fontAlgn="base" latinLnBrk="0" hangingPunct="1">
                <a:lnSpc>
                  <a:spcPct val="100000"/>
                </a:lnSpc>
                <a:spcBef>
                  <a:spcPct val="0"/>
                </a:spcBef>
                <a:buClrTx/>
                <a:buSzTx/>
                <a:buFontTx/>
                <a:buNone/>
                <a:tabLst/>
              </a:pPr>
              <a:r>
                <a:rPr kumimoji="0" lang="en-US" sz="1300" b="1" i="1" u="none" strike="noStrike" cap="none" normalizeH="0" baseline="0" dirty="0" smtClean="0">
                  <a:ln>
                    <a:noFill/>
                  </a:ln>
                  <a:solidFill>
                    <a:srgbClr val="999999"/>
                  </a:solidFill>
                  <a:effectLst/>
                  <a:latin typeface="Arial" pitchFamily="34" charset="0"/>
                  <a:ea typeface="Arial" pitchFamily="34" charset="0"/>
                  <a:cs typeface="Arial" pitchFamily="34" charset="0"/>
                </a:rPr>
                <a:t>on</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300" b="1" i="1" u="none" strike="noStrike" cap="none" normalizeH="0" baseline="0" dirty="0" smtClean="0">
                  <a:ln>
                    <a:noFill/>
                  </a:ln>
                  <a:solidFill>
                    <a:srgbClr val="999999"/>
                  </a:solidFill>
                  <a:effectLst/>
                  <a:latin typeface="Arial" pitchFamily="34" charset="0"/>
                  <a:ea typeface="Arial" pitchFamily="34" charset="0"/>
                  <a:cs typeface="Arial" pitchFamily="34" charset="0"/>
                </a:rPr>
                <a:t>o</a:t>
              </a:r>
              <a:endParaRPr kumimoji="0" lang="en-US" sz="13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655638" y="4994789"/>
              <a:ext cx="228600" cy="167831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n-US" sz="1300" b="1" i="1" u="none" strike="noStrike" cap="none" normalizeH="0" baseline="0" dirty="0" smtClean="0">
                  <a:ln>
                    <a:noFill/>
                  </a:ln>
                  <a:solidFill>
                    <a:srgbClr val="999999"/>
                  </a:solidFill>
                  <a:effectLst/>
                  <a:latin typeface="Arial" pitchFamily="34" charset="0"/>
                  <a:ea typeface="Arial" pitchFamily="34" charset="0"/>
                  <a:cs typeface="Arial" pitchFamily="34" charset="0"/>
                </a:rPr>
                <a:t>-</a:t>
              </a:r>
            </a:p>
            <a:p>
              <a:pPr marL="0" marR="0" lvl="0" indent="0" algn="l" defTabSz="914400" rtl="0" eaLnBrk="1" fontAlgn="base" latinLnBrk="0" hangingPunct="1">
                <a:lnSpc>
                  <a:spcPct val="100000"/>
                </a:lnSpc>
                <a:spcBef>
                  <a:spcPct val="0"/>
                </a:spcBef>
                <a:buClrTx/>
                <a:buSzTx/>
                <a:buFontTx/>
                <a:buNone/>
                <a:tabLst/>
              </a:pPr>
              <a:r>
                <a:rPr kumimoji="0" lang="en-US" sz="1300" b="1" i="1" u="none" strike="noStrike" cap="none" normalizeH="0" baseline="0" dirty="0" smtClean="0">
                  <a:ln>
                    <a:noFill/>
                  </a:ln>
                  <a:solidFill>
                    <a:srgbClr val="999999"/>
                  </a:solidFill>
                  <a:effectLst/>
                  <a:latin typeface="Arial" pitchFamily="34" charset="0"/>
                  <a:ea typeface="Arial" pitchFamily="34" charset="0"/>
                  <a:cs typeface="Arial" pitchFamily="34" charset="0"/>
                </a:rPr>
                <a:t>logical</a:t>
              </a:r>
              <a:endParaRPr kumimoji="0" lang="en-US" sz="13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34" name="WordArt 10"/>
          <p:cNvSpPr>
            <a:spLocks noChangeArrowheads="1" noChangeShapeType="1" noTextEdit="1"/>
          </p:cNvSpPr>
          <p:nvPr/>
        </p:nvSpPr>
        <p:spPr bwMode="auto">
          <a:xfrm>
            <a:off x="8763000" y="4953000"/>
            <a:ext cx="155448" cy="1645920"/>
          </a:xfrm>
          <a:prstGeom prst="rect">
            <a:avLst/>
          </a:prstGeom>
        </p:spPr>
        <p:txBody>
          <a:bodyPr wrap="none" fromWordArt="1">
            <a:prstTxWarp prst="textPlain">
              <a:avLst>
                <a:gd name="adj" fmla="val 50000"/>
              </a:avLst>
            </a:prstTxWarp>
          </a:bodyPr>
          <a:lstStyle/>
          <a:p>
            <a:pPr algn="ctr" rtl="0"/>
            <a:r>
              <a:rPr lang="en-US" sz="9600" kern="10" spc="0" dirty="0" smtClean="0">
                <a:ln w="3175">
                  <a:solidFill>
                    <a:srgbClr val="969696"/>
                  </a:solidFill>
                  <a:round/>
                  <a:headEnd/>
                  <a:tailEnd/>
                </a:ln>
                <a:solidFill>
                  <a:srgbClr val="969696"/>
                </a:solidFill>
                <a:effectLst>
                  <a:outerShdw dist="53882" dir="2700000" algn="ctr" rotWithShape="0">
                    <a:srgbClr val="CBCBCB">
                      <a:alpha val="80000"/>
                    </a:srgbClr>
                  </a:outerShdw>
                </a:effectLst>
                <a:latin typeface="Microsoft YaHei Light"/>
                <a:ea typeface="Microsoft YaHei Light"/>
              </a:rPr>
              <a:t>}</a:t>
            </a:r>
            <a:endParaRPr lang="en-US" sz="9600" kern="10" spc="0" dirty="0">
              <a:ln w="3175">
                <a:solidFill>
                  <a:srgbClr val="969696"/>
                </a:solidFill>
                <a:round/>
                <a:headEnd/>
                <a:tailEnd/>
              </a:ln>
              <a:solidFill>
                <a:srgbClr val="969696"/>
              </a:solidFill>
              <a:effectLst>
                <a:outerShdw dist="53882" dir="2700000" algn="ctr" rotWithShape="0">
                  <a:srgbClr val="CBCBCB">
                    <a:alpha val="80000"/>
                  </a:srgbClr>
                </a:outerShdw>
              </a:effectLst>
              <a:latin typeface="Microsoft YaHei Light"/>
              <a:ea typeface="Microsoft YaHei Light"/>
            </a:endParaRPr>
          </a:p>
        </p:txBody>
      </p:sp>
      <p:grpSp>
        <p:nvGrpSpPr>
          <p:cNvPr id="24" name="Group 23"/>
          <p:cNvGrpSpPr/>
          <p:nvPr/>
        </p:nvGrpSpPr>
        <p:grpSpPr>
          <a:xfrm>
            <a:off x="457200" y="609601"/>
            <a:ext cx="8001000" cy="1481329"/>
            <a:chOff x="533400" y="1447800"/>
            <a:chExt cx="8001000" cy="1310406"/>
          </a:xfrm>
        </p:grpSpPr>
        <p:sp>
          <p:nvSpPr>
            <p:cNvPr id="25" name="TextBox 24"/>
            <p:cNvSpPr txBox="1"/>
            <p:nvPr/>
          </p:nvSpPr>
          <p:spPr>
            <a:xfrm>
              <a:off x="609600" y="1987062"/>
              <a:ext cx="3810000" cy="206920"/>
            </a:xfrm>
            <a:prstGeom prst="rect">
              <a:avLst/>
            </a:prstGeom>
            <a:solidFill>
              <a:srgbClr val="92D050"/>
            </a:solidFill>
          </p:spPr>
          <p:txBody>
            <a:bodyPr wrap="square" lIns="91440" tIns="9144" rIns="9144" bIns="9144" rtlCol="0">
              <a:spAutoFit/>
            </a:bodyPr>
            <a:lstStyle/>
            <a:p>
              <a:pPr algn="ctr"/>
              <a:r>
                <a:rPr lang="en-US" sz="1400" dirty="0" smtClean="0">
                  <a:latin typeface="Arial" pitchFamily="34" charset="0"/>
                  <a:cs typeface="Arial" pitchFamily="34" charset="0"/>
                </a:rPr>
                <a:t>The days longing for 1 of the Days of the SofM </a:t>
              </a:r>
              <a:endParaRPr lang="en-US" sz="1400" i="1" dirty="0" smtClean="0">
                <a:latin typeface="Arial" pitchFamily="34" charset="0"/>
                <a:cs typeface="Arial" pitchFamily="34" charset="0"/>
              </a:endParaRPr>
            </a:p>
          </p:txBody>
        </p:sp>
        <p:sp>
          <p:nvSpPr>
            <p:cNvPr id="26" name="TextBox 25"/>
            <p:cNvSpPr txBox="1"/>
            <p:nvPr/>
          </p:nvSpPr>
          <p:spPr>
            <a:xfrm>
              <a:off x="609600" y="2256693"/>
              <a:ext cx="4038600" cy="242668"/>
            </a:xfrm>
            <a:prstGeom prst="rect">
              <a:avLst/>
            </a:prstGeom>
            <a:solidFill>
              <a:srgbClr val="B2B2B2"/>
            </a:solidFill>
          </p:spPr>
          <p:txBody>
            <a:bodyPr wrap="square" lIns="91440" tIns="9144" rIns="9144" bIns="9144" rtlCol="0">
              <a:spAutoFit/>
            </a:bodyPr>
            <a:lstStyle/>
            <a:p>
              <a:r>
                <a:rPr lang="en-US" sz="1400" dirty="0" smtClean="0">
                  <a:latin typeface="Arial" pitchFamily="34" charset="0"/>
                  <a:cs typeface="Arial" pitchFamily="34" charset="0"/>
                </a:rPr>
                <a:t>People living/attempting normal lives, unawares</a:t>
              </a:r>
            </a:p>
            <a:p>
              <a:pPr algn="ctr"/>
              <a:endParaRPr lang="en-US" sz="1400" i="1" dirty="0" smtClean="0">
                <a:latin typeface="Arial" pitchFamily="34" charset="0"/>
                <a:cs typeface="Arial" pitchFamily="34" charset="0"/>
              </a:endParaRPr>
            </a:p>
          </p:txBody>
        </p:sp>
        <p:sp>
          <p:nvSpPr>
            <p:cNvPr id="27" name="TextBox 26"/>
            <p:cNvSpPr txBox="1"/>
            <p:nvPr/>
          </p:nvSpPr>
          <p:spPr>
            <a:xfrm>
              <a:off x="609600" y="2526323"/>
              <a:ext cx="5760720" cy="206920"/>
            </a:xfrm>
            <a:prstGeom prst="rect">
              <a:avLst/>
            </a:prstGeom>
            <a:solidFill>
              <a:srgbClr val="00B0F0"/>
            </a:solidFill>
          </p:spPr>
          <p:txBody>
            <a:bodyPr wrap="square" lIns="91440" tIns="9144" rIns="9144" bIns="9144" rtlCol="0">
              <a:spAutoFit/>
            </a:bodyPr>
            <a:lstStyle/>
            <a:p>
              <a:pPr algn="ctr"/>
              <a:r>
                <a:rPr lang="en-US" sz="1400" dirty="0" smtClean="0">
                  <a:latin typeface="Arial" pitchFamily="34" charset="0"/>
                  <a:cs typeface="Arial" pitchFamily="34" charset="0"/>
                </a:rPr>
                <a:t>The godly removed geographically before retributive judgment arrives</a:t>
              </a:r>
              <a:endParaRPr lang="en-US" sz="1400" i="1" dirty="0" smtClean="0">
                <a:latin typeface="Arial" pitchFamily="34" charset="0"/>
                <a:cs typeface="Arial" pitchFamily="34" charset="0"/>
              </a:endParaRPr>
            </a:p>
          </p:txBody>
        </p:sp>
        <p:sp>
          <p:nvSpPr>
            <p:cNvPr id="38" name="TextBox 37"/>
            <p:cNvSpPr txBox="1"/>
            <p:nvPr/>
          </p:nvSpPr>
          <p:spPr>
            <a:xfrm>
              <a:off x="609600" y="1717431"/>
              <a:ext cx="4023360" cy="206920"/>
            </a:xfrm>
            <a:prstGeom prst="rect">
              <a:avLst/>
            </a:prstGeom>
            <a:solidFill>
              <a:srgbClr val="FF0000"/>
            </a:solidFill>
          </p:spPr>
          <p:txBody>
            <a:bodyPr wrap="square" lIns="91440" tIns="9144" rIns="9144" bIns="9144" rtlCol="0">
              <a:spAutoFit/>
            </a:bodyPr>
            <a:lstStyle/>
            <a:p>
              <a:pPr algn="ctr"/>
              <a:r>
                <a:rPr lang="en-US" sz="1400" dirty="0" smtClean="0">
                  <a:latin typeface="Arial" pitchFamily="34" charset="0"/>
                  <a:cs typeface="Arial" pitchFamily="34" charset="0"/>
                </a:rPr>
                <a:t>JC’s death, 1</a:t>
              </a:r>
              <a:r>
                <a:rPr lang="en-US" sz="1400" baseline="30000" dirty="0" smtClean="0">
                  <a:latin typeface="Arial" pitchFamily="34" charset="0"/>
                  <a:cs typeface="Arial" pitchFamily="34" charset="0"/>
                </a:rPr>
                <a:t>st</a:t>
              </a:r>
              <a:r>
                <a:rPr lang="en-US" sz="1400" dirty="0" smtClean="0">
                  <a:latin typeface="Arial" pitchFamily="34" charset="0"/>
                  <a:cs typeface="Arial" pitchFamily="34" charset="0"/>
                </a:rPr>
                <a:t> event of His complete apocalypse</a:t>
              </a:r>
              <a:endParaRPr lang="en-US" sz="1400" i="1" dirty="0" smtClean="0">
                <a:latin typeface="Arial" pitchFamily="34" charset="0"/>
                <a:cs typeface="Arial" pitchFamily="34" charset="0"/>
              </a:endParaRPr>
            </a:p>
          </p:txBody>
        </p:sp>
        <p:sp>
          <p:nvSpPr>
            <p:cNvPr id="39" name="TextBox 38"/>
            <p:cNvSpPr txBox="1"/>
            <p:nvPr/>
          </p:nvSpPr>
          <p:spPr>
            <a:xfrm>
              <a:off x="6870843" y="1987062"/>
              <a:ext cx="1587357" cy="233910"/>
            </a:xfrm>
            <a:prstGeom prst="rect">
              <a:avLst/>
            </a:prstGeom>
            <a:solidFill>
              <a:srgbClr val="CCFFCC"/>
            </a:solidFill>
          </p:spPr>
          <p:txBody>
            <a:bodyPr wrap="square" lIns="45720" tIns="9144" rIns="9144" bIns="9144" rtlCol="0">
              <a:spAutoFit/>
            </a:bodyPr>
            <a:lstStyle/>
            <a:p>
              <a:pPr algn="ctr"/>
              <a:r>
                <a:rPr lang="en-US" sz="1400" dirty="0" smtClean="0">
                  <a:latin typeface="Arial" pitchFamily="34" charset="0"/>
                  <a:cs typeface="Arial" pitchFamily="34" charset="0"/>
                </a:rPr>
                <a:t>JC’s 2</a:t>
              </a:r>
              <a:r>
                <a:rPr lang="en-US" sz="1400" baseline="30000" dirty="0" smtClean="0">
                  <a:latin typeface="Arial" pitchFamily="34" charset="0"/>
                  <a:cs typeface="Arial" pitchFamily="34" charset="0"/>
                </a:rPr>
                <a:t>nd</a:t>
              </a:r>
              <a:r>
                <a:rPr lang="en-US" sz="1400" dirty="0" smtClean="0">
                  <a:latin typeface="Arial" pitchFamily="34" charset="0"/>
                  <a:cs typeface="Arial" pitchFamily="34" charset="0"/>
                </a:rPr>
                <a:t> Coming</a:t>
              </a:r>
              <a:endParaRPr lang="en-US" sz="1400" dirty="0">
                <a:latin typeface="Arial" pitchFamily="34" charset="0"/>
                <a:cs typeface="Arial" pitchFamily="34" charset="0"/>
              </a:endParaRPr>
            </a:p>
          </p:txBody>
        </p:sp>
        <p:sp>
          <p:nvSpPr>
            <p:cNvPr id="40" name="TextBox 39"/>
            <p:cNvSpPr txBox="1"/>
            <p:nvPr/>
          </p:nvSpPr>
          <p:spPr>
            <a:xfrm>
              <a:off x="5715000" y="1717431"/>
              <a:ext cx="2743200" cy="233910"/>
            </a:xfrm>
            <a:prstGeom prst="rect">
              <a:avLst/>
            </a:prstGeom>
            <a:solidFill>
              <a:srgbClr val="FFFF99"/>
            </a:solidFill>
          </p:spPr>
          <p:txBody>
            <a:bodyPr wrap="square" lIns="91440" tIns="9144" rIns="9144" bIns="9144" rtlCol="0">
              <a:spAutoFit/>
            </a:bodyPr>
            <a:lstStyle/>
            <a:p>
              <a:pPr algn="ctr"/>
              <a:r>
                <a:rPr lang="en-US" sz="1400" dirty="0" smtClean="0">
                  <a:latin typeface="Arial" pitchFamily="34" charset="0"/>
                  <a:cs typeface="Arial" pitchFamily="34" charset="0"/>
                </a:rPr>
                <a:t>Divine, </a:t>
              </a:r>
              <a:r>
                <a:rPr lang="en-US" sz="1400" i="1" dirty="0" smtClean="0">
                  <a:latin typeface="Arial" pitchFamily="34" charset="0"/>
                  <a:cs typeface="Arial" pitchFamily="34" charset="0"/>
                </a:rPr>
                <a:t>evaluative</a:t>
              </a:r>
              <a:r>
                <a:rPr lang="en-US" sz="1400" dirty="0" smtClean="0">
                  <a:latin typeface="Arial" pitchFamily="34" charset="0"/>
                  <a:cs typeface="Arial" pitchFamily="34" charset="0"/>
                </a:rPr>
                <a:t> judgment</a:t>
              </a:r>
              <a:endParaRPr lang="en-US" sz="1400" dirty="0">
                <a:latin typeface="Arial" pitchFamily="34" charset="0"/>
                <a:cs typeface="Arial" pitchFamily="34" charset="0"/>
              </a:endParaRPr>
            </a:p>
          </p:txBody>
        </p:sp>
        <p:sp>
          <p:nvSpPr>
            <p:cNvPr id="41" name="TextBox 40"/>
            <p:cNvSpPr txBox="1"/>
            <p:nvPr/>
          </p:nvSpPr>
          <p:spPr>
            <a:xfrm>
              <a:off x="5989320" y="2256693"/>
              <a:ext cx="2468880" cy="233910"/>
            </a:xfrm>
            <a:prstGeom prst="rect">
              <a:avLst/>
            </a:prstGeom>
            <a:solidFill>
              <a:srgbClr val="FF99CC"/>
            </a:solidFill>
          </p:spPr>
          <p:txBody>
            <a:bodyPr wrap="square" lIns="91440" tIns="9144" rIns="9144" bIns="9144" rtlCol="0">
              <a:spAutoFit/>
            </a:bodyPr>
            <a:lstStyle/>
            <a:p>
              <a:pPr algn="ctr"/>
              <a:r>
                <a:rPr lang="en-US" sz="1400" dirty="0" smtClean="0">
                  <a:latin typeface="Arial" pitchFamily="34" charset="0"/>
                  <a:cs typeface="Arial" pitchFamily="34" charset="0"/>
                </a:rPr>
                <a:t>Divine, </a:t>
              </a:r>
              <a:r>
                <a:rPr lang="en-US" sz="1400" i="1" dirty="0" smtClean="0">
                  <a:latin typeface="Arial" pitchFamily="34" charset="0"/>
                  <a:cs typeface="Arial" pitchFamily="34" charset="0"/>
                </a:rPr>
                <a:t>retributive</a:t>
              </a:r>
              <a:r>
                <a:rPr lang="en-US" sz="1400" dirty="0" smtClean="0">
                  <a:latin typeface="Arial" pitchFamily="34" charset="0"/>
                  <a:cs typeface="Arial" pitchFamily="34" charset="0"/>
                </a:rPr>
                <a:t> judgment</a:t>
              </a:r>
              <a:endParaRPr lang="en-US" sz="1400" dirty="0">
                <a:latin typeface="Arial" pitchFamily="34" charset="0"/>
                <a:cs typeface="Arial" pitchFamily="34" charset="0"/>
              </a:endParaRPr>
            </a:p>
          </p:txBody>
        </p:sp>
        <p:sp>
          <p:nvSpPr>
            <p:cNvPr id="42" name="Rectangle 41"/>
            <p:cNvSpPr/>
            <p:nvPr/>
          </p:nvSpPr>
          <p:spPr>
            <a:xfrm>
              <a:off x="533400" y="1447800"/>
              <a:ext cx="8001000" cy="1310406"/>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3886200" y="1447800"/>
              <a:ext cx="1295400" cy="233910"/>
            </a:xfrm>
            <a:prstGeom prst="rect">
              <a:avLst/>
            </a:prstGeom>
            <a:noFill/>
          </p:spPr>
          <p:txBody>
            <a:bodyPr wrap="square" lIns="91440" tIns="9144" rIns="9144" bIns="9144" rtlCol="0">
              <a:spAutoFit/>
            </a:bodyPr>
            <a:lstStyle/>
            <a:p>
              <a:pPr algn="ctr"/>
              <a:r>
                <a:rPr lang="en-US" sz="1400" b="1" dirty="0" smtClean="0">
                  <a:latin typeface="Arial" pitchFamily="34" charset="0"/>
                  <a:cs typeface="Arial" pitchFamily="34" charset="0"/>
                </a:rPr>
                <a:t>Color Legend</a:t>
              </a: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228600"/>
            <a:ext cx="7467600" cy="295466"/>
          </a:xfrm>
          <a:prstGeom prst="rect">
            <a:avLst/>
          </a:prstGeom>
          <a:noFill/>
        </p:spPr>
        <p:txBody>
          <a:bodyPr wrap="square" lIns="91440" tIns="9144" rIns="9144" bIns="9144" rtlCol="0">
            <a:spAutoFit/>
          </a:bodyPr>
          <a:lstStyle/>
          <a:p>
            <a:pPr algn="ctr"/>
            <a:r>
              <a:rPr lang="en-US" b="1" dirty="0" smtClean="0">
                <a:latin typeface="Arial Black" pitchFamily="34" charset="0"/>
              </a:rPr>
              <a:t>Outline of Jesus’ Second Apocalypse (Lk 17:22-37, cont) </a:t>
            </a:r>
            <a:endParaRPr lang="en-US" dirty="0" smtClean="0">
              <a:latin typeface="Arial Black" pitchFamily="34" charset="0"/>
            </a:endParaRPr>
          </a:p>
        </p:txBody>
      </p:sp>
      <p:grpSp>
        <p:nvGrpSpPr>
          <p:cNvPr id="31" name="Group 30"/>
          <p:cNvGrpSpPr/>
          <p:nvPr/>
        </p:nvGrpSpPr>
        <p:grpSpPr>
          <a:xfrm>
            <a:off x="381000" y="2286000"/>
            <a:ext cx="8534400" cy="3785175"/>
            <a:chOff x="381000" y="2372380"/>
            <a:chExt cx="8534400" cy="3785175"/>
          </a:xfrm>
        </p:grpSpPr>
        <p:sp>
          <p:nvSpPr>
            <p:cNvPr id="2" name="Rectangle 1"/>
            <p:cNvSpPr/>
            <p:nvPr/>
          </p:nvSpPr>
          <p:spPr>
            <a:xfrm>
              <a:off x="762000" y="2372380"/>
              <a:ext cx="7696200" cy="523220"/>
            </a:xfrm>
            <a:prstGeom prst="rect">
              <a:avLst/>
            </a:prstGeom>
          </p:spPr>
          <p:txBody>
            <a:bodyPr wrap="square">
              <a:spAutoFit/>
            </a:bodyPr>
            <a:lstStyle/>
            <a:p>
              <a:pPr marL="576263" lvl="3"/>
              <a:r>
                <a:rPr lang="en-US" sz="1400" i="1" dirty="0" smtClean="0">
                  <a:latin typeface="Arial" pitchFamily="34" charset="0"/>
                  <a:cs typeface="Arial" pitchFamily="34" charset="0"/>
                </a:rPr>
                <a:t>(25a) </a:t>
              </a:r>
              <a:r>
                <a:rPr lang="en-US" sz="1400" b="1" i="1" dirty="0" smtClean="0">
                  <a:latin typeface="Arial" pitchFamily="34" charset="0"/>
                  <a:cs typeface="Arial" pitchFamily="34" charset="0"/>
                </a:rPr>
                <a:t>sequential connective (</a:t>
              </a:r>
              <a:r>
                <a:rPr lang="el-GR" sz="1400" b="1" i="1" dirty="0" smtClean="0">
                  <a:latin typeface="Arial" pitchFamily="34" charset="0"/>
                  <a:cs typeface="Arial" pitchFamily="34" charset="0"/>
                </a:rPr>
                <a:t>πρῶτον δὲ</a:t>
              </a:r>
              <a:r>
                <a:rPr lang="en-US" sz="1400" b="1" i="1" dirty="0" smtClean="0">
                  <a:latin typeface="Arial" pitchFamily="34" charset="0"/>
                  <a:cs typeface="Arial" pitchFamily="34" charset="0"/>
                </a:rPr>
                <a:t>) </a:t>
              </a:r>
              <a:r>
                <a:rPr lang="en-US" sz="1400" i="1" dirty="0" smtClean="0">
                  <a:latin typeface="Arial" pitchFamily="34" charset="0"/>
                  <a:cs typeface="Arial" pitchFamily="34" charset="0"/>
                </a:rPr>
                <a:t>+ present tenses: marks a return to the chronology, identifying the initial event of the chronology</a:t>
              </a:r>
              <a:endParaRPr lang="en-US" sz="1400" dirty="0" smtClean="0">
                <a:latin typeface="Arial" pitchFamily="34" charset="0"/>
                <a:cs typeface="Arial" pitchFamily="34" charset="0"/>
              </a:endParaRPr>
            </a:p>
          </p:txBody>
        </p:sp>
        <p:sp>
          <p:nvSpPr>
            <p:cNvPr id="15" name="Rectangle 14"/>
            <p:cNvSpPr/>
            <p:nvPr/>
          </p:nvSpPr>
          <p:spPr>
            <a:xfrm>
              <a:off x="762000" y="2819400"/>
              <a:ext cx="6172200" cy="338554"/>
            </a:xfrm>
            <a:prstGeom prst="rect">
              <a:avLst/>
            </a:prstGeom>
            <a:solidFill>
              <a:srgbClr val="FF0000"/>
            </a:solidFill>
          </p:spPr>
          <p:txBody>
            <a:bodyPr wrap="square">
              <a:spAutoFit/>
            </a:bodyPr>
            <a:lstStyle/>
            <a:p>
              <a:r>
                <a:rPr lang="en-US" sz="1600" b="1" dirty="0" smtClean="0">
                  <a:latin typeface="Arial" pitchFamily="34" charset="0"/>
                  <a:cs typeface="Arial" pitchFamily="34" charset="0"/>
                </a:rPr>
                <a:t>E. (25) Event #1: first, the Son of Man will be rejected &amp; suffer</a:t>
              </a:r>
              <a:endParaRPr lang="en-US" sz="1600" dirty="0">
                <a:latin typeface="Arial" pitchFamily="34" charset="0"/>
                <a:cs typeface="Arial" pitchFamily="34" charset="0"/>
              </a:endParaRPr>
            </a:p>
          </p:txBody>
        </p:sp>
        <p:sp>
          <p:nvSpPr>
            <p:cNvPr id="16" name="Rectangle 15"/>
            <p:cNvSpPr/>
            <p:nvPr/>
          </p:nvSpPr>
          <p:spPr>
            <a:xfrm>
              <a:off x="990600" y="3124200"/>
              <a:ext cx="7696200" cy="307777"/>
            </a:xfrm>
            <a:prstGeom prst="rect">
              <a:avLst/>
            </a:prstGeom>
          </p:spPr>
          <p:txBody>
            <a:bodyPr wrap="square">
              <a:spAutoFit/>
            </a:bodyPr>
            <a:lstStyle/>
            <a:p>
              <a:pPr marL="0" lvl="2"/>
              <a:r>
                <a:rPr lang="en-US" sz="1400" i="1" dirty="0" smtClean="0">
                  <a:latin typeface="Arial" pitchFamily="34" charset="0"/>
                  <a:cs typeface="Arial" pitchFamily="34" charset="0"/>
                </a:rPr>
                <a:t>(26a) </a:t>
              </a:r>
              <a:r>
                <a:rPr lang="en-US" sz="1400" b="1" i="1" dirty="0" smtClean="0">
                  <a:latin typeface="Arial" pitchFamily="34" charset="0"/>
                  <a:cs typeface="Arial" pitchFamily="34" charset="0"/>
                </a:rPr>
                <a:t>sequential connective (</a:t>
              </a:r>
              <a:r>
                <a:rPr lang="el-GR" sz="1400" b="1" i="1" dirty="0" smtClean="0">
                  <a:latin typeface="Arial" pitchFamily="34" charset="0"/>
                  <a:cs typeface="Arial" pitchFamily="34" charset="0"/>
                </a:rPr>
                <a:t>καὶ</a:t>
              </a:r>
              <a:r>
                <a:rPr lang="en-US" sz="1400" b="1" i="1" dirty="0" smtClean="0">
                  <a:latin typeface="Arial" pitchFamily="34" charset="0"/>
                  <a:cs typeface="Arial" pitchFamily="34" charset="0"/>
                </a:rPr>
                <a:t>) </a:t>
              </a:r>
              <a:r>
                <a:rPr lang="en-US" sz="1400" i="1" dirty="0" smtClean="0">
                  <a:latin typeface="Arial" pitchFamily="34" charset="0"/>
                  <a:cs typeface="Arial" pitchFamily="34" charset="0"/>
                </a:rPr>
                <a:t>+ indic. fut. : marks a continuation of the chronology</a:t>
              </a:r>
              <a:endParaRPr lang="en-US" sz="1400" dirty="0">
                <a:latin typeface="Arial" pitchFamily="34" charset="0"/>
                <a:cs typeface="Arial" pitchFamily="34" charset="0"/>
              </a:endParaRPr>
            </a:p>
          </p:txBody>
        </p:sp>
        <p:sp>
          <p:nvSpPr>
            <p:cNvPr id="17" name="Rectangle 16"/>
            <p:cNvSpPr/>
            <p:nvPr/>
          </p:nvSpPr>
          <p:spPr>
            <a:xfrm>
              <a:off x="381000" y="3352800"/>
              <a:ext cx="8534400" cy="1508105"/>
            </a:xfrm>
            <a:prstGeom prst="rect">
              <a:avLst/>
            </a:prstGeom>
            <a:noFill/>
          </p:spPr>
          <p:txBody>
            <a:bodyPr wrap="square">
              <a:spAutoFit/>
            </a:bodyPr>
            <a:lstStyle/>
            <a:p>
              <a:r>
                <a:rPr lang="en-US" sz="1600" b="1" dirty="0" smtClean="0">
                  <a:latin typeface="Arial" pitchFamily="34" charset="0"/>
                  <a:cs typeface="Arial" pitchFamily="34" charset="0"/>
                </a:rPr>
                <a:t>II. (26-29) Chronology part two: “</a:t>
              </a:r>
              <a:r>
                <a:rPr lang="en-US" sz="1600" b="1" u="sng" dirty="0" smtClean="0">
                  <a:latin typeface="Arial" pitchFamily="34" charset="0"/>
                  <a:cs typeface="Arial" pitchFamily="34" charset="0"/>
                </a:rPr>
                <a:t>The Days of the Son of Man</a:t>
              </a:r>
              <a:r>
                <a:rPr lang="en-US" sz="1600" b="1" dirty="0" smtClean="0">
                  <a:latin typeface="Arial" pitchFamily="34" charset="0"/>
                  <a:cs typeface="Arial" pitchFamily="34" charset="0"/>
                </a:rPr>
                <a:t>” will arrive, and be identical (</a:t>
              </a:r>
              <a:r>
                <a:rPr lang="el-GR" sz="1600" b="1" i="1" dirty="0" smtClean="0">
                  <a:latin typeface="Arial" pitchFamily="34" charset="0"/>
                  <a:cs typeface="Arial" pitchFamily="34" charset="0"/>
                </a:rPr>
                <a:t>καθὼς</a:t>
              </a:r>
              <a:r>
                <a:rPr lang="en-US" sz="1600" dirty="0" smtClean="0">
                  <a:latin typeface="Arial" pitchFamily="34" charset="0"/>
                  <a:cs typeface="Arial" pitchFamily="34" charset="0"/>
                </a:rPr>
                <a:t>) </a:t>
              </a:r>
              <a:r>
                <a:rPr lang="en-US" sz="1600" b="1" dirty="0" smtClean="0">
                  <a:latin typeface="Arial" pitchFamily="34" charset="0"/>
                  <a:cs typeface="Arial" pitchFamily="34" charset="0"/>
                </a:rPr>
                <a:t>to the tumultuous chronologies seen in “The Days of Noah” and “The Days of Lot”</a:t>
              </a:r>
            </a:p>
            <a:p>
              <a:pPr marL="968375" lvl="2"/>
              <a:r>
                <a:rPr lang="en-US" sz="1400" i="1" dirty="0" smtClean="0">
                  <a:latin typeface="Arial" pitchFamily="34" charset="0"/>
                  <a:cs typeface="Arial" pitchFamily="34" charset="0"/>
                </a:rPr>
                <a:t>(27a, 28a) </a:t>
              </a:r>
              <a:r>
                <a:rPr lang="en-US" sz="1400" b="1" i="1" dirty="0" smtClean="0">
                  <a:latin typeface="Arial" pitchFamily="34" charset="0"/>
                  <a:cs typeface="Arial" pitchFamily="34" charset="0"/>
                </a:rPr>
                <a:t>no connectives </a:t>
              </a:r>
              <a:r>
                <a:rPr lang="en-US" sz="1400" i="1" dirty="0" smtClean="0">
                  <a:latin typeface="Arial" pitchFamily="34" charset="0"/>
                  <a:cs typeface="Arial" pitchFamily="34" charset="0"/>
                </a:rPr>
                <a:t>+ indic. impfcts.: marks 1</a:t>
              </a:r>
              <a:r>
                <a:rPr lang="en-US" sz="1400" i="1" baseline="30000" dirty="0" smtClean="0">
                  <a:latin typeface="Arial" pitchFamily="34" charset="0"/>
                  <a:cs typeface="Arial" pitchFamily="34" charset="0"/>
                </a:rPr>
                <a:t>st</a:t>
              </a:r>
              <a:r>
                <a:rPr lang="en-US" sz="1400" i="1" dirty="0" smtClean="0">
                  <a:latin typeface="Arial" pitchFamily="34" charset="0"/>
                  <a:cs typeface="Arial" pitchFamily="34" charset="0"/>
                </a:rPr>
                <a:t> events of the 3 (2 ancient, 1 future) “part II” chronologies</a:t>
              </a:r>
              <a:endParaRPr lang="en-US" sz="1400" dirty="0" smtClean="0">
                <a:latin typeface="Arial" pitchFamily="34" charset="0"/>
                <a:cs typeface="Arial" pitchFamily="34" charset="0"/>
              </a:endParaRPr>
            </a:p>
            <a:p>
              <a:endParaRPr lang="en-US" sz="1600" dirty="0">
                <a:latin typeface="Arial" pitchFamily="34" charset="0"/>
                <a:cs typeface="Arial" pitchFamily="34" charset="0"/>
              </a:endParaRPr>
            </a:p>
          </p:txBody>
        </p:sp>
        <p:sp>
          <p:nvSpPr>
            <p:cNvPr id="18" name="Rectangle 17"/>
            <p:cNvSpPr/>
            <p:nvPr/>
          </p:nvSpPr>
          <p:spPr>
            <a:xfrm>
              <a:off x="762000" y="4572000"/>
              <a:ext cx="8077200" cy="584775"/>
            </a:xfrm>
            <a:prstGeom prst="rect">
              <a:avLst/>
            </a:prstGeom>
            <a:solidFill>
              <a:srgbClr val="B2B2B2"/>
            </a:solidFill>
          </p:spPr>
          <p:txBody>
            <a:bodyPr wrap="square">
              <a:spAutoFit/>
            </a:bodyPr>
            <a:lstStyle/>
            <a:p>
              <a:r>
                <a:rPr lang="en-US" sz="1600" b="1" dirty="0" smtClean="0">
                  <a:latin typeface="Arial" pitchFamily="34" charset="0"/>
                  <a:cs typeface="Arial" pitchFamily="34" charset="0"/>
                </a:rPr>
                <a:t>A. (27a, 28b) Event #3: People were (and will be) carrying out typical activities, unawares</a:t>
              </a:r>
              <a:endParaRPr lang="en-US" sz="1600" dirty="0">
                <a:latin typeface="Arial" pitchFamily="34" charset="0"/>
                <a:cs typeface="Arial" pitchFamily="34" charset="0"/>
              </a:endParaRPr>
            </a:p>
          </p:txBody>
        </p:sp>
        <p:sp>
          <p:nvSpPr>
            <p:cNvPr id="29" name="Rectangle 28"/>
            <p:cNvSpPr/>
            <p:nvPr/>
          </p:nvSpPr>
          <p:spPr>
            <a:xfrm>
              <a:off x="762000" y="5115580"/>
              <a:ext cx="7696200" cy="523220"/>
            </a:xfrm>
            <a:prstGeom prst="rect">
              <a:avLst/>
            </a:prstGeom>
          </p:spPr>
          <p:txBody>
            <a:bodyPr wrap="square">
              <a:spAutoFit/>
            </a:bodyPr>
            <a:lstStyle/>
            <a:p>
              <a:pPr marL="576263" lvl="1"/>
              <a:r>
                <a:rPr lang="en-US" sz="1400" i="1" dirty="0" smtClean="0">
                  <a:latin typeface="Arial" pitchFamily="34" charset="0"/>
                  <a:cs typeface="Arial" pitchFamily="34" charset="0"/>
                </a:rPr>
                <a:t>(27b, 29a) </a:t>
              </a:r>
              <a:r>
                <a:rPr lang="en-US" sz="1400" b="1" i="1" dirty="0" smtClean="0">
                  <a:latin typeface="Arial" pitchFamily="34" charset="0"/>
                  <a:cs typeface="Arial" pitchFamily="34" charset="0"/>
                </a:rPr>
                <a:t>sequential connectives (</a:t>
              </a:r>
              <a:r>
                <a:rPr lang="el-GR" sz="1400" b="1" dirty="0" smtClean="0">
                  <a:latin typeface="Arial" pitchFamily="34" charset="0"/>
                  <a:cs typeface="Arial" pitchFamily="34" charset="0"/>
                </a:rPr>
                <a:t>ἄχρι</a:t>
              </a:r>
              <a:r>
                <a:rPr lang="en-US" sz="1400" b="1" dirty="0" smtClean="0">
                  <a:latin typeface="Arial" pitchFamily="34" charset="0"/>
                  <a:cs typeface="Arial" pitchFamily="34" charset="0"/>
                </a:rPr>
                <a:t>, </a:t>
              </a:r>
              <a:r>
                <a:rPr lang="el-GR" sz="1400" b="1" i="1" dirty="0" smtClean="0">
                  <a:latin typeface="Arial" pitchFamily="34" charset="0"/>
                  <a:cs typeface="Arial" pitchFamily="34" charset="0"/>
                </a:rPr>
                <a:t>δὲ</a:t>
              </a:r>
              <a:r>
                <a:rPr lang="en-US" sz="1400" b="1" i="1" dirty="0" smtClean="0">
                  <a:latin typeface="Arial" pitchFamily="34" charset="0"/>
                  <a:cs typeface="Arial" pitchFamily="34" charset="0"/>
                </a:rPr>
                <a:t>) </a:t>
              </a:r>
              <a:r>
                <a:rPr lang="en-US" sz="1400" i="1" dirty="0" smtClean="0">
                  <a:latin typeface="Arial" pitchFamily="34" charset="0"/>
                  <a:cs typeface="Arial" pitchFamily="34" charset="0"/>
                </a:rPr>
                <a:t>+ indic. aorists: marks a continuation of the 3 chronologies</a:t>
              </a:r>
              <a:r>
                <a:rPr lang="en-US" sz="1400" b="1" i="1" dirty="0" smtClean="0">
                  <a:latin typeface="Arial" pitchFamily="34" charset="0"/>
                  <a:cs typeface="Arial" pitchFamily="34" charset="0"/>
                </a:rPr>
                <a:t> </a:t>
              </a:r>
              <a:r>
                <a:rPr lang="en-US" sz="1400" dirty="0" smtClean="0">
                  <a:latin typeface="Arial" pitchFamily="34" charset="0"/>
                  <a:cs typeface="Arial" pitchFamily="34" charset="0"/>
                </a:rPr>
                <a:t> </a:t>
              </a:r>
              <a:endParaRPr lang="en-US" sz="1400" dirty="0">
                <a:latin typeface="Arial" pitchFamily="34" charset="0"/>
                <a:cs typeface="Arial" pitchFamily="34" charset="0"/>
              </a:endParaRPr>
            </a:p>
          </p:txBody>
        </p:sp>
        <p:sp>
          <p:nvSpPr>
            <p:cNvPr id="30" name="Rectangle 29"/>
            <p:cNvSpPr/>
            <p:nvPr/>
          </p:nvSpPr>
          <p:spPr>
            <a:xfrm>
              <a:off x="762000" y="5572780"/>
              <a:ext cx="8077200" cy="584775"/>
            </a:xfrm>
            <a:prstGeom prst="rect">
              <a:avLst/>
            </a:prstGeom>
            <a:solidFill>
              <a:srgbClr val="00B0F0"/>
            </a:solidFill>
          </p:spPr>
          <p:txBody>
            <a:bodyPr wrap="square">
              <a:spAutoFit/>
            </a:bodyPr>
            <a:lstStyle/>
            <a:p>
              <a:r>
                <a:rPr lang="en-US" sz="1600" b="1" dirty="0" smtClean="0"/>
                <a:t>B</a:t>
              </a:r>
              <a:r>
                <a:rPr lang="en-US" sz="1600" b="1" dirty="0" smtClean="0">
                  <a:latin typeface="Arial" pitchFamily="34" charset="0"/>
                  <a:cs typeface="Arial" pitchFamily="34" charset="0"/>
                </a:rPr>
                <a:t>. (27b, 29a) Event #4, “until/on The Day that… ”: On a particular day, the godly were (and will be) removed geographically from the Divinely-selected region</a:t>
              </a:r>
              <a:endParaRPr lang="en-US" sz="1600" dirty="0">
                <a:latin typeface="Arial" pitchFamily="34" charset="0"/>
                <a:cs typeface="Arial" pitchFamily="34" charset="0"/>
              </a:endParaRPr>
            </a:p>
          </p:txBody>
        </p:sp>
      </p:grpSp>
      <p:grpSp>
        <p:nvGrpSpPr>
          <p:cNvPr id="21" name="Group 20"/>
          <p:cNvGrpSpPr/>
          <p:nvPr/>
        </p:nvGrpSpPr>
        <p:grpSpPr>
          <a:xfrm>
            <a:off x="457200" y="609601"/>
            <a:ext cx="8001000" cy="1481329"/>
            <a:chOff x="533400" y="1447800"/>
            <a:chExt cx="8001000" cy="1310406"/>
          </a:xfrm>
        </p:grpSpPr>
        <p:sp>
          <p:nvSpPr>
            <p:cNvPr id="22" name="TextBox 21"/>
            <p:cNvSpPr txBox="1"/>
            <p:nvPr/>
          </p:nvSpPr>
          <p:spPr>
            <a:xfrm>
              <a:off x="609600" y="1987062"/>
              <a:ext cx="3810000" cy="206920"/>
            </a:xfrm>
            <a:prstGeom prst="rect">
              <a:avLst/>
            </a:prstGeom>
            <a:solidFill>
              <a:srgbClr val="92D050"/>
            </a:solidFill>
          </p:spPr>
          <p:txBody>
            <a:bodyPr wrap="square" lIns="91440" tIns="9144" rIns="9144" bIns="9144" rtlCol="0">
              <a:spAutoFit/>
            </a:bodyPr>
            <a:lstStyle/>
            <a:p>
              <a:pPr algn="ctr"/>
              <a:r>
                <a:rPr lang="en-US" sz="1400" dirty="0" smtClean="0">
                  <a:latin typeface="Arial" pitchFamily="34" charset="0"/>
                  <a:cs typeface="Arial" pitchFamily="34" charset="0"/>
                </a:rPr>
                <a:t>The days longing for 1 of the Days of the SofM </a:t>
              </a:r>
              <a:endParaRPr lang="en-US" sz="1400" i="1" dirty="0" smtClean="0">
                <a:latin typeface="Arial" pitchFamily="34" charset="0"/>
                <a:cs typeface="Arial" pitchFamily="34" charset="0"/>
              </a:endParaRPr>
            </a:p>
          </p:txBody>
        </p:sp>
        <p:sp>
          <p:nvSpPr>
            <p:cNvPr id="23" name="TextBox 22"/>
            <p:cNvSpPr txBox="1"/>
            <p:nvPr/>
          </p:nvSpPr>
          <p:spPr>
            <a:xfrm>
              <a:off x="609600" y="2256693"/>
              <a:ext cx="4038600" cy="242668"/>
            </a:xfrm>
            <a:prstGeom prst="rect">
              <a:avLst/>
            </a:prstGeom>
            <a:solidFill>
              <a:srgbClr val="B2B2B2"/>
            </a:solidFill>
          </p:spPr>
          <p:txBody>
            <a:bodyPr wrap="square" lIns="91440" tIns="9144" rIns="9144" bIns="9144" rtlCol="0">
              <a:spAutoFit/>
            </a:bodyPr>
            <a:lstStyle/>
            <a:p>
              <a:r>
                <a:rPr lang="en-US" sz="1400" dirty="0" smtClean="0">
                  <a:latin typeface="Arial" pitchFamily="34" charset="0"/>
                  <a:cs typeface="Arial" pitchFamily="34" charset="0"/>
                </a:rPr>
                <a:t>People living/attempting normal lives, unawares</a:t>
              </a:r>
            </a:p>
            <a:p>
              <a:pPr algn="ctr"/>
              <a:endParaRPr lang="en-US" sz="1400" i="1" dirty="0" smtClean="0">
                <a:latin typeface="Arial" pitchFamily="34" charset="0"/>
                <a:cs typeface="Arial" pitchFamily="34" charset="0"/>
              </a:endParaRPr>
            </a:p>
          </p:txBody>
        </p:sp>
        <p:sp>
          <p:nvSpPr>
            <p:cNvPr id="24" name="TextBox 23"/>
            <p:cNvSpPr txBox="1"/>
            <p:nvPr/>
          </p:nvSpPr>
          <p:spPr>
            <a:xfrm>
              <a:off x="609600" y="2526323"/>
              <a:ext cx="5760720" cy="206920"/>
            </a:xfrm>
            <a:prstGeom prst="rect">
              <a:avLst/>
            </a:prstGeom>
            <a:solidFill>
              <a:srgbClr val="00B0F0"/>
            </a:solidFill>
          </p:spPr>
          <p:txBody>
            <a:bodyPr wrap="square" lIns="91440" tIns="9144" rIns="9144" bIns="9144" rtlCol="0">
              <a:spAutoFit/>
            </a:bodyPr>
            <a:lstStyle/>
            <a:p>
              <a:pPr algn="ctr"/>
              <a:r>
                <a:rPr lang="en-US" sz="1400" dirty="0" smtClean="0">
                  <a:latin typeface="Arial" pitchFamily="34" charset="0"/>
                  <a:cs typeface="Arial" pitchFamily="34" charset="0"/>
                </a:rPr>
                <a:t>The godly removed geographically before retributive judgment arrives</a:t>
              </a:r>
              <a:endParaRPr lang="en-US" sz="1400" i="1" dirty="0" smtClean="0">
                <a:latin typeface="Arial" pitchFamily="34" charset="0"/>
                <a:cs typeface="Arial" pitchFamily="34" charset="0"/>
              </a:endParaRPr>
            </a:p>
          </p:txBody>
        </p:sp>
        <p:sp>
          <p:nvSpPr>
            <p:cNvPr id="25" name="TextBox 24"/>
            <p:cNvSpPr txBox="1"/>
            <p:nvPr/>
          </p:nvSpPr>
          <p:spPr>
            <a:xfrm>
              <a:off x="609600" y="1717431"/>
              <a:ext cx="4023360" cy="206920"/>
            </a:xfrm>
            <a:prstGeom prst="rect">
              <a:avLst/>
            </a:prstGeom>
            <a:solidFill>
              <a:srgbClr val="FF0000"/>
            </a:solidFill>
          </p:spPr>
          <p:txBody>
            <a:bodyPr wrap="square" lIns="91440" tIns="9144" rIns="9144" bIns="9144" rtlCol="0">
              <a:spAutoFit/>
            </a:bodyPr>
            <a:lstStyle/>
            <a:p>
              <a:pPr algn="ctr"/>
              <a:r>
                <a:rPr lang="en-US" sz="1400" dirty="0" smtClean="0">
                  <a:latin typeface="Arial" pitchFamily="34" charset="0"/>
                  <a:cs typeface="Arial" pitchFamily="34" charset="0"/>
                </a:rPr>
                <a:t>JC’s death, 1</a:t>
              </a:r>
              <a:r>
                <a:rPr lang="en-US" sz="1400" baseline="30000" dirty="0" smtClean="0">
                  <a:latin typeface="Arial" pitchFamily="34" charset="0"/>
                  <a:cs typeface="Arial" pitchFamily="34" charset="0"/>
                </a:rPr>
                <a:t>st</a:t>
              </a:r>
              <a:r>
                <a:rPr lang="en-US" sz="1400" dirty="0" smtClean="0">
                  <a:latin typeface="Arial" pitchFamily="34" charset="0"/>
                  <a:cs typeface="Arial" pitchFamily="34" charset="0"/>
                </a:rPr>
                <a:t> event of His complete apocalypse</a:t>
              </a:r>
              <a:endParaRPr lang="en-US" sz="1400" i="1" dirty="0" smtClean="0">
                <a:latin typeface="Arial" pitchFamily="34" charset="0"/>
                <a:cs typeface="Arial" pitchFamily="34" charset="0"/>
              </a:endParaRPr>
            </a:p>
          </p:txBody>
        </p:sp>
        <p:sp>
          <p:nvSpPr>
            <p:cNvPr id="26" name="TextBox 25"/>
            <p:cNvSpPr txBox="1"/>
            <p:nvPr/>
          </p:nvSpPr>
          <p:spPr>
            <a:xfrm>
              <a:off x="6870843" y="1987062"/>
              <a:ext cx="1587357" cy="233910"/>
            </a:xfrm>
            <a:prstGeom prst="rect">
              <a:avLst/>
            </a:prstGeom>
            <a:solidFill>
              <a:srgbClr val="CCFFCC"/>
            </a:solidFill>
          </p:spPr>
          <p:txBody>
            <a:bodyPr wrap="square" lIns="45720" tIns="9144" rIns="9144" bIns="9144" rtlCol="0">
              <a:spAutoFit/>
            </a:bodyPr>
            <a:lstStyle/>
            <a:p>
              <a:pPr algn="ctr"/>
              <a:r>
                <a:rPr lang="en-US" sz="1400" dirty="0" smtClean="0">
                  <a:latin typeface="Arial" pitchFamily="34" charset="0"/>
                  <a:cs typeface="Arial" pitchFamily="34" charset="0"/>
                </a:rPr>
                <a:t>JC’s 2</a:t>
              </a:r>
              <a:r>
                <a:rPr lang="en-US" sz="1400" baseline="30000" dirty="0" smtClean="0">
                  <a:latin typeface="Arial" pitchFamily="34" charset="0"/>
                  <a:cs typeface="Arial" pitchFamily="34" charset="0"/>
                </a:rPr>
                <a:t>nd</a:t>
              </a:r>
              <a:r>
                <a:rPr lang="en-US" sz="1400" dirty="0" smtClean="0">
                  <a:latin typeface="Arial" pitchFamily="34" charset="0"/>
                  <a:cs typeface="Arial" pitchFamily="34" charset="0"/>
                </a:rPr>
                <a:t> Coming</a:t>
              </a:r>
              <a:endParaRPr lang="en-US" sz="1400" dirty="0">
                <a:latin typeface="Arial" pitchFamily="34" charset="0"/>
                <a:cs typeface="Arial" pitchFamily="34" charset="0"/>
              </a:endParaRPr>
            </a:p>
          </p:txBody>
        </p:sp>
        <p:sp>
          <p:nvSpPr>
            <p:cNvPr id="27" name="TextBox 26"/>
            <p:cNvSpPr txBox="1"/>
            <p:nvPr/>
          </p:nvSpPr>
          <p:spPr>
            <a:xfrm>
              <a:off x="5715000" y="1717431"/>
              <a:ext cx="2743200" cy="233910"/>
            </a:xfrm>
            <a:prstGeom prst="rect">
              <a:avLst/>
            </a:prstGeom>
            <a:solidFill>
              <a:srgbClr val="FFFF99"/>
            </a:solidFill>
          </p:spPr>
          <p:txBody>
            <a:bodyPr wrap="square" lIns="91440" tIns="9144" rIns="9144" bIns="9144" rtlCol="0">
              <a:spAutoFit/>
            </a:bodyPr>
            <a:lstStyle/>
            <a:p>
              <a:pPr algn="ctr"/>
              <a:r>
                <a:rPr lang="en-US" sz="1400" dirty="0" smtClean="0">
                  <a:latin typeface="Arial" pitchFamily="34" charset="0"/>
                  <a:cs typeface="Arial" pitchFamily="34" charset="0"/>
                </a:rPr>
                <a:t>Divine, </a:t>
              </a:r>
              <a:r>
                <a:rPr lang="en-US" sz="1400" i="1" dirty="0" smtClean="0">
                  <a:latin typeface="Arial" pitchFamily="34" charset="0"/>
                  <a:cs typeface="Arial" pitchFamily="34" charset="0"/>
                </a:rPr>
                <a:t>evaluative</a:t>
              </a:r>
              <a:r>
                <a:rPr lang="en-US" sz="1400" dirty="0" smtClean="0">
                  <a:latin typeface="Arial" pitchFamily="34" charset="0"/>
                  <a:cs typeface="Arial" pitchFamily="34" charset="0"/>
                </a:rPr>
                <a:t> judgment</a:t>
              </a:r>
              <a:endParaRPr lang="en-US" sz="1400" dirty="0">
                <a:latin typeface="Arial" pitchFamily="34" charset="0"/>
                <a:cs typeface="Arial" pitchFamily="34" charset="0"/>
              </a:endParaRPr>
            </a:p>
          </p:txBody>
        </p:sp>
        <p:sp>
          <p:nvSpPr>
            <p:cNvPr id="28" name="TextBox 27"/>
            <p:cNvSpPr txBox="1"/>
            <p:nvPr/>
          </p:nvSpPr>
          <p:spPr>
            <a:xfrm>
              <a:off x="5989320" y="2256693"/>
              <a:ext cx="2468880" cy="233910"/>
            </a:xfrm>
            <a:prstGeom prst="rect">
              <a:avLst/>
            </a:prstGeom>
            <a:solidFill>
              <a:srgbClr val="FF99CC"/>
            </a:solidFill>
          </p:spPr>
          <p:txBody>
            <a:bodyPr wrap="square" lIns="91440" tIns="9144" rIns="9144" bIns="9144" rtlCol="0">
              <a:spAutoFit/>
            </a:bodyPr>
            <a:lstStyle/>
            <a:p>
              <a:pPr algn="ctr"/>
              <a:r>
                <a:rPr lang="en-US" sz="1400" dirty="0" smtClean="0">
                  <a:latin typeface="Arial" pitchFamily="34" charset="0"/>
                  <a:cs typeface="Arial" pitchFamily="34" charset="0"/>
                </a:rPr>
                <a:t>Divine, </a:t>
              </a:r>
              <a:r>
                <a:rPr lang="en-US" sz="1400" i="1" dirty="0" smtClean="0">
                  <a:latin typeface="Arial" pitchFamily="34" charset="0"/>
                  <a:cs typeface="Arial" pitchFamily="34" charset="0"/>
                </a:rPr>
                <a:t>retributive</a:t>
              </a:r>
              <a:r>
                <a:rPr lang="en-US" sz="1400" dirty="0" smtClean="0">
                  <a:latin typeface="Arial" pitchFamily="34" charset="0"/>
                  <a:cs typeface="Arial" pitchFamily="34" charset="0"/>
                </a:rPr>
                <a:t> judgment</a:t>
              </a:r>
              <a:endParaRPr lang="en-US" sz="1400" dirty="0">
                <a:latin typeface="Arial" pitchFamily="34" charset="0"/>
                <a:cs typeface="Arial" pitchFamily="34" charset="0"/>
              </a:endParaRPr>
            </a:p>
          </p:txBody>
        </p:sp>
        <p:sp>
          <p:nvSpPr>
            <p:cNvPr id="42" name="Rectangle 41"/>
            <p:cNvSpPr/>
            <p:nvPr/>
          </p:nvSpPr>
          <p:spPr>
            <a:xfrm>
              <a:off x="533400" y="1447800"/>
              <a:ext cx="8001000" cy="1310406"/>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3886200" y="1447800"/>
              <a:ext cx="1295400" cy="233910"/>
            </a:xfrm>
            <a:prstGeom prst="rect">
              <a:avLst/>
            </a:prstGeom>
            <a:noFill/>
          </p:spPr>
          <p:txBody>
            <a:bodyPr wrap="square" lIns="91440" tIns="9144" rIns="9144" bIns="9144" rtlCol="0">
              <a:spAutoFit/>
            </a:bodyPr>
            <a:lstStyle/>
            <a:p>
              <a:pPr algn="ctr"/>
              <a:r>
                <a:rPr lang="en-US" sz="1400" b="1" dirty="0" smtClean="0">
                  <a:latin typeface="Arial" pitchFamily="34" charset="0"/>
                  <a:cs typeface="Arial" pitchFamily="34" charset="0"/>
                </a:rPr>
                <a:t>Color Legend</a:t>
              </a: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228600"/>
            <a:ext cx="7467600" cy="295466"/>
          </a:xfrm>
          <a:prstGeom prst="rect">
            <a:avLst/>
          </a:prstGeom>
          <a:noFill/>
        </p:spPr>
        <p:txBody>
          <a:bodyPr wrap="square" lIns="91440" tIns="9144" rIns="9144" bIns="9144" rtlCol="0">
            <a:spAutoFit/>
          </a:bodyPr>
          <a:lstStyle/>
          <a:p>
            <a:pPr algn="ctr"/>
            <a:r>
              <a:rPr lang="en-US" b="1" dirty="0" smtClean="0">
                <a:latin typeface="Arial Black" pitchFamily="34" charset="0"/>
              </a:rPr>
              <a:t>Outline of Jesus’ Second Apocalypse (Lk 17:22-37, cont) </a:t>
            </a:r>
            <a:endParaRPr lang="en-US" dirty="0" smtClean="0">
              <a:latin typeface="Arial Black" pitchFamily="34" charset="0"/>
            </a:endParaRPr>
          </a:p>
        </p:txBody>
      </p:sp>
      <p:grpSp>
        <p:nvGrpSpPr>
          <p:cNvPr id="28" name="Group 27"/>
          <p:cNvGrpSpPr/>
          <p:nvPr/>
        </p:nvGrpSpPr>
        <p:grpSpPr>
          <a:xfrm>
            <a:off x="762000" y="2372380"/>
            <a:ext cx="8001000" cy="1513820"/>
            <a:chOff x="762000" y="2372380"/>
            <a:chExt cx="8001000" cy="1513820"/>
          </a:xfrm>
        </p:grpSpPr>
        <p:sp>
          <p:nvSpPr>
            <p:cNvPr id="13" name="Rectangle 12"/>
            <p:cNvSpPr/>
            <p:nvPr/>
          </p:nvSpPr>
          <p:spPr>
            <a:xfrm>
              <a:off x="762000" y="2372380"/>
              <a:ext cx="7924800" cy="523220"/>
            </a:xfrm>
            <a:prstGeom prst="rect">
              <a:avLst/>
            </a:prstGeom>
          </p:spPr>
          <p:txBody>
            <a:bodyPr wrap="square">
              <a:spAutoFit/>
            </a:bodyPr>
            <a:lstStyle/>
            <a:p>
              <a:pPr marL="565150"/>
              <a:r>
                <a:rPr lang="en-US" sz="1400" i="1" dirty="0" smtClean="0">
                  <a:latin typeface="Arial" pitchFamily="34" charset="0"/>
                  <a:cs typeface="Arial" pitchFamily="34" charset="0"/>
                </a:rPr>
                <a:t>(27c, 29b) </a:t>
              </a:r>
              <a:r>
                <a:rPr lang="en-US" sz="1400" b="1" i="1" dirty="0" smtClean="0">
                  <a:latin typeface="Arial" pitchFamily="34" charset="0"/>
                  <a:cs typeface="Arial" pitchFamily="34" charset="0"/>
                </a:rPr>
                <a:t>sequential connectives (</a:t>
              </a:r>
              <a:r>
                <a:rPr lang="el-GR" sz="1400" b="1" i="1" dirty="0" smtClean="0">
                  <a:latin typeface="Arial" pitchFamily="34" charset="0"/>
                  <a:cs typeface="Arial" pitchFamily="34" charset="0"/>
                </a:rPr>
                <a:t>καὶ</a:t>
              </a:r>
              <a:r>
                <a:rPr lang="en-US" sz="1400" b="1" i="1" dirty="0" smtClean="0">
                  <a:latin typeface="Arial" pitchFamily="34" charset="0"/>
                  <a:cs typeface="Arial" pitchFamily="34" charset="0"/>
                </a:rPr>
                <a:t>, relative/temporal clause)</a:t>
              </a:r>
              <a:r>
                <a:rPr lang="en-US" sz="1400" i="1" dirty="0" smtClean="0">
                  <a:latin typeface="Arial" pitchFamily="34" charset="0"/>
                  <a:cs typeface="Arial" pitchFamily="34" charset="0"/>
                </a:rPr>
                <a:t> + indic. aorists: mark a continuation of the 3 chronologies</a:t>
              </a:r>
              <a:endParaRPr lang="en-US" sz="1400" dirty="0">
                <a:latin typeface="Arial" pitchFamily="34" charset="0"/>
                <a:cs typeface="Arial" pitchFamily="34" charset="0"/>
              </a:endParaRPr>
            </a:p>
          </p:txBody>
        </p:sp>
        <p:sp>
          <p:nvSpPr>
            <p:cNvPr id="14" name="Rectangle 13"/>
            <p:cNvSpPr/>
            <p:nvPr/>
          </p:nvSpPr>
          <p:spPr>
            <a:xfrm>
              <a:off x="807720" y="2996625"/>
              <a:ext cx="7955280" cy="584775"/>
            </a:xfrm>
            <a:prstGeom prst="rect">
              <a:avLst/>
            </a:prstGeom>
            <a:solidFill>
              <a:srgbClr val="FF99CC"/>
            </a:solidFill>
          </p:spPr>
          <p:txBody>
            <a:bodyPr wrap="square">
              <a:spAutoFit/>
            </a:bodyPr>
            <a:lstStyle/>
            <a:p>
              <a:r>
                <a:rPr lang="en-US" sz="1600" b="1" dirty="0" smtClean="0">
                  <a:latin typeface="Arial" pitchFamily="34" charset="0"/>
                  <a:cs typeface="Arial" pitchFamily="34" charset="0"/>
                </a:rPr>
                <a:t>C. (27c, 29c) Event #5: God directly poured (and will pour) out from the heavens </a:t>
              </a:r>
              <a:r>
                <a:rPr lang="en-US" sz="1600" b="1" i="1" dirty="0" smtClean="0">
                  <a:latin typeface="Arial" pitchFamily="34" charset="0"/>
                  <a:cs typeface="Arial" pitchFamily="34" charset="0"/>
                </a:rPr>
                <a:t>retributive </a:t>
              </a:r>
              <a:r>
                <a:rPr lang="en-US" sz="1600" b="1" dirty="0" smtClean="0">
                  <a:latin typeface="Arial" pitchFamily="34" charset="0"/>
                  <a:cs typeface="Arial" pitchFamily="34" charset="0"/>
                </a:rPr>
                <a:t>judgment upon any living thing remaining in that region</a:t>
              </a:r>
              <a:endParaRPr lang="en-US" sz="1600" dirty="0">
                <a:latin typeface="Arial" pitchFamily="34" charset="0"/>
                <a:cs typeface="Arial" pitchFamily="34" charset="0"/>
              </a:endParaRPr>
            </a:p>
          </p:txBody>
        </p:sp>
        <p:sp>
          <p:nvSpPr>
            <p:cNvPr id="15" name="Rectangle 14"/>
            <p:cNvSpPr/>
            <p:nvPr/>
          </p:nvSpPr>
          <p:spPr>
            <a:xfrm>
              <a:off x="762000" y="3578423"/>
              <a:ext cx="7696200" cy="307777"/>
            </a:xfrm>
            <a:prstGeom prst="rect">
              <a:avLst/>
            </a:prstGeom>
          </p:spPr>
          <p:txBody>
            <a:bodyPr wrap="square">
              <a:spAutoFit/>
            </a:bodyPr>
            <a:lstStyle/>
            <a:p>
              <a:pPr marL="230188"/>
              <a:r>
                <a:rPr lang="en-US" sz="1400" i="1" dirty="0" smtClean="0">
                  <a:latin typeface="Arial" pitchFamily="34" charset="0"/>
                  <a:cs typeface="Arial" pitchFamily="34" charset="0"/>
                </a:rPr>
                <a:t>(30)</a:t>
              </a:r>
              <a:r>
                <a:rPr lang="en-US" sz="1400" b="1" i="1" dirty="0" smtClean="0">
                  <a:latin typeface="Arial" pitchFamily="34" charset="0"/>
                  <a:cs typeface="Arial" pitchFamily="34" charset="0"/>
                </a:rPr>
                <a:t> no connective</a:t>
              </a:r>
              <a:r>
                <a:rPr lang="en-US" sz="1400" i="1" dirty="0" smtClean="0">
                  <a:latin typeface="Arial" pitchFamily="34" charset="0"/>
                  <a:cs typeface="Arial" pitchFamily="34" charset="0"/>
                </a:rPr>
                <a:t> + indic. fut.: marks a new section of the chronology</a:t>
              </a:r>
              <a:endParaRPr lang="en-US" sz="1400" i="1" dirty="0">
                <a:latin typeface="Arial" pitchFamily="34" charset="0"/>
                <a:cs typeface="Arial" pitchFamily="34" charset="0"/>
              </a:endParaRPr>
            </a:p>
          </p:txBody>
        </p:sp>
        <p:sp>
          <p:nvSpPr>
            <p:cNvPr id="20" name="TextBox 19"/>
            <p:cNvSpPr txBox="1"/>
            <p:nvPr/>
          </p:nvSpPr>
          <p:spPr>
            <a:xfrm>
              <a:off x="4800600" y="2667000"/>
              <a:ext cx="101631" cy="264688"/>
            </a:xfrm>
            <a:prstGeom prst="rect">
              <a:avLst/>
            </a:prstGeom>
            <a:noFill/>
          </p:spPr>
          <p:txBody>
            <a:bodyPr wrap="none" lIns="91440" tIns="9144" rIns="9144" bIns="9144" rtlCol="0">
              <a:spAutoFit/>
            </a:bodyPr>
            <a:lstStyle/>
            <a:p>
              <a:pPr algn="ctr"/>
              <a:endParaRPr lang="en-US" sz="1600" i="1" dirty="0" smtClean="0"/>
            </a:p>
          </p:txBody>
        </p:sp>
      </p:grpSp>
      <p:grpSp>
        <p:nvGrpSpPr>
          <p:cNvPr id="17" name="Group 16"/>
          <p:cNvGrpSpPr/>
          <p:nvPr/>
        </p:nvGrpSpPr>
        <p:grpSpPr>
          <a:xfrm>
            <a:off x="457200" y="609601"/>
            <a:ext cx="8001000" cy="1481329"/>
            <a:chOff x="533400" y="1447800"/>
            <a:chExt cx="8001000" cy="1310406"/>
          </a:xfrm>
        </p:grpSpPr>
        <p:sp>
          <p:nvSpPr>
            <p:cNvPr id="18" name="TextBox 17"/>
            <p:cNvSpPr txBox="1"/>
            <p:nvPr/>
          </p:nvSpPr>
          <p:spPr>
            <a:xfrm>
              <a:off x="609600" y="1987062"/>
              <a:ext cx="3810000" cy="206920"/>
            </a:xfrm>
            <a:prstGeom prst="rect">
              <a:avLst/>
            </a:prstGeom>
            <a:solidFill>
              <a:srgbClr val="92D050"/>
            </a:solidFill>
          </p:spPr>
          <p:txBody>
            <a:bodyPr wrap="square" lIns="91440" tIns="9144" rIns="9144" bIns="9144" rtlCol="0">
              <a:spAutoFit/>
            </a:bodyPr>
            <a:lstStyle/>
            <a:p>
              <a:pPr algn="ctr"/>
              <a:r>
                <a:rPr lang="en-US" sz="1400" dirty="0" smtClean="0">
                  <a:latin typeface="Arial" pitchFamily="34" charset="0"/>
                  <a:cs typeface="Arial" pitchFamily="34" charset="0"/>
                </a:rPr>
                <a:t>The days longing for 1 of the Days of the SofM </a:t>
              </a:r>
              <a:endParaRPr lang="en-US" sz="1400" i="1" dirty="0" smtClean="0">
                <a:latin typeface="Arial" pitchFamily="34" charset="0"/>
                <a:cs typeface="Arial" pitchFamily="34" charset="0"/>
              </a:endParaRPr>
            </a:p>
          </p:txBody>
        </p:sp>
        <p:sp>
          <p:nvSpPr>
            <p:cNvPr id="19" name="TextBox 18"/>
            <p:cNvSpPr txBox="1"/>
            <p:nvPr/>
          </p:nvSpPr>
          <p:spPr>
            <a:xfrm>
              <a:off x="609600" y="2256693"/>
              <a:ext cx="4038600" cy="242668"/>
            </a:xfrm>
            <a:prstGeom prst="rect">
              <a:avLst/>
            </a:prstGeom>
            <a:solidFill>
              <a:srgbClr val="B2B2B2"/>
            </a:solidFill>
          </p:spPr>
          <p:txBody>
            <a:bodyPr wrap="square" lIns="91440" tIns="9144" rIns="9144" bIns="9144" rtlCol="0">
              <a:spAutoFit/>
            </a:bodyPr>
            <a:lstStyle/>
            <a:p>
              <a:r>
                <a:rPr lang="en-US" sz="1400" dirty="0" smtClean="0">
                  <a:latin typeface="Arial" pitchFamily="34" charset="0"/>
                  <a:cs typeface="Arial" pitchFamily="34" charset="0"/>
                </a:rPr>
                <a:t>People living/attempting normal lives, unawares</a:t>
              </a:r>
            </a:p>
            <a:p>
              <a:pPr algn="ctr"/>
              <a:endParaRPr lang="en-US" sz="1400" i="1" dirty="0" smtClean="0">
                <a:latin typeface="Arial" pitchFamily="34" charset="0"/>
                <a:cs typeface="Arial" pitchFamily="34" charset="0"/>
              </a:endParaRPr>
            </a:p>
          </p:txBody>
        </p:sp>
        <p:sp>
          <p:nvSpPr>
            <p:cNvPr id="21" name="TextBox 20"/>
            <p:cNvSpPr txBox="1"/>
            <p:nvPr/>
          </p:nvSpPr>
          <p:spPr>
            <a:xfrm>
              <a:off x="609600" y="2526323"/>
              <a:ext cx="5760720" cy="206920"/>
            </a:xfrm>
            <a:prstGeom prst="rect">
              <a:avLst/>
            </a:prstGeom>
            <a:solidFill>
              <a:srgbClr val="00B0F0"/>
            </a:solidFill>
          </p:spPr>
          <p:txBody>
            <a:bodyPr wrap="square" lIns="91440" tIns="9144" rIns="9144" bIns="9144" rtlCol="0">
              <a:spAutoFit/>
            </a:bodyPr>
            <a:lstStyle/>
            <a:p>
              <a:pPr algn="ctr"/>
              <a:r>
                <a:rPr lang="en-US" sz="1400" dirty="0" smtClean="0">
                  <a:latin typeface="Arial" pitchFamily="34" charset="0"/>
                  <a:cs typeface="Arial" pitchFamily="34" charset="0"/>
                </a:rPr>
                <a:t>The godly removed geographically before retributive judgment arrives</a:t>
              </a:r>
              <a:endParaRPr lang="en-US" sz="1400" i="1" dirty="0" smtClean="0">
                <a:latin typeface="Arial" pitchFamily="34" charset="0"/>
                <a:cs typeface="Arial" pitchFamily="34" charset="0"/>
              </a:endParaRPr>
            </a:p>
          </p:txBody>
        </p:sp>
        <p:sp>
          <p:nvSpPr>
            <p:cNvPr id="22" name="TextBox 21"/>
            <p:cNvSpPr txBox="1"/>
            <p:nvPr/>
          </p:nvSpPr>
          <p:spPr>
            <a:xfrm>
              <a:off x="609600" y="1717431"/>
              <a:ext cx="4023360" cy="206920"/>
            </a:xfrm>
            <a:prstGeom prst="rect">
              <a:avLst/>
            </a:prstGeom>
            <a:solidFill>
              <a:srgbClr val="FF0000"/>
            </a:solidFill>
          </p:spPr>
          <p:txBody>
            <a:bodyPr wrap="square" lIns="91440" tIns="9144" rIns="9144" bIns="9144" rtlCol="0">
              <a:spAutoFit/>
            </a:bodyPr>
            <a:lstStyle/>
            <a:p>
              <a:pPr algn="ctr"/>
              <a:r>
                <a:rPr lang="en-US" sz="1400" dirty="0" smtClean="0">
                  <a:latin typeface="Arial" pitchFamily="34" charset="0"/>
                  <a:cs typeface="Arial" pitchFamily="34" charset="0"/>
                </a:rPr>
                <a:t>JC’s death, 1</a:t>
              </a:r>
              <a:r>
                <a:rPr lang="en-US" sz="1400" baseline="30000" dirty="0" smtClean="0">
                  <a:latin typeface="Arial" pitchFamily="34" charset="0"/>
                  <a:cs typeface="Arial" pitchFamily="34" charset="0"/>
                </a:rPr>
                <a:t>st</a:t>
              </a:r>
              <a:r>
                <a:rPr lang="en-US" sz="1400" dirty="0" smtClean="0">
                  <a:latin typeface="Arial" pitchFamily="34" charset="0"/>
                  <a:cs typeface="Arial" pitchFamily="34" charset="0"/>
                </a:rPr>
                <a:t> event of His complete apocalypse</a:t>
              </a:r>
              <a:endParaRPr lang="en-US" sz="1400" i="1" dirty="0" smtClean="0">
                <a:latin typeface="Arial" pitchFamily="34" charset="0"/>
                <a:cs typeface="Arial" pitchFamily="34" charset="0"/>
              </a:endParaRPr>
            </a:p>
          </p:txBody>
        </p:sp>
        <p:sp>
          <p:nvSpPr>
            <p:cNvPr id="23" name="TextBox 22"/>
            <p:cNvSpPr txBox="1"/>
            <p:nvPr/>
          </p:nvSpPr>
          <p:spPr>
            <a:xfrm>
              <a:off x="6870843" y="1987062"/>
              <a:ext cx="1587357" cy="233910"/>
            </a:xfrm>
            <a:prstGeom prst="rect">
              <a:avLst/>
            </a:prstGeom>
            <a:solidFill>
              <a:srgbClr val="CCFFCC"/>
            </a:solidFill>
          </p:spPr>
          <p:txBody>
            <a:bodyPr wrap="square" lIns="45720" tIns="9144" rIns="9144" bIns="9144" rtlCol="0">
              <a:spAutoFit/>
            </a:bodyPr>
            <a:lstStyle/>
            <a:p>
              <a:pPr algn="ctr"/>
              <a:r>
                <a:rPr lang="en-US" sz="1400" dirty="0" smtClean="0">
                  <a:latin typeface="Arial" pitchFamily="34" charset="0"/>
                  <a:cs typeface="Arial" pitchFamily="34" charset="0"/>
                </a:rPr>
                <a:t>JC’s 2</a:t>
              </a:r>
              <a:r>
                <a:rPr lang="en-US" sz="1400" baseline="30000" dirty="0" smtClean="0">
                  <a:latin typeface="Arial" pitchFamily="34" charset="0"/>
                  <a:cs typeface="Arial" pitchFamily="34" charset="0"/>
                </a:rPr>
                <a:t>nd</a:t>
              </a:r>
              <a:r>
                <a:rPr lang="en-US" sz="1400" dirty="0" smtClean="0">
                  <a:latin typeface="Arial" pitchFamily="34" charset="0"/>
                  <a:cs typeface="Arial" pitchFamily="34" charset="0"/>
                </a:rPr>
                <a:t> Coming</a:t>
              </a:r>
              <a:endParaRPr lang="en-US" sz="1400" dirty="0">
                <a:latin typeface="Arial" pitchFamily="34" charset="0"/>
                <a:cs typeface="Arial" pitchFamily="34" charset="0"/>
              </a:endParaRPr>
            </a:p>
          </p:txBody>
        </p:sp>
        <p:sp>
          <p:nvSpPr>
            <p:cNvPr id="24" name="TextBox 23"/>
            <p:cNvSpPr txBox="1"/>
            <p:nvPr/>
          </p:nvSpPr>
          <p:spPr>
            <a:xfrm>
              <a:off x="5715000" y="1717431"/>
              <a:ext cx="2743200" cy="233910"/>
            </a:xfrm>
            <a:prstGeom prst="rect">
              <a:avLst/>
            </a:prstGeom>
            <a:solidFill>
              <a:srgbClr val="FFFF99"/>
            </a:solidFill>
          </p:spPr>
          <p:txBody>
            <a:bodyPr wrap="square" lIns="91440" tIns="9144" rIns="9144" bIns="9144" rtlCol="0">
              <a:spAutoFit/>
            </a:bodyPr>
            <a:lstStyle/>
            <a:p>
              <a:pPr algn="ctr"/>
              <a:r>
                <a:rPr lang="en-US" sz="1400" dirty="0" smtClean="0">
                  <a:latin typeface="Arial" pitchFamily="34" charset="0"/>
                  <a:cs typeface="Arial" pitchFamily="34" charset="0"/>
                </a:rPr>
                <a:t>Divine, </a:t>
              </a:r>
              <a:r>
                <a:rPr lang="en-US" sz="1400" i="1" dirty="0" smtClean="0">
                  <a:latin typeface="Arial" pitchFamily="34" charset="0"/>
                  <a:cs typeface="Arial" pitchFamily="34" charset="0"/>
                </a:rPr>
                <a:t>evaluative</a:t>
              </a:r>
              <a:r>
                <a:rPr lang="en-US" sz="1400" dirty="0" smtClean="0">
                  <a:latin typeface="Arial" pitchFamily="34" charset="0"/>
                  <a:cs typeface="Arial" pitchFamily="34" charset="0"/>
                </a:rPr>
                <a:t> judgment</a:t>
              </a:r>
              <a:endParaRPr lang="en-US" sz="1400" dirty="0">
                <a:latin typeface="Arial" pitchFamily="34" charset="0"/>
                <a:cs typeface="Arial" pitchFamily="34" charset="0"/>
              </a:endParaRPr>
            </a:p>
          </p:txBody>
        </p:sp>
        <p:sp>
          <p:nvSpPr>
            <p:cNvPr id="25" name="TextBox 24"/>
            <p:cNvSpPr txBox="1"/>
            <p:nvPr/>
          </p:nvSpPr>
          <p:spPr>
            <a:xfrm>
              <a:off x="5989320" y="2256693"/>
              <a:ext cx="2468880" cy="233910"/>
            </a:xfrm>
            <a:prstGeom prst="rect">
              <a:avLst/>
            </a:prstGeom>
            <a:solidFill>
              <a:srgbClr val="FF99CC"/>
            </a:solidFill>
          </p:spPr>
          <p:txBody>
            <a:bodyPr wrap="square" lIns="91440" tIns="9144" rIns="9144" bIns="9144" rtlCol="0">
              <a:spAutoFit/>
            </a:bodyPr>
            <a:lstStyle/>
            <a:p>
              <a:pPr algn="ctr"/>
              <a:r>
                <a:rPr lang="en-US" sz="1400" dirty="0" smtClean="0">
                  <a:latin typeface="Arial" pitchFamily="34" charset="0"/>
                  <a:cs typeface="Arial" pitchFamily="34" charset="0"/>
                </a:rPr>
                <a:t>Divine, </a:t>
              </a:r>
              <a:r>
                <a:rPr lang="en-US" sz="1400" i="1" dirty="0" smtClean="0">
                  <a:latin typeface="Arial" pitchFamily="34" charset="0"/>
                  <a:cs typeface="Arial" pitchFamily="34" charset="0"/>
                </a:rPr>
                <a:t>retributive</a:t>
              </a:r>
              <a:r>
                <a:rPr lang="en-US" sz="1400" dirty="0" smtClean="0">
                  <a:latin typeface="Arial" pitchFamily="34" charset="0"/>
                  <a:cs typeface="Arial" pitchFamily="34" charset="0"/>
                </a:rPr>
                <a:t> judgment</a:t>
              </a:r>
              <a:endParaRPr lang="en-US" sz="1400" dirty="0">
                <a:latin typeface="Arial" pitchFamily="34" charset="0"/>
                <a:cs typeface="Arial" pitchFamily="34" charset="0"/>
              </a:endParaRPr>
            </a:p>
          </p:txBody>
        </p:sp>
        <p:sp>
          <p:nvSpPr>
            <p:cNvPr id="26" name="Rectangle 25"/>
            <p:cNvSpPr/>
            <p:nvPr/>
          </p:nvSpPr>
          <p:spPr>
            <a:xfrm>
              <a:off x="533400" y="1447800"/>
              <a:ext cx="8001000" cy="1310406"/>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p:cNvSpPr txBox="1"/>
            <p:nvPr/>
          </p:nvSpPr>
          <p:spPr>
            <a:xfrm>
              <a:off x="3886200" y="1447800"/>
              <a:ext cx="1295400" cy="233910"/>
            </a:xfrm>
            <a:prstGeom prst="rect">
              <a:avLst/>
            </a:prstGeom>
            <a:noFill/>
          </p:spPr>
          <p:txBody>
            <a:bodyPr wrap="square" lIns="91440" tIns="9144" rIns="9144" bIns="9144" rtlCol="0">
              <a:spAutoFit/>
            </a:bodyPr>
            <a:lstStyle/>
            <a:p>
              <a:pPr algn="ctr"/>
              <a:r>
                <a:rPr lang="en-US" sz="1400" b="1" dirty="0" smtClean="0">
                  <a:latin typeface="Arial" pitchFamily="34" charset="0"/>
                  <a:cs typeface="Arial" pitchFamily="34" charset="0"/>
                </a:rPr>
                <a:t>Color Legend</a:t>
              </a:r>
            </a:p>
          </p:txBody>
        </p:sp>
      </p:grpSp>
      <p:sp>
        <p:nvSpPr>
          <p:cNvPr id="29" name="Rectangle 28"/>
          <p:cNvSpPr/>
          <p:nvPr/>
        </p:nvSpPr>
        <p:spPr>
          <a:xfrm>
            <a:off x="457200" y="3962401"/>
            <a:ext cx="8534400" cy="584775"/>
          </a:xfrm>
          <a:prstGeom prst="rect">
            <a:avLst/>
          </a:prstGeom>
          <a:noFill/>
        </p:spPr>
        <p:txBody>
          <a:bodyPr wrap="square">
            <a:spAutoFit/>
          </a:bodyPr>
          <a:lstStyle/>
          <a:p>
            <a:r>
              <a:rPr lang="en-US" sz="1600" b="1" dirty="0" smtClean="0">
                <a:latin typeface="Arial" pitchFamily="34" charset="0"/>
                <a:cs typeface="Arial" pitchFamily="34" charset="0"/>
              </a:rPr>
              <a:t>III. (30-37) Chronology part three:</a:t>
            </a:r>
            <a:endParaRPr lang="en-US" sz="1400" dirty="0" smtClean="0">
              <a:latin typeface="Arial" pitchFamily="34" charset="0"/>
              <a:cs typeface="Arial" pitchFamily="34" charset="0"/>
            </a:endParaRPr>
          </a:p>
          <a:p>
            <a:endParaRPr lang="en-US"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0"/>
            <a:ext cx="7955280" cy="923330"/>
          </a:xfrm>
          <a:prstGeom prst="rect">
            <a:avLst/>
          </a:prstGeom>
          <a:noFill/>
        </p:spPr>
        <p:txBody>
          <a:bodyPr wrap="square">
            <a:spAutoFit/>
          </a:bodyPr>
          <a:lstStyle/>
          <a:p>
            <a:pPr algn="ctr"/>
            <a:r>
              <a:rPr lang="en-US" b="1" dirty="0" smtClean="0">
                <a:latin typeface="Arial" pitchFamily="34" charset="0"/>
                <a:cs typeface="Arial" pitchFamily="34" charset="0"/>
              </a:rPr>
              <a:t>Excursus: Two of Five Reasons the “Days of the Son of Man” segment in Lk 17 should be read as a chronological section describing the Rapture</a:t>
            </a:r>
            <a:endParaRPr lang="en-US" dirty="0">
              <a:latin typeface="Arial" pitchFamily="34" charset="0"/>
              <a:cs typeface="Arial" pitchFamily="34" charset="0"/>
            </a:endParaRPr>
          </a:p>
        </p:txBody>
      </p:sp>
      <p:sp>
        <p:nvSpPr>
          <p:cNvPr id="3" name="Rectangle 2"/>
          <p:cNvSpPr/>
          <p:nvPr/>
        </p:nvSpPr>
        <p:spPr>
          <a:xfrm>
            <a:off x="609600" y="2590800"/>
            <a:ext cx="7955280" cy="3931920"/>
          </a:xfrm>
          <a:prstGeom prst="rect">
            <a:avLst/>
          </a:prstGeom>
          <a:noFill/>
        </p:spPr>
        <p:txBody>
          <a:bodyPr wrap="square">
            <a:spAutoFit/>
          </a:bodyPr>
          <a:lstStyle/>
          <a:p>
            <a:pPr marL="342900" indent="-342900">
              <a:buAutoNum type="arabicPeriod"/>
            </a:pPr>
            <a:r>
              <a:rPr lang="en-US" dirty="0" smtClean="0">
                <a:latin typeface="Arial" pitchFamily="34" charset="0"/>
                <a:cs typeface="Arial" pitchFamily="34" charset="0"/>
              </a:rPr>
              <a:t>The tendency to export backward one’s interpretation of the Olivet Discourse’s Noah sequence onto Luke 17’s Noah sequence is invalidated by (micro) progressive revelation.  The problem is intensified by the reality that scriptural wordings of the two Noah sequences are not even identical, let alone their location and probably their function, within the two apocalypses:</a:t>
            </a:r>
          </a:p>
          <a:p>
            <a:pPr marL="342900" indent="-342900">
              <a:buAutoNum type="arabicPeriod"/>
            </a:pPr>
            <a:endParaRPr lang="en-US" dirty="0" smtClean="0">
              <a:latin typeface="Arial" pitchFamily="34" charset="0"/>
              <a:cs typeface="Arial" pitchFamily="34" charset="0"/>
            </a:endParaRPr>
          </a:p>
          <a:p>
            <a:pPr marL="971550"/>
            <a:r>
              <a:rPr lang="en-US" sz="1600" dirty="0" smtClean="0">
                <a:latin typeface="Arial" pitchFamily="34" charset="0"/>
                <a:cs typeface="Arial" pitchFamily="34" charset="0"/>
              </a:rPr>
              <a:t>Luke 17:27 (NASB95) </a:t>
            </a:r>
            <a:r>
              <a:rPr lang="en-US" sz="1600" baseline="30000" dirty="0" smtClean="0">
                <a:latin typeface="Arial" pitchFamily="34" charset="0"/>
                <a:cs typeface="Arial" pitchFamily="34" charset="0"/>
              </a:rPr>
              <a:t>27 </a:t>
            </a:r>
            <a:r>
              <a:rPr lang="en-US" sz="1600" dirty="0" smtClean="0">
                <a:latin typeface="Arial" pitchFamily="34" charset="0"/>
                <a:cs typeface="Arial" pitchFamily="34" charset="0"/>
              </a:rPr>
              <a:t>they were eating, they were drinking, they were marrying, they were being given in marriage, until the day that Noah entered the ark, </a:t>
            </a:r>
            <a:r>
              <a:rPr lang="en-US" sz="1600" u="sng" dirty="0" smtClean="0">
                <a:latin typeface="Arial" pitchFamily="34" charset="0"/>
                <a:cs typeface="Arial" pitchFamily="34" charset="0"/>
              </a:rPr>
              <a:t>and the flood came</a:t>
            </a:r>
            <a:r>
              <a:rPr lang="en-US" sz="1600" dirty="0" smtClean="0">
                <a:latin typeface="Arial" pitchFamily="34" charset="0"/>
                <a:cs typeface="Arial" pitchFamily="34" charset="0"/>
              </a:rPr>
              <a:t> and destroyed them all.</a:t>
            </a:r>
            <a:r>
              <a:rPr lang="en-US" sz="1600" dirty="0" smtClean="0"/>
              <a:t> </a:t>
            </a:r>
          </a:p>
          <a:p>
            <a:pPr marL="971550"/>
            <a:endParaRPr lang="en-US" sz="1600" dirty="0" smtClean="0">
              <a:latin typeface="Arial" pitchFamily="34" charset="0"/>
              <a:cs typeface="Arial" pitchFamily="34" charset="0"/>
            </a:endParaRPr>
          </a:p>
          <a:p>
            <a:pPr marL="971550"/>
            <a:r>
              <a:rPr lang="en-US" sz="1600" dirty="0" smtClean="0">
                <a:latin typeface="Arial" pitchFamily="34" charset="0"/>
                <a:cs typeface="Arial" pitchFamily="34" charset="0"/>
              </a:rPr>
              <a:t>Matthew 24:38-39 (NASB95) </a:t>
            </a:r>
            <a:r>
              <a:rPr lang="en-US" sz="1600" baseline="30000" dirty="0" smtClean="0">
                <a:latin typeface="Arial" pitchFamily="34" charset="0"/>
                <a:cs typeface="Arial" pitchFamily="34" charset="0"/>
              </a:rPr>
              <a:t>38 </a:t>
            </a:r>
            <a:r>
              <a:rPr lang="en-US" sz="1600" dirty="0" smtClean="0">
                <a:latin typeface="Arial" pitchFamily="34" charset="0"/>
                <a:cs typeface="Arial" pitchFamily="34" charset="0"/>
              </a:rPr>
              <a:t>“For as in those days before the flood they were eating and drinking, marrying and giving in marriage, until the day that Noah entered the ark, </a:t>
            </a:r>
            <a:r>
              <a:rPr lang="en-US" sz="1600" baseline="30000" dirty="0" smtClean="0">
                <a:latin typeface="Arial" pitchFamily="34" charset="0"/>
                <a:cs typeface="Arial" pitchFamily="34" charset="0"/>
              </a:rPr>
              <a:t>39</a:t>
            </a:r>
            <a:r>
              <a:rPr lang="en-US" sz="1600" u="sng" baseline="30000" dirty="0" smtClean="0">
                <a:latin typeface="Arial" pitchFamily="34" charset="0"/>
                <a:cs typeface="Arial" pitchFamily="34" charset="0"/>
              </a:rPr>
              <a:t> </a:t>
            </a:r>
            <a:r>
              <a:rPr lang="en-US" sz="1600" u="sng" dirty="0" smtClean="0">
                <a:latin typeface="Arial" pitchFamily="34" charset="0"/>
                <a:cs typeface="Arial" pitchFamily="34" charset="0"/>
              </a:rPr>
              <a:t>and they did not understand until the flood came </a:t>
            </a:r>
            <a:r>
              <a:rPr lang="en-US" sz="1600" dirty="0" smtClean="0">
                <a:latin typeface="Arial" pitchFamily="34" charset="0"/>
                <a:cs typeface="Arial" pitchFamily="34" charset="0"/>
              </a:rPr>
              <a:t>and </a:t>
            </a:r>
            <a:r>
              <a:rPr lang="en-US" sz="1600" u="sng" dirty="0" smtClean="0">
                <a:latin typeface="Arial" pitchFamily="34" charset="0"/>
                <a:cs typeface="Arial" pitchFamily="34" charset="0"/>
              </a:rPr>
              <a:t>took them all away</a:t>
            </a:r>
            <a:r>
              <a:rPr lang="en-US" sz="1600" dirty="0" smtClean="0">
                <a:latin typeface="Arial" pitchFamily="34" charset="0"/>
                <a:cs typeface="Arial" pitchFamily="34" charset="0"/>
              </a:rPr>
              <a:t>; so will the coming of the Son of Man be.</a:t>
            </a:r>
          </a:p>
          <a:p>
            <a:pPr marL="342900" indent="-342900"/>
            <a:endParaRPr lang="en-US" sz="1600" dirty="0" smtClean="0">
              <a:latin typeface="Arial" pitchFamily="34" charset="0"/>
              <a:cs typeface="Arial" pitchFamily="34" charset="0"/>
            </a:endParaRPr>
          </a:p>
          <a:p>
            <a:pPr marL="342900" indent="-342900"/>
            <a:endParaRPr lang="en-US" sz="1600" dirty="0" smtClean="0">
              <a:latin typeface="Arial" pitchFamily="34" charset="0"/>
              <a:cs typeface="Arial" pitchFamily="34" charset="0"/>
            </a:endParaRPr>
          </a:p>
          <a:p>
            <a:pPr marL="342900" indent="-342900"/>
            <a:endParaRPr lang="en-US" sz="1600" dirty="0" smtClean="0">
              <a:latin typeface="Arial" pitchFamily="34" charset="0"/>
              <a:cs typeface="Arial" pitchFamily="34" charset="0"/>
            </a:endParaRPr>
          </a:p>
          <a:p>
            <a:pPr marL="342900" indent="-342900"/>
            <a:endParaRPr lang="en-US" dirty="0" smtClean="0">
              <a:latin typeface="Arial" pitchFamily="34" charset="0"/>
              <a:cs typeface="Arial" pitchFamily="34" charset="0"/>
            </a:endParaRPr>
          </a:p>
          <a:p>
            <a:pPr marL="342900" indent="-342900">
              <a:buAutoNum type="arabicPeriod"/>
            </a:pPr>
            <a:endParaRPr lang="en-US" sz="1600" dirty="0" smtClean="0">
              <a:latin typeface="Arial" pitchFamily="34" charset="0"/>
              <a:cs typeface="Arial" pitchFamily="34" charset="0"/>
            </a:endParaRPr>
          </a:p>
          <a:p>
            <a:pPr marL="342900" indent="-342900"/>
            <a:r>
              <a:rPr lang="en-US" dirty="0" smtClean="0">
                <a:latin typeface="Arial" pitchFamily="34" charset="0"/>
                <a:cs typeface="Arial" pitchFamily="34" charset="0"/>
              </a:rPr>
              <a:t> </a:t>
            </a:r>
          </a:p>
          <a:p>
            <a:pPr marL="342900" indent="-342900"/>
            <a:endParaRPr lang="en-US" dirty="0">
              <a:latin typeface="Arial" pitchFamily="34" charset="0"/>
              <a:cs typeface="Arial" pitchFamily="34" charset="0"/>
            </a:endParaRPr>
          </a:p>
        </p:txBody>
      </p:sp>
      <p:sp>
        <p:nvSpPr>
          <p:cNvPr id="4" name="TextBox 3"/>
          <p:cNvSpPr txBox="1"/>
          <p:nvPr/>
        </p:nvSpPr>
        <p:spPr>
          <a:xfrm>
            <a:off x="762000" y="542734"/>
            <a:ext cx="7467600" cy="295466"/>
          </a:xfrm>
          <a:prstGeom prst="rect">
            <a:avLst/>
          </a:prstGeom>
          <a:noFill/>
        </p:spPr>
        <p:txBody>
          <a:bodyPr wrap="square" lIns="91440" tIns="9144" rIns="9144" bIns="9144" rtlCol="0">
            <a:spAutoFit/>
          </a:bodyPr>
          <a:lstStyle/>
          <a:p>
            <a:pPr algn="ctr"/>
            <a:r>
              <a:rPr lang="en-US" b="1" dirty="0" smtClean="0">
                <a:latin typeface="Arial Black" pitchFamily="34" charset="0"/>
              </a:rPr>
              <a:t>Outline of Jesus’ Second Apocalypse (Lk 17:22-37, cont) </a:t>
            </a:r>
            <a:endParaRPr lang="en-US" dirty="0" smtClean="0">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noAutofit/>
          </a:bodyPr>
          <a:lstStyle/>
          <a:p>
            <a:pPr algn="ctr"/>
            <a:r>
              <a:rPr lang="en-US" sz="3300" b="1" dirty="0" smtClean="0">
                <a:solidFill>
                  <a:schemeClr val="tx1"/>
                </a:solidFill>
                <a:latin typeface="Arial" pitchFamily="34" charset="0"/>
                <a:cs typeface="Arial" pitchFamily="34" charset="0"/>
              </a:rPr>
              <a:t>I. Introduction: My formative experience applying progressive revelation to OT eschatology</a:t>
            </a:r>
            <a:endParaRPr lang="en-US" sz="3300"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066800"/>
            <a:ext cx="7955280" cy="4937760"/>
          </a:xfrm>
          <a:prstGeom prst="rect">
            <a:avLst/>
          </a:prstGeom>
          <a:noFill/>
        </p:spPr>
        <p:txBody>
          <a:bodyPr wrap="square">
            <a:spAutoFit/>
          </a:bodyPr>
          <a:lstStyle/>
          <a:p>
            <a:pPr marL="342900" indent="-342900">
              <a:buAutoNum type="arabicPeriod" startAt="2"/>
            </a:pPr>
            <a:r>
              <a:rPr lang="en-US" dirty="0" smtClean="0">
                <a:latin typeface="Arial" pitchFamily="34" charset="0"/>
                <a:cs typeface="Arial" pitchFamily="34" charset="0"/>
              </a:rPr>
              <a:t>Genesis is clear that while the whole earth was </a:t>
            </a:r>
            <a:r>
              <a:rPr lang="en-US" i="1" dirty="0" smtClean="0">
                <a:latin typeface="Arial" pitchFamily="34" charset="0"/>
                <a:cs typeface="Arial" pitchFamily="34" charset="0"/>
              </a:rPr>
              <a:t>flooded</a:t>
            </a:r>
            <a:r>
              <a:rPr lang="en-US" dirty="0" smtClean="0">
                <a:latin typeface="Arial" pitchFamily="34" charset="0"/>
                <a:cs typeface="Arial" pitchFamily="34" charset="0"/>
              </a:rPr>
              <a:t>, it was not the whole earth that received </a:t>
            </a:r>
            <a:r>
              <a:rPr lang="en-US" i="1" dirty="0" smtClean="0">
                <a:latin typeface="Arial" pitchFamily="34" charset="0"/>
                <a:cs typeface="Arial" pitchFamily="34" charset="0"/>
              </a:rPr>
              <a:t>judgment</a:t>
            </a:r>
            <a:r>
              <a:rPr lang="en-US" dirty="0" smtClean="0">
                <a:latin typeface="Arial" pitchFamily="34" charset="0"/>
                <a:cs typeface="Arial" pitchFamily="34" charset="0"/>
              </a:rPr>
              <a:t>.  The failure to capture this distinction leads many interpreters to improperly minimize the extent of the parallels between the Noah sequence and the Rapture.  Two passages for discussion:</a:t>
            </a:r>
          </a:p>
          <a:p>
            <a:pPr marL="342900" indent="-342900"/>
            <a:endParaRPr lang="en-US" dirty="0" smtClean="0">
              <a:latin typeface="Arial" pitchFamily="34" charset="0"/>
              <a:cs typeface="Arial" pitchFamily="34" charset="0"/>
            </a:endParaRPr>
          </a:p>
          <a:p>
            <a:pPr marL="800100" lvl="1"/>
            <a:r>
              <a:rPr lang="en-US" sz="1600" dirty="0" smtClean="0">
                <a:latin typeface="Arial" pitchFamily="34" charset="0"/>
                <a:cs typeface="Arial" pitchFamily="34" charset="0"/>
              </a:rPr>
              <a:t>Matthew 24:38-39 (NASB95) </a:t>
            </a:r>
            <a:r>
              <a:rPr lang="en-US" sz="1600" baseline="30000" dirty="0" smtClean="0">
                <a:latin typeface="Arial" pitchFamily="34" charset="0"/>
                <a:cs typeface="Arial" pitchFamily="34" charset="0"/>
              </a:rPr>
              <a:t>38 </a:t>
            </a:r>
            <a:r>
              <a:rPr lang="en-US" sz="1600" dirty="0" smtClean="0">
                <a:latin typeface="Arial" pitchFamily="34" charset="0"/>
                <a:cs typeface="Arial" pitchFamily="34" charset="0"/>
              </a:rPr>
              <a:t>“For as in those days before the flood they were eating and drinking, marrying and giving in marriage, until the day that Noah entered the ark, </a:t>
            </a:r>
            <a:r>
              <a:rPr lang="en-US" sz="1600" baseline="30000" dirty="0" smtClean="0">
                <a:latin typeface="Arial" pitchFamily="34" charset="0"/>
                <a:cs typeface="Arial" pitchFamily="34" charset="0"/>
              </a:rPr>
              <a:t>39 </a:t>
            </a:r>
            <a:r>
              <a:rPr lang="en-US" sz="1600" dirty="0" smtClean="0">
                <a:latin typeface="Arial" pitchFamily="34" charset="0"/>
                <a:cs typeface="Arial" pitchFamily="34" charset="0"/>
              </a:rPr>
              <a:t>and they did not understand until the </a:t>
            </a:r>
            <a:r>
              <a:rPr lang="en-US" sz="1600" u="sng" dirty="0" smtClean="0">
                <a:latin typeface="Arial" pitchFamily="34" charset="0"/>
                <a:cs typeface="Arial" pitchFamily="34" charset="0"/>
              </a:rPr>
              <a:t>flood came and took them all away</a:t>
            </a:r>
            <a:r>
              <a:rPr lang="en-US" sz="1600" dirty="0" smtClean="0">
                <a:latin typeface="Arial" pitchFamily="34" charset="0"/>
                <a:cs typeface="Arial" pitchFamily="34" charset="0"/>
              </a:rPr>
              <a:t>; so will the coming of the Son of Man be.</a:t>
            </a:r>
          </a:p>
          <a:p>
            <a:pPr marL="800100" lvl="1"/>
            <a:endParaRPr lang="en-US" sz="1600" dirty="0" smtClean="0">
              <a:latin typeface="Arial" pitchFamily="34" charset="0"/>
              <a:cs typeface="Arial" pitchFamily="34" charset="0"/>
            </a:endParaRPr>
          </a:p>
          <a:p>
            <a:pPr marL="800100"/>
            <a:r>
              <a:rPr lang="en-US" sz="1600" dirty="0" smtClean="0">
                <a:latin typeface="Arial" pitchFamily="34" charset="0"/>
                <a:cs typeface="Arial" pitchFamily="34" charset="0"/>
              </a:rPr>
              <a:t>Genesis 7:21-23a (NASB95 + my translation) </a:t>
            </a:r>
            <a:r>
              <a:rPr lang="en-US" sz="1600" baseline="30000" dirty="0" smtClean="0">
                <a:latin typeface="Arial" pitchFamily="34" charset="0"/>
                <a:cs typeface="Arial" pitchFamily="34" charset="0"/>
              </a:rPr>
              <a:t>21 </a:t>
            </a:r>
            <a:r>
              <a:rPr lang="en-US" sz="1600" dirty="0" smtClean="0">
                <a:latin typeface="Arial" pitchFamily="34" charset="0"/>
                <a:cs typeface="Arial" pitchFamily="34" charset="0"/>
              </a:rPr>
              <a:t>All flesh that creeped, moved [</a:t>
            </a:r>
            <a:r>
              <a:rPr lang="he-IL" sz="1600" dirty="0" smtClean="0">
                <a:latin typeface="Arial" pitchFamily="34" charset="0"/>
                <a:cs typeface="Arial" pitchFamily="34" charset="0"/>
              </a:rPr>
              <a:t>הָרֹמֵ֣ש</a:t>
            </a:r>
            <a:r>
              <a:rPr lang="en-US" sz="1600" dirty="0" smtClean="0">
                <a:latin typeface="Arial" pitchFamily="34" charset="0"/>
                <a:cs typeface="Arial" pitchFamily="34" charset="0"/>
              </a:rPr>
              <a:t>; used rarely of water animals, and always with the explicit mention of water as their medium] on the earth perished, birds and cattle and beasts and every swarming thing that swarms upon the earth, and all mankind </a:t>
            </a:r>
            <a:r>
              <a:rPr lang="en-US" sz="1600" baseline="30000" dirty="0" smtClean="0">
                <a:latin typeface="Arial" pitchFamily="34" charset="0"/>
                <a:cs typeface="Arial" pitchFamily="34" charset="0"/>
              </a:rPr>
              <a:t>22 </a:t>
            </a:r>
            <a:r>
              <a:rPr lang="en-US" sz="1600" dirty="0" smtClean="0">
                <a:latin typeface="Arial" pitchFamily="34" charset="0"/>
                <a:cs typeface="Arial" pitchFamily="34" charset="0"/>
              </a:rPr>
              <a:t>of all that was on the dry ground [</a:t>
            </a:r>
            <a:r>
              <a:rPr lang="he-IL" sz="1600" dirty="0" smtClean="0">
                <a:latin typeface="Arial" pitchFamily="34" charset="0"/>
                <a:cs typeface="Arial" pitchFamily="34" charset="0"/>
              </a:rPr>
              <a:t>בֶּחָֽרָבָ֖ה</a:t>
            </a:r>
            <a:r>
              <a:rPr lang="en-US" sz="1600" dirty="0" smtClean="0">
                <a:latin typeface="Arial" pitchFamily="34" charset="0"/>
                <a:cs typeface="Arial" pitchFamily="34" charset="0"/>
              </a:rPr>
              <a:t>], all in whose nostrils was the breath of the spirit of life, died. </a:t>
            </a:r>
            <a:r>
              <a:rPr lang="en-US" sz="1600" baseline="30000" dirty="0" smtClean="0">
                <a:latin typeface="Arial" pitchFamily="34" charset="0"/>
                <a:cs typeface="Arial" pitchFamily="34" charset="0"/>
              </a:rPr>
              <a:t>23 </a:t>
            </a:r>
            <a:r>
              <a:rPr lang="en-US" sz="1600" dirty="0" smtClean="0">
                <a:latin typeface="Arial" pitchFamily="34" charset="0"/>
                <a:cs typeface="Arial" pitchFamily="34" charset="0"/>
              </a:rPr>
              <a:t>Thus He blotted out every living thing that was upon the face of the ground [</a:t>
            </a:r>
            <a:r>
              <a:rPr lang="he-IL" sz="1600" dirty="0" smtClean="0">
                <a:latin typeface="Arial" pitchFamily="34" charset="0"/>
                <a:cs typeface="Arial" pitchFamily="34" charset="0"/>
              </a:rPr>
              <a:t>הָֽאֲדָמָ֗ה</a:t>
            </a:r>
            <a:r>
              <a:rPr lang="en-US" sz="1600" dirty="0" smtClean="0">
                <a:latin typeface="Arial" pitchFamily="34" charset="0"/>
                <a:cs typeface="Arial" pitchFamily="34" charset="0"/>
              </a:rPr>
              <a:t>], from man to animals to creeping things and to birds of the sky, and they were blotted out from the earth [</a:t>
            </a:r>
            <a:r>
              <a:rPr lang="he-IL" sz="1600" dirty="0" smtClean="0">
                <a:latin typeface="Arial" pitchFamily="34" charset="0"/>
                <a:cs typeface="Arial" pitchFamily="34" charset="0"/>
              </a:rPr>
              <a:t>הָאָ֑רֶץ</a:t>
            </a:r>
            <a:r>
              <a:rPr lang="en-US" sz="1600" dirty="0" smtClean="0">
                <a:latin typeface="Arial" pitchFamily="34" charset="0"/>
                <a:cs typeface="Arial" pitchFamily="34" charset="0"/>
              </a:rPr>
              <a:t>] …</a:t>
            </a:r>
          </a:p>
          <a:p>
            <a:r>
              <a:rPr lang="en-US" dirty="0" smtClean="0"/>
              <a:t> </a:t>
            </a:r>
            <a:endParaRPr lang="en-US" sz="2800" dirty="0" smtClean="0"/>
          </a:p>
          <a:p>
            <a:pPr marL="800100" lvl="1"/>
            <a:endParaRPr lang="en-US" sz="1600" dirty="0" smtClean="0">
              <a:latin typeface="Arial" pitchFamily="34" charset="0"/>
              <a:cs typeface="Arial" pitchFamily="34" charset="0"/>
            </a:endParaRPr>
          </a:p>
          <a:p>
            <a:pPr marL="342900" indent="-342900"/>
            <a:endParaRPr lang="en-US" dirty="0" smtClean="0">
              <a:latin typeface="Arial" pitchFamily="34" charset="0"/>
              <a:cs typeface="Arial" pitchFamily="34" charset="0"/>
            </a:endParaRPr>
          </a:p>
          <a:p>
            <a:pPr marL="342900" indent="-342900">
              <a:buAutoNum type="arabicPeriod" startAt="2"/>
            </a:pPr>
            <a:endParaRPr lang="en-US" sz="1600" dirty="0" smtClean="0">
              <a:latin typeface="Arial" pitchFamily="34" charset="0"/>
              <a:cs typeface="Arial" pitchFamily="34" charset="0"/>
            </a:endParaRPr>
          </a:p>
          <a:p>
            <a:pPr marL="342900" indent="-342900">
              <a:buAutoNum type="arabicPeriod"/>
            </a:pPr>
            <a:endParaRPr lang="en-US" sz="1600" dirty="0" smtClean="0">
              <a:latin typeface="Arial" pitchFamily="34" charset="0"/>
              <a:cs typeface="Arial" pitchFamily="34" charset="0"/>
            </a:endParaRPr>
          </a:p>
          <a:p>
            <a:pPr marL="342900" indent="-342900"/>
            <a:r>
              <a:rPr lang="en-US" dirty="0" smtClean="0">
                <a:latin typeface="Arial" pitchFamily="34" charset="0"/>
                <a:cs typeface="Arial" pitchFamily="34" charset="0"/>
              </a:rPr>
              <a:t> </a:t>
            </a:r>
          </a:p>
          <a:p>
            <a:pPr marL="342900" indent="-342900"/>
            <a:endParaRPr lang="en-US" dirty="0">
              <a:latin typeface="Arial" pitchFamily="34" charset="0"/>
              <a:cs typeface="Arial" pitchFamily="34" charset="0"/>
            </a:endParaRPr>
          </a:p>
        </p:txBody>
      </p:sp>
      <p:sp>
        <p:nvSpPr>
          <p:cNvPr id="3" name="Rectangle 2"/>
          <p:cNvSpPr/>
          <p:nvPr/>
        </p:nvSpPr>
        <p:spPr>
          <a:xfrm>
            <a:off x="304800" y="152400"/>
            <a:ext cx="8534400" cy="646331"/>
          </a:xfrm>
          <a:prstGeom prst="rect">
            <a:avLst/>
          </a:prstGeom>
          <a:noFill/>
        </p:spPr>
        <p:txBody>
          <a:bodyPr wrap="square">
            <a:spAutoFit/>
          </a:bodyPr>
          <a:lstStyle/>
          <a:p>
            <a:pPr algn="ctr"/>
            <a:r>
              <a:rPr lang="en-US" b="1" dirty="0" smtClean="0">
                <a:latin typeface="Arial" pitchFamily="34" charset="0"/>
                <a:cs typeface="Arial" pitchFamily="34" charset="0"/>
              </a:rPr>
              <a:t>Excursus: Two of Five Reasons the “Days of the Son of Man” segment in Lk 17 should be read as a chronological section describing the Rapture </a:t>
            </a:r>
            <a:r>
              <a:rPr lang="en-US" dirty="0" smtClean="0">
                <a:latin typeface="Arial" pitchFamily="34" charset="0"/>
                <a:cs typeface="Arial" pitchFamily="34" charset="0"/>
              </a:rPr>
              <a:t>(cont)</a:t>
            </a:r>
            <a:endParaRPr lang="en-US" dirty="0">
              <a:latin typeface="Arial" pitchFamily="34" charset="0"/>
              <a:cs typeface="Arial" pitchFamily="34" charset="0"/>
            </a:endParaRPr>
          </a:p>
        </p:txBody>
      </p:sp>
      <p:sp>
        <p:nvSpPr>
          <p:cNvPr id="5" name="Rectangle 4"/>
          <p:cNvSpPr/>
          <p:nvPr/>
        </p:nvSpPr>
        <p:spPr>
          <a:xfrm>
            <a:off x="1066800" y="6096000"/>
            <a:ext cx="6553200" cy="369332"/>
          </a:xfrm>
          <a:prstGeom prst="rect">
            <a:avLst/>
          </a:prstGeom>
        </p:spPr>
        <p:txBody>
          <a:bodyPr wrap="square">
            <a:spAutoFit/>
          </a:bodyPr>
          <a:lstStyle/>
          <a:p>
            <a:pPr algn="ctr"/>
            <a:r>
              <a:rPr lang="en-US" i="1" dirty="0" smtClean="0">
                <a:latin typeface="Arial" pitchFamily="34" charset="0"/>
                <a:cs typeface="Arial" pitchFamily="34" charset="0"/>
              </a:rPr>
              <a:t>SEE ALSO APPENDIX 2 FOR A FULLER EXCURSUS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609600"/>
            <a:ext cx="8534400" cy="1508105"/>
          </a:xfrm>
          <a:prstGeom prst="rect">
            <a:avLst/>
          </a:prstGeom>
          <a:noFill/>
        </p:spPr>
        <p:txBody>
          <a:bodyPr wrap="square">
            <a:spAutoFit/>
          </a:bodyPr>
          <a:lstStyle/>
          <a:p>
            <a:r>
              <a:rPr lang="en-US" sz="1600" b="1" dirty="0" smtClean="0">
                <a:latin typeface="Arial" pitchFamily="34" charset="0"/>
                <a:cs typeface="Arial" pitchFamily="34" charset="0"/>
              </a:rPr>
              <a:t>III. (30-37) Chronology part three: “</a:t>
            </a:r>
            <a:r>
              <a:rPr lang="en-US" sz="1600" b="1" u="sng" dirty="0" smtClean="0">
                <a:latin typeface="Arial" pitchFamily="34" charset="0"/>
                <a:cs typeface="Arial" pitchFamily="34" charset="0"/>
              </a:rPr>
              <a:t>The Day the Son of Man is Revealed</a:t>
            </a:r>
            <a:r>
              <a:rPr lang="en-US" sz="1600" b="1" dirty="0" smtClean="0">
                <a:latin typeface="Arial" pitchFamily="34" charset="0"/>
                <a:cs typeface="Arial" pitchFamily="34" charset="0"/>
              </a:rPr>
              <a:t>” will arrive, and be “the same” (</a:t>
            </a:r>
            <a:r>
              <a:rPr lang="el-GR" sz="1600" b="1" i="1" dirty="0" smtClean="0">
                <a:latin typeface="Arial" pitchFamily="34" charset="0"/>
                <a:cs typeface="Arial" pitchFamily="34" charset="0"/>
              </a:rPr>
              <a:t>κατὰ τὰ αὐτὰ</a:t>
            </a:r>
            <a:r>
              <a:rPr lang="en-US" sz="1600" b="1" i="1" dirty="0" smtClean="0">
                <a:latin typeface="Arial" pitchFamily="34" charset="0"/>
                <a:cs typeface="Arial" pitchFamily="34" charset="0"/>
              </a:rPr>
              <a:t>)</a:t>
            </a:r>
            <a:r>
              <a:rPr lang="en-US" sz="1600" b="1" dirty="0" smtClean="0">
                <a:latin typeface="Arial" pitchFamily="34" charset="0"/>
                <a:cs typeface="Arial" pitchFamily="34" charset="0"/>
              </a:rPr>
              <a:t>, i.e. will also involve sudden events requiring urgent, geographical flight </a:t>
            </a:r>
            <a:r>
              <a:rPr lang="en-US" sz="800" b="1" i="1" dirty="0" smtClean="0">
                <a:latin typeface="Arial" pitchFamily="34" charset="0"/>
                <a:cs typeface="Arial" pitchFamily="34" charset="0"/>
              </a:rPr>
              <a:t> </a:t>
            </a:r>
            <a:endParaRPr lang="en-US" sz="800" dirty="0" smtClean="0">
              <a:latin typeface="Arial" pitchFamily="34" charset="0"/>
              <a:cs typeface="Arial" pitchFamily="34" charset="0"/>
            </a:endParaRPr>
          </a:p>
          <a:p>
            <a:pPr marL="968375" lvl="2"/>
            <a:r>
              <a:rPr lang="en-US" sz="1400" i="1" dirty="0" smtClean="0">
                <a:latin typeface="Arial" pitchFamily="34" charset="0"/>
                <a:cs typeface="Arial" pitchFamily="34" charset="0"/>
              </a:rPr>
              <a:t>(30) </a:t>
            </a:r>
            <a:r>
              <a:rPr lang="en-US" sz="1400" b="1" i="1" dirty="0" smtClean="0">
                <a:latin typeface="Arial" pitchFamily="34" charset="0"/>
                <a:cs typeface="Arial" pitchFamily="34" charset="0"/>
              </a:rPr>
              <a:t>no connective</a:t>
            </a:r>
            <a:r>
              <a:rPr lang="en-US" sz="1400" i="1" dirty="0" smtClean="0">
                <a:latin typeface="Arial" pitchFamily="34" charset="0"/>
                <a:cs typeface="Arial" pitchFamily="34" charset="0"/>
              </a:rPr>
              <a:t> + indic. fut.: marks the next event of the chronology</a:t>
            </a:r>
          </a:p>
          <a:p>
            <a:pPr marL="968375" lvl="2"/>
            <a:endParaRPr lang="en-US" sz="1400" dirty="0" smtClean="0">
              <a:latin typeface="Arial" pitchFamily="34" charset="0"/>
              <a:cs typeface="Arial" pitchFamily="34" charset="0"/>
            </a:endParaRPr>
          </a:p>
          <a:p>
            <a:endParaRPr lang="en-US" sz="1600" dirty="0">
              <a:latin typeface="Arial" pitchFamily="34" charset="0"/>
              <a:cs typeface="Arial" pitchFamily="34" charset="0"/>
            </a:endParaRPr>
          </a:p>
        </p:txBody>
      </p:sp>
      <p:sp>
        <p:nvSpPr>
          <p:cNvPr id="4" name="Text Box 2"/>
          <p:cNvSpPr txBox="1">
            <a:spLocks noChangeArrowheads="1"/>
          </p:cNvSpPr>
          <p:nvPr/>
        </p:nvSpPr>
        <p:spPr bwMode="auto">
          <a:xfrm>
            <a:off x="838200" y="1600200"/>
            <a:ext cx="7848600" cy="548640"/>
          </a:xfrm>
          <a:prstGeom prst="rect">
            <a:avLst/>
          </a:prstGeom>
          <a:solidFill>
            <a:srgbClr val="CCFFCC"/>
          </a:solidFill>
          <a:ln w="9525">
            <a:noFill/>
            <a:miter lim="800000"/>
            <a:headEnd/>
            <a:tailEnd/>
          </a:ln>
        </p:spPr>
        <p:txBody>
          <a:bodyPr vert="horz" wrap="square" lIns="0" tIns="0" rIns="0" bIns="0" numCol="1" anchor="t" anchorCtr="0" compatLnSpc="1">
            <a:prstTxWarp prst="textNoShape">
              <a:avLst/>
            </a:prstTxWarp>
            <a:spAutoFit/>
          </a:bodyPr>
          <a:lstStyle/>
          <a:p>
            <a:r>
              <a:rPr lang="en-US" sz="1600" b="1" dirty="0" smtClean="0">
                <a:latin typeface="Arial" pitchFamily="34" charset="0"/>
                <a:cs typeface="Arial" pitchFamily="34" charset="0"/>
              </a:rPr>
              <a:t> A.</a:t>
            </a:r>
            <a:r>
              <a:rPr lang="en-US" sz="1600" dirty="0" smtClean="0">
                <a:latin typeface="Arial" pitchFamily="34" charset="0"/>
                <a:cs typeface="Arial" pitchFamily="34" charset="0"/>
              </a:rPr>
              <a:t> </a:t>
            </a:r>
            <a:r>
              <a:rPr lang="en-US" sz="1600" b="1" dirty="0" smtClean="0">
                <a:latin typeface="Arial" pitchFamily="34" charset="0"/>
                <a:cs typeface="Arial" pitchFamily="34" charset="0"/>
              </a:rPr>
              <a:t>(30) Event #6: “</a:t>
            </a:r>
            <a:r>
              <a:rPr lang="en-US" sz="1600" b="1" u="sng" dirty="0" smtClean="0">
                <a:latin typeface="Arial" pitchFamily="34" charset="0"/>
                <a:cs typeface="Arial" pitchFamily="34" charset="0"/>
              </a:rPr>
              <a:t>The Day the Son of Man is Revealed</a:t>
            </a:r>
            <a:r>
              <a:rPr lang="en-US" sz="1600" b="1" dirty="0" smtClean="0">
                <a:latin typeface="Arial" pitchFamily="34" charset="0"/>
                <a:cs typeface="Arial" pitchFamily="34" charset="0"/>
              </a:rPr>
              <a:t>” arrives, in a setting like (</a:t>
            </a:r>
            <a:r>
              <a:rPr lang="el-GR" sz="1600" b="1" i="1" dirty="0" smtClean="0">
                <a:latin typeface="Arial" pitchFamily="34" charset="0"/>
                <a:cs typeface="Arial" pitchFamily="34" charset="0"/>
              </a:rPr>
              <a:t>κατὰ τὰ αὐτὰ</a:t>
            </a:r>
            <a:r>
              <a:rPr lang="en-US" sz="1600" b="1" i="1" dirty="0" smtClean="0">
                <a:latin typeface="Arial" pitchFamily="34" charset="0"/>
                <a:cs typeface="Arial" pitchFamily="34" charset="0"/>
              </a:rPr>
              <a:t>) </a:t>
            </a:r>
            <a:r>
              <a:rPr lang="en-US" sz="1600" b="1" dirty="0" smtClean="0">
                <a:latin typeface="Arial" pitchFamily="34" charset="0"/>
                <a:cs typeface="Arial" pitchFamily="34" charset="0"/>
              </a:rPr>
              <a:t>part II above </a:t>
            </a:r>
            <a:endParaRPr lang="en-US" sz="1600" dirty="0" smtClean="0">
              <a:latin typeface="Arial" pitchFamily="34" charset="0"/>
              <a:cs typeface="Arial" pitchFamily="34" charset="0"/>
            </a:endParaRPr>
          </a:p>
          <a:p>
            <a:endParaRPr lang="en-US" sz="1600" dirty="0" smtClean="0">
              <a:latin typeface="Arial" pitchFamily="34" charset="0"/>
              <a:cs typeface="Arial" pitchFamily="34" charset="0"/>
            </a:endParaRPr>
          </a:p>
        </p:txBody>
      </p:sp>
      <p:sp>
        <p:nvSpPr>
          <p:cNvPr id="5" name="Rectangle 4"/>
          <p:cNvSpPr/>
          <p:nvPr/>
        </p:nvSpPr>
        <p:spPr>
          <a:xfrm>
            <a:off x="914400" y="2133600"/>
            <a:ext cx="7924800" cy="523220"/>
          </a:xfrm>
          <a:prstGeom prst="rect">
            <a:avLst/>
          </a:prstGeom>
        </p:spPr>
        <p:txBody>
          <a:bodyPr wrap="square">
            <a:spAutoFit/>
          </a:bodyPr>
          <a:lstStyle/>
          <a:p>
            <a:pPr marL="461963"/>
            <a:r>
              <a:rPr lang="en-US" sz="1400" i="1" dirty="0" smtClean="0">
                <a:latin typeface="Arial" pitchFamily="34" charset="0"/>
                <a:cs typeface="Arial" pitchFamily="34" charset="0"/>
              </a:rPr>
              <a:t>(31a) </a:t>
            </a:r>
            <a:r>
              <a:rPr lang="en-US" sz="1400" b="1" i="1" dirty="0" smtClean="0">
                <a:latin typeface="Arial" pitchFamily="34" charset="0"/>
                <a:cs typeface="Arial" pitchFamily="34" charset="0"/>
              </a:rPr>
              <a:t>no connective + neg. subj. aorists</a:t>
            </a:r>
            <a:r>
              <a:rPr lang="en-US" sz="1400" i="1" dirty="0" smtClean="0">
                <a:latin typeface="Arial" pitchFamily="34" charset="0"/>
                <a:cs typeface="Arial" pitchFamily="34" charset="0"/>
              </a:rPr>
              <a:t>: marks commands resultant to the prior chron-ology event</a:t>
            </a:r>
            <a:endParaRPr lang="en-US" sz="1400" i="1" dirty="0">
              <a:latin typeface="Arial" pitchFamily="34" charset="0"/>
              <a:cs typeface="Arial" pitchFamily="34" charset="0"/>
            </a:endParaRPr>
          </a:p>
        </p:txBody>
      </p:sp>
      <p:sp>
        <p:nvSpPr>
          <p:cNvPr id="6" name="TextBox 5"/>
          <p:cNvSpPr txBox="1"/>
          <p:nvPr/>
        </p:nvSpPr>
        <p:spPr>
          <a:xfrm>
            <a:off x="762000" y="228600"/>
            <a:ext cx="7467600" cy="295466"/>
          </a:xfrm>
          <a:prstGeom prst="rect">
            <a:avLst/>
          </a:prstGeom>
          <a:noFill/>
        </p:spPr>
        <p:txBody>
          <a:bodyPr wrap="square" lIns="91440" tIns="9144" rIns="9144" bIns="9144" rtlCol="0">
            <a:spAutoFit/>
          </a:bodyPr>
          <a:lstStyle/>
          <a:p>
            <a:pPr algn="ctr"/>
            <a:r>
              <a:rPr lang="en-US" b="1" dirty="0" smtClean="0">
                <a:latin typeface="Arial Black" pitchFamily="34" charset="0"/>
              </a:rPr>
              <a:t>Outline of Jesus’ Second Apocalypse (Lk 17:22-37, cont) </a:t>
            </a:r>
            <a:endParaRPr lang="en-US" dirty="0" smtClean="0">
              <a:latin typeface="Arial Black" pitchFamily="34" charset="0"/>
            </a:endParaRPr>
          </a:p>
        </p:txBody>
      </p:sp>
      <p:sp>
        <p:nvSpPr>
          <p:cNvPr id="1026" name="Text Box 2"/>
          <p:cNvSpPr txBox="1">
            <a:spLocks noChangeArrowheads="1"/>
          </p:cNvSpPr>
          <p:nvPr/>
        </p:nvSpPr>
        <p:spPr bwMode="auto">
          <a:xfrm>
            <a:off x="533400" y="2590800"/>
            <a:ext cx="8229600" cy="166199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457200" marR="0" lvl="1" indent="0" algn="l" defTabSz="914400" rtl="0" eaLnBrk="1" fontAlgn="base" latinLnBrk="0" hangingPunct="1">
              <a:lnSpc>
                <a:spcPct val="100000"/>
              </a:lnSpc>
              <a:spcBef>
                <a:spcPct val="0"/>
              </a:spcBef>
              <a:buClrTx/>
              <a:buSzTx/>
              <a:buFontTx/>
              <a:buNone/>
              <a:tabLst/>
            </a:pPr>
            <a:r>
              <a:rPr kumimoji="0" lang="en-US" sz="1600" b="0" i="1" u="none" strike="noStrike" cap="none" normalizeH="0" baseline="0" dirty="0" smtClean="0">
                <a:ln>
                  <a:noFill/>
                </a:ln>
                <a:solidFill>
                  <a:schemeClr val="tx1"/>
                </a:solidFill>
                <a:effectLst/>
                <a:latin typeface="Arial" pitchFamily="34" charset="0"/>
                <a:ea typeface="Arial" pitchFamily="34" charset="0"/>
                <a:cs typeface="Arial" pitchFamily="34" charset="0"/>
              </a:rPr>
              <a:t>B. (31b-32) Related commands: Remembering the physical destruction to Lot’s wife who hesitated, the listeners/readers are to quickly, geographically flee the region “on that day”</a:t>
            </a:r>
          </a:p>
          <a:p>
            <a:pPr marL="457200" marR="0" lvl="1" indent="0" algn="l" defTabSz="914400" rtl="0" eaLnBrk="1" fontAlgn="base" latinLnBrk="0" hangingPunct="1">
              <a:lnSpc>
                <a:spcPct val="100000"/>
              </a:lnSpc>
              <a:spcBef>
                <a:spcPct val="0"/>
              </a:spcBef>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en-US" sz="1400" b="0" i="1" u="none" strike="noStrike" cap="none" normalizeH="0" baseline="0" dirty="0" smtClean="0">
                <a:ln>
                  <a:noFill/>
                </a:ln>
                <a:solidFill>
                  <a:schemeClr val="tx1"/>
                </a:solidFill>
                <a:effectLst/>
                <a:latin typeface="Arial" pitchFamily="34" charset="0"/>
                <a:ea typeface="Arial" pitchFamily="34" charset="0"/>
                <a:cs typeface="Arial" pitchFamily="34" charset="0"/>
              </a:rPr>
              <a:t>(33a) </a:t>
            </a:r>
            <a:r>
              <a:rPr kumimoji="0" lang="en-US" sz="1400" b="1" i="1" u="none" strike="noStrike" cap="none" normalizeH="0" baseline="0" dirty="0" smtClean="0">
                <a:ln>
                  <a:noFill/>
                </a:ln>
                <a:solidFill>
                  <a:schemeClr val="tx1"/>
                </a:solidFill>
                <a:effectLst/>
                <a:latin typeface="Arial" pitchFamily="34" charset="0"/>
                <a:ea typeface="Arial" pitchFamily="34" charset="0"/>
                <a:cs typeface="Arial" pitchFamily="34" charset="0"/>
              </a:rPr>
              <a:t>no connective + subj. presents</a:t>
            </a:r>
            <a:r>
              <a:rPr kumimoji="0" lang="en-US" sz="1400" b="0" i="1" u="none" strike="noStrike" cap="none" normalizeH="0" baseline="0" dirty="0" smtClean="0">
                <a:ln>
                  <a:noFill/>
                </a:ln>
                <a:solidFill>
                  <a:schemeClr val="tx1"/>
                </a:solidFill>
                <a:effectLst/>
                <a:latin typeface="Arial" pitchFamily="34" charset="0"/>
                <a:ea typeface="Arial" pitchFamily="34" charset="0"/>
                <a:cs typeface="Arial" pitchFamily="34" charset="0"/>
              </a:rPr>
              <a:t>: transition to advisory segment</a:t>
            </a:r>
          </a:p>
          <a:p>
            <a:pPr marL="457200" marR="0" lvl="1" indent="0" algn="l" defTabSz="914400" rtl="0" eaLnBrk="1" fontAlgn="base" latinLnBrk="0" hangingPunct="1">
              <a:lnSpc>
                <a:spcPct val="100000"/>
              </a:lnSpc>
              <a:spcBef>
                <a:spcPct val="0"/>
              </a:spcBef>
              <a:buClrTx/>
              <a:buSzTx/>
              <a:buFontTx/>
              <a:buNone/>
              <a:tabLst/>
            </a:pPr>
            <a:r>
              <a:rPr kumimoji="0" lang="en-US" sz="1600" b="0" i="1" u="none" strike="noStrike" cap="none" normalizeH="0" baseline="0" dirty="0" smtClean="0">
                <a:ln>
                  <a:noFill/>
                </a:ln>
                <a:solidFill>
                  <a:schemeClr val="tx1"/>
                </a:solidFill>
                <a:effectLst/>
                <a:latin typeface="Arial" pitchFamily="34" charset="0"/>
                <a:ea typeface="Arial" pitchFamily="34" charset="0"/>
                <a:cs typeface="Arial" pitchFamily="34" charset="0"/>
              </a:rPr>
              <a:t>C.(33) Advisory proverb: Seeking to retain one’s (way of) life will cause it’s loss, willingness to abandon one’s (way of) life will cause life’s retention </a:t>
            </a:r>
          </a:p>
          <a:p>
            <a:pPr lvl="2" fontAlgn="base">
              <a:spcBef>
                <a:spcPct val="0"/>
              </a:spcBef>
            </a:pPr>
            <a:r>
              <a:rPr kumimoji="0" lang="en-US" sz="1400" b="0" i="1" u="none" strike="noStrike" cap="none" normalizeH="0" baseline="0" dirty="0" smtClean="0">
                <a:ln>
                  <a:noFill/>
                </a:ln>
                <a:solidFill>
                  <a:schemeClr val="tx1"/>
                </a:solidFill>
                <a:effectLst/>
                <a:latin typeface="Arial" pitchFamily="34" charset="0"/>
                <a:ea typeface="Arial" pitchFamily="34" charset="0"/>
                <a:cs typeface="Arial" pitchFamily="34" charset="0"/>
              </a:rPr>
              <a:t>(34a) </a:t>
            </a:r>
            <a:r>
              <a:rPr kumimoji="0" lang="en-US" sz="1400" b="1" i="1" u="none" strike="noStrike" cap="none" normalizeH="0" baseline="0" dirty="0" smtClean="0">
                <a:ln>
                  <a:noFill/>
                </a:ln>
                <a:solidFill>
                  <a:schemeClr val="tx1"/>
                </a:solidFill>
                <a:effectLst/>
                <a:latin typeface="Arial" pitchFamily="34" charset="0"/>
                <a:ea typeface="Arial" pitchFamily="34" charset="0"/>
                <a:cs typeface="Arial" pitchFamily="34" charset="0"/>
              </a:rPr>
              <a:t>no connective + future indicatives</a:t>
            </a:r>
            <a:r>
              <a:rPr kumimoji="0" lang="en-US" sz="1400" b="0" i="1" u="none" strike="noStrike" cap="none" normalizeH="0" baseline="0" dirty="0" smtClean="0">
                <a:ln>
                  <a:noFill/>
                </a:ln>
                <a:solidFill>
                  <a:schemeClr val="tx1"/>
                </a:solidFill>
                <a:effectLst/>
                <a:latin typeface="Arial" pitchFamily="34" charset="0"/>
                <a:ea typeface="Arial" pitchFamily="34" charset="0"/>
                <a:cs typeface="Arial" pitchFamily="34" charset="0"/>
              </a:rPr>
              <a:t>: resumption of chronology section</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7" name="Group 6"/>
          <p:cNvGrpSpPr/>
          <p:nvPr/>
        </p:nvGrpSpPr>
        <p:grpSpPr>
          <a:xfrm>
            <a:off x="304800" y="2057400"/>
            <a:ext cx="655638" cy="2103120"/>
            <a:chOff x="457200" y="4876800"/>
            <a:chExt cx="655638" cy="1796308"/>
          </a:xfrm>
        </p:grpSpPr>
        <p:sp>
          <p:nvSpPr>
            <p:cNvPr id="8" name="WordArt 7"/>
            <p:cNvSpPr>
              <a:spLocks noChangeArrowheads="1" noChangeShapeType="1" noTextEdit="1"/>
            </p:cNvSpPr>
            <p:nvPr/>
          </p:nvSpPr>
          <p:spPr bwMode="auto">
            <a:xfrm>
              <a:off x="960438" y="4998720"/>
              <a:ext cx="152400" cy="1554480"/>
            </a:xfrm>
            <a:prstGeom prst="rect">
              <a:avLst/>
            </a:prstGeom>
          </p:spPr>
          <p:txBody>
            <a:bodyPr wrap="none" fromWordArt="1">
              <a:prstTxWarp prst="textPlain">
                <a:avLst>
                  <a:gd name="adj" fmla="val 50000"/>
                </a:avLst>
              </a:prstTxWarp>
            </a:bodyPr>
            <a:lstStyle/>
            <a:p>
              <a:pPr algn="ctr" rtl="0"/>
              <a:r>
                <a:rPr lang="en-US" sz="9600" kern="10" spc="0" dirty="0" smtClean="0">
                  <a:ln w="3175">
                    <a:solidFill>
                      <a:srgbClr val="969696"/>
                    </a:solidFill>
                    <a:round/>
                    <a:headEnd/>
                    <a:tailEnd/>
                  </a:ln>
                  <a:solidFill>
                    <a:srgbClr val="969696"/>
                  </a:solidFill>
                  <a:effectLst>
                    <a:outerShdw dist="53882" dir="2700000" algn="ctr" rotWithShape="0">
                      <a:srgbClr val="CBCBCB">
                        <a:alpha val="80000"/>
                      </a:srgbClr>
                    </a:outerShdw>
                  </a:effectLst>
                  <a:latin typeface="Microsoft YaHei Light"/>
                  <a:ea typeface="Microsoft YaHei Light"/>
                </a:rPr>
                <a:t>{</a:t>
              </a:r>
              <a:endParaRPr lang="en-US" sz="9600" kern="10" spc="0" dirty="0">
                <a:ln w="3175">
                  <a:solidFill>
                    <a:srgbClr val="969696"/>
                  </a:solidFill>
                  <a:round/>
                  <a:headEnd/>
                  <a:tailEnd/>
                </a:ln>
                <a:solidFill>
                  <a:srgbClr val="969696"/>
                </a:solidFill>
                <a:effectLst>
                  <a:outerShdw dist="53882" dir="2700000" algn="ctr" rotWithShape="0">
                    <a:srgbClr val="CBCBCB">
                      <a:alpha val="80000"/>
                    </a:srgbClr>
                  </a:outerShdw>
                </a:effectLst>
                <a:latin typeface="Microsoft YaHei Light"/>
                <a:ea typeface="Microsoft YaHei Light"/>
              </a:endParaRPr>
            </a:p>
          </p:txBody>
        </p:sp>
        <p:sp>
          <p:nvSpPr>
            <p:cNvPr id="9" name="Text Box 8"/>
            <p:cNvSpPr txBox="1">
              <a:spLocks noChangeArrowheads="1"/>
            </p:cNvSpPr>
            <p:nvPr/>
          </p:nvSpPr>
          <p:spPr bwMode="auto">
            <a:xfrm>
              <a:off x="457200" y="4876800"/>
              <a:ext cx="228600" cy="170792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n-US" sz="1300" b="1" i="1" u="none" strike="noStrike" cap="none" normalizeH="0" baseline="0" dirty="0" smtClean="0">
                  <a:ln>
                    <a:noFill/>
                  </a:ln>
                  <a:solidFill>
                    <a:srgbClr val="999999"/>
                  </a:solidFill>
                  <a:effectLst/>
                  <a:latin typeface="Arial" pitchFamily="34" charset="0"/>
                  <a:ea typeface="Arial" pitchFamily="34" charset="0"/>
                  <a:cs typeface="Arial" pitchFamily="34" charset="0"/>
                </a:rPr>
                <a:t>n</a:t>
              </a:r>
            </a:p>
            <a:p>
              <a:pPr marL="0" marR="0" lvl="0" indent="0" algn="ctr" defTabSz="914400" rtl="0" eaLnBrk="1" fontAlgn="base" latinLnBrk="0" hangingPunct="1">
                <a:lnSpc>
                  <a:spcPct val="100000"/>
                </a:lnSpc>
                <a:spcBef>
                  <a:spcPct val="0"/>
                </a:spcBef>
                <a:buClrTx/>
                <a:buSzTx/>
                <a:buFontTx/>
                <a:buNone/>
                <a:tabLst/>
              </a:pPr>
              <a:r>
                <a:rPr kumimoji="0" lang="en-US" sz="1300" b="1" i="1" u="none" strike="noStrike" cap="none" normalizeH="0" baseline="0" dirty="0" smtClean="0">
                  <a:ln>
                    <a:noFill/>
                  </a:ln>
                  <a:solidFill>
                    <a:srgbClr val="999999"/>
                  </a:solidFill>
                  <a:effectLst/>
                  <a:latin typeface="Arial" pitchFamily="34" charset="0"/>
                  <a:ea typeface="Arial" pitchFamily="34" charset="0"/>
                  <a:cs typeface="Arial" pitchFamily="34" charset="0"/>
                </a:rPr>
                <a:t>o</a:t>
              </a:r>
            </a:p>
            <a:p>
              <a:pPr marL="0" marR="0" lvl="0" indent="0" algn="ctr" defTabSz="914400" rtl="0" eaLnBrk="1" fontAlgn="base" latinLnBrk="0" hangingPunct="1">
                <a:lnSpc>
                  <a:spcPct val="100000"/>
                </a:lnSpc>
                <a:spcBef>
                  <a:spcPct val="0"/>
                </a:spcBef>
                <a:buClrTx/>
                <a:buSzTx/>
                <a:buFontTx/>
                <a:buNone/>
                <a:tabLst/>
              </a:pPr>
              <a:r>
                <a:rPr kumimoji="0" lang="en-US" sz="1300" b="1" i="1" u="none" strike="noStrike" cap="none" normalizeH="0" baseline="0" dirty="0" smtClean="0">
                  <a:ln>
                    <a:noFill/>
                  </a:ln>
                  <a:solidFill>
                    <a:srgbClr val="999999"/>
                  </a:solidFill>
                  <a:effectLst/>
                  <a:latin typeface="Arial" pitchFamily="34" charset="0"/>
                  <a:ea typeface="Arial" pitchFamily="34" charset="0"/>
                  <a:cs typeface="Arial" pitchFamily="34" charset="0"/>
                </a:rPr>
                <a:t>n</a:t>
              </a:r>
            </a:p>
            <a:p>
              <a:pPr marL="0" marR="0" lvl="0" indent="0" algn="ctr" defTabSz="914400" rtl="0" eaLnBrk="1" fontAlgn="base" latinLnBrk="0" hangingPunct="1">
                <a:lnSpc>
                  <a:spcPct val="100000"/>
                </a:lnSpc>
                <a:spcBef>
                  <a:spcPct val="0"/>
                </a:spcBef>
                <a:buClrTx/>
                <a:buSzTx/>
                <a:buFontTx/>
                <a:buNone/>
                <a:tabLst/>
              </a:pPr>
              <a:r>
                <a:rPr kumimoji="0" lang="en-US" sz="1300" b="1" i="1" u="none" strike="noStrike" cap="none" normalizeH="0" baseline="0" dirty="0" smtClean="0">
                  <a:ln>
                    <a:noFill/>
                  </a:ln>
                  <a:solidFill>
                    <a:srgbClr val="999999"/>
                  </a:solidFill>
                  <a:effectLst/>
                  <a:latin typeface="Arial" pitchFamily="34" charset="0"/>
                  <a:ea typeface="Arial" pitchFamily="34" charset="0"/>
                  <a:cs typeface="Arial" pitchFamily="34" charset="0"/>
                </a:rPr>
                <a:t>c</a:t>
              </a:r>
            </a:p>
            <a:p>
              <a:pPr marL="0" marR="0" lvl="0" indent="0" algn="ctr" defTabSz="914400" rtl="0" eaLnBrk="1" fontAlgn="base" latinLnBrk="0" hangingPunct="1">
                <a:lnSpc>
                  <a:spcPct val="100000"/>
                </a:lnSpc>
                <a:spcBef>
                  <a:spcPct val="0"/>
                </a:spcBef>
                <a:buClrTx/>
                <a:buSzTx/>
                <a:buFontTx/>
                <a:buNone/>
                <a:tabLst/>
              </a:pPr>
              <a:r>
                <a:rPr kumimoji="0" lang="en-US" sz="1300" b="1" i="1" u="none" strike="noStrike" cap="none" normalizeH="0" baseline="0" dirty="0" smtClean="0">
                  <a:ln>
                    <a:noFill/>
                  </a:ln>
                  <a:solidFill>
                    <a:srgbClr val="999999"/>
                  </a:solidFill>
                  <a:effectLst/>
                  <a:latin typeface="Arial" pitchFamily="34" charset="0"/>
                  <a:ea typeface="Arial" pitchFamily="34" charset="0"/>
                  <a:cs typeface="Arial" pitchFamily="34" charset="0"/>
                </a:rPr>
                <a:t>h</a:t>
              </a:r>
            </a:p>
            <a:p>
              <a:pPr marL="0" marR="0" lvl="0" indent="0" algn="ctr" defTabSz="914400" rtl="0" eaLnBrk="1" fontAlgn="base" latinLnBrk="0" hangingPunct="1">
                <a:lnSpc>
                  <a:spcPct val="100000"/>
                </a:lnSpc>
                <a:spcBef>
                  <a:spcPct val="0"/>
                </a:spcBef>
                <a:buClrTx/>
                <a:buSzTx/>
                <a:buFontTx/>
                <a:buNone/>
                <a:tabLst/>
              </a:pPr>
              <a:r>
                <a:rPr kumimoji="0" lang="en-US" sz="1300" b="1" i="1" u="none" strike="noStrike" cap="none" normalizeH="0" baseline="0" dirty="0" smtClean="0">
                  <a:ln>
                    <a:noFill/>
                  </a:ln>
                  <a:solidFill>
                    <a:srgbClr val="999999"/>
                  </a:solidFill>
                  <a:effectLst/>
                  <a:latin typeface="Arial" pitchFamily="34" charset="0"/>
                  <a:ea typeface="Arial" pitchFamily="34" charset="0"/>
                  <a:cs typeface="Arial" pitchFamily="34" charset="0"/>
                </a:rPr>
                <a:t>r</a:t>
              </a:r>
            </a:p>
            <a:p>
              <a:pPr marL="0" marR="0" lvl="0" indent="0" algn="ctr" defTabSz="914400" rtl="0" eaLnBrk="1" fontAlgn="base" latinLnBrk="0" hangingPunct="1">
                <a:lnSpc>
                  <a:spcPct val="100000"/>
                </a:lnSpc>
                <a:spcBef>
                  <a:spcPct val="0"/>
                </a:spcBef>
                <a:buClrTx/>
                <a:buSzTx/>
                <a:buFontTx/>
                <a:buNone/>
                <a:tabLst/>
              </a:pPr>
              <a:r>
                <a:rPr kumimoji="0" lang="en-US" sz="1300" b="1" i="1" u="none" strike="noStrike" cap="none" normalizeH="0" baseline="0" dirty="0" smtClean="0">
                  <a:ln>
                    <a:noFill/>
                  </a:ln>
                  <a:solidFill>
                    <a:srgbClr val="999999"/>
                  </a:solidFill>
                  <a:effectLst/>
                  <a:latin typeface="Arial" pitchFamily="34" charset="0"/>
                  <a:ea typeface="Arial" pitchFamily="34" charset="0"/>
                  <a:cs typeface="Arial" pitchFamily="34" charset="0"/>
                </a:rPr>
                <a:t>on</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300" b="1" i="1" u="none" strike="noStrike" cap="none" normalizeH="0" baseline="0" dirty="0" smtClean="0">
                  <a:ln>
                    <a:noFill/>
                  </a:ln>
                  <a:solidFill>
                    <a:srgbClr val="999999"/>
                  </a:solidFill>
                  <a:effectLst/>
                  <a:latin typeface="Arial" pitchFamily="34" charset="0"/>
                  <a:ea typeface="Arial" pitchFamily="34" charset="0"/>
                  <a:cs typeface="Arial" pitchFamily="34" charset="0"/>
                </a:rPr>
                <a:t>o</a:t>
              </a:r>
              <a:endParaRPr kumimoji="0" lang="en-US" sz="13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 Box 9"/>
            <p:cNvSpPr txBox="1">
              <a:spLocks noChangeArrowheads="1"/>
            </p:cNvSpPr>
            <p:nvPr/>
          </p:nvSpPr>
          <p:spPr bwMode="auto">
            <a:xfrm>
              <a:off x="655638" y="4994789"/>
              <a:ext cx="228600" cy="167831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n-US" sz="1300" b="1" i="1" u="none" strike="noStrike" cap="none" normalizeH="0" baseline="0" dirty="0" smtClean="0">
                  <a:ln>
                    <a:noFill/>
                  </a:ln>
                  <a:solidFill>
                    <a:srgbClr val="999999"/>
                  </a:solidFill>
                  <a:effectLst/>
                  <a:latin typeface="Arial" pitchFamily="34" charset="0"/>
                  <a:ea typeface="Arial" pitchFamily="34" charset="0"/>
                  <a:cs typeface="Arial" pitchFamily="34" charset="0"/>
                </a:rPr>
                <a:t>-</a:t>
              </a:r>
            </a:p>
            <a:p>
              <a:pPr marL="0" marR="0" lvl="0" indent="0" algn="l" defTabSz="914400" rtl="0" eaLnBrk="1" fontAlgn="base" latinLnBrk="0" hangingPunct="1">
                <a:lnSpc>
                  <a:spcPct val="100000"/>
                </a:lnSpc>
                <a:spcBef>
                  <a:spcPct val="0"/>
                </a:spcBef>
                <a:buClrTx/>
                <a:buSzTx/>
                <a:buFontTx/>
                <a:buNone/>
                <a:tabLst/>
              </a:pPr>
              <a:r>
                <a:rPr kumimoji="0" lang="en-US" sz="1300" b="1" i="1" u="none" strike="noStrike" cap="none" normalizeH="0" baseline="0" dirty="0" smtClean="0">
                  <a:ln>
                    <a:noFill/>
                  </a:ln>
                  <a:solidFill>
                    <a:srgbClr val="999999"/>
                  </a:solidFill>
                  <a:effectLst/>
                  <a:latin typeface="Arial" pitchFamily="34" charset="0"/>
                  <a:ea typeface="Arial" pitchFamily="34" charset="0"/>
                  <a:cs typeface="Arial" pitchFamily="34" charset="0"/>
                </a:rPr>
                <a:t>logical</a:t>
              </a:r>
              <a:endParaRPr kumimoji="0" lang="en-US" sz="13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1" name="WordArt 10"/>
          <p:cNvSpPr>
            <a:spLocks noChangeArrowheads="1" noChangeShapeType="1" noTextEdit="1"/>
          </p:cNvSpPr>
          <p:nvPr/>
        </p:nvSpPr>
        <p:spPr bwMode="auto">
          <a:xfrm>
            <a:off x="8607552" y="2209800"/>
            <a:ext cx="155448" cy="1828800"/>
          </a:xfrm>
          <a:prstGeom prst="rect">
            <a:avLst/>
          </a:prstGeom>
        </p:spPr>
        <p:txBody>
          <a:bodyPr wrap="none" fromWordArt="1">
            <a:prstTxWarp prst="textPlain">
              <a:avLst>
                <a:gd name="adj" fmla="val 50000"/>
              </a:avLst>
            </a:prstTxWarp>
          </a:bodyPr>
          <a:lstStyle/>
          <a:p>
            <a:pPr algn="ctr" rtl="0"/>
            <a:r>
              <a:rPr lang="en-US" sz="9600" kern="10" spc="0" dirty="0" smtClean="0">
                <a:ln w="3175">
                  <a:solidFill>
                    <a:srgbClr val="969696"/>
                  </a:solidFill>
                  <a:round/>
                  <a:headEnd/>
                  <a:tailEnd/>
                </a:ln>
                <a:solidFill>
                  <a:srgbClr val="969696"/>
                </a:solidFill>
                <a:effectLst>
                  <a:outerShdw dist="53882" dir="2700000" algn="ctr" rotWithShape="0">
                    <a:srgbClr val="CBCBCB">
                      <a:alpha val="80000"/>
                    </a:srgbClr>
                  </a:outerShdw>
                </a:effectLst>
                <a:latin typeface="Microsoft YaHei Light"/>
                <a:ea typeface="Microsoft YaHei Light"/>
              </a:rPr>
              <a:t>}</a:t>
            </a:r>
            <a:endParaRPr lang="en-US" sz="9600" kern="10" spc="0" dirty="0">
              <a:ln w="3175">
                <a:solidFill>
                  <a:srgbClr val="969696"/>
                </a:solidFill>
                <a:round/>
                <a:headEnd/>
                <a:tailEnd/>
              </a:ln>
              <a:solidFill>
                <a:srgbClr val="969696"/>
              </a:solidFill>
              <a:effectLst>
                <a:outerShdw dist="53882" dir="2700000" algn="ctr" rotWithShape="0">
                  <a:srgbClr val="CBCBCB">
                    <a:alpha val="80000"/>
                  </a:srgbClr>
                </a:outerShdw>
              </a:effectLst>
              <a:latin typeface="Microsoft YaHei Light"/>
              <a:ea typeface="Microsoft YaHei Light"/>
            </a:endParaRPr>
          </a:p>
        </p:txBody>
      </p:sp>
      <p:sp>
        <p:nvSpPr>
          <p:cNvPr id="12" name="Text Box 2"/>
          <p:cNvSpPr txBox="1">
            <a:spLocks noChangeArrowheads="1"/>
          </p:cNvSpPr>
          <p:nvPr/>
        </p:nvSpPr>
        <p:spPr bwMode="auto">
          <a:xfrm>
            <a:off x="838200" y="4343400"/>
            <a:ext cx="7848600" cy="548640"/>
          </a:xfrm>
          <a:prstGeom prst="rect">
            <a:avLst/>
          </a:prstGeom>
          <a:solidFill>
            <a:srgbClr val="FFFF99"/>
          </a:solidFill>
          <a:ln w="9525">
            <a:noFill/>
            <a:miter lim="800000"/>
            <a:headEnd/>
            <a:tailEnd/>
          </a:ln>
        </p:spPr>
        <p:txBody>
          <a:bodyPr vert="horz" wrap="square" lIns="0" tIns="0" rIns="0" bIns="0" numCol="1" anchor="t" anchorCtr="0" compatLnSpc="1">
            <a:prstTxWarp prst="textNoShape">
              <a:avLst/>
            </a:prstTxWarp>
            <a:spAutoFit/>
          </a:bodyPr>
          <a:lstStyle/>
          <a:p>
            <a:r>
              <a:rPr lang="en-US" sz="1600" b="1" dirty="0" smtClean="0">
                <a:latin typeface="Arial" pitchFamily="34" charset="0"/>
                <a:cs typeface="Arial" pitchFamily="34" charset="0"/>
              </a:rPr>
              <a:t>D. (34-36) Event #7: “</a:t>
            </a:r>
            <a:r>
              <a:rPr lang="en-US" sz="1600" b="1" u="sng" dirty="0" smtClean="0">
                <a:latin typeface="Arial" pitchFamily="34" charset="0"/>
                <a:cs typeface="Arial" pitchFamily="34" charset="0"/>
              </a:rPr>
              <a:t>That night</a:t>
            </a:r>
            <a:r>
              <a:rPr lang="en-US" sz="1600" b="1" dirty="0" smtClean="0">
                <a:latin typeface="Arial" pitchFamily="34" charset="0"/>
                <a:cs typeface="Arial" pitchFamily="34" charset="0"/>
              </a:rPr>
              <a:t>” of The Day the Son of Man is Revealed arrives, and begins the supernatural gathering away of select people</a:t>
            </a:r>
            <a:endParaRPr lang="en-US" sz="1600" dirty="0" smtClean="0">
              <a:latin typeface="Arial" pitchFamily="34" charset="0"/>
              <a:cs typeface="Arial" pitchFamily="34" charset="0"/>
            </a:endParaRPr>
          </a:p>
          <a:p>
            <a:endParaRPr lang="en-US" sz="1600" dirty="0" smtClean="0">
              <a:latin typeface="Arial" pitchFamily="34" charset="0"/>
              <a:cs typeface="Arial" pitchFamily="34" charset="0"/>
            </a:endParaRPr>
          </a:p>
        </p:txBody>
      </p:sp>
      <p:sp>
        <p:nvSpPr>
          <p:cNvPr id="13" name="Rectangle 12"/>
          <p:cNvSpPr/>
          <p:nvPr/>
        </p:nvSpPr>
        <p:spPr>
          <a:xfrm>
            <a:off x="1371600" y="4876800"/>
            <a:ext cx="7315200" cy="731520"/>
          </a:xfrm>
          <a:prstGeom prst="rect">
            <a:avLst/>
          </a:prstGeom>
        </p:spPr>
        <p:txBody>
          <a:bodyPr wrap="square">
            <a:spAutoFit/>
          </a:bodyPr>
          <a:lstStyle/>
          <a:p>
            <a:r>
              <a:rPr lang="en-US" sz="1400" i="1" dirty="0" smtClean="0">
                <a:latin typeface="Arial" pitchFamily="34" charset="0"/>
                <a:cs typeface="Arial" pitchFamily="34" charset="0"/>
              </a:rPr>
              <a:t>(37a) </a:t>
            </a:r>
            <a:r>
              <a:rPr lang="en-US" sz="1400" b="1" i="1" dirty="0" smtClean="0">
                <a:latin typeface="Arial" pitchFamily="34" charset="0"/>
                <a:cs typeface="Arial" pitchFamily="34" charset="0"/>
              </a:rPr>
              <a:t>sequential connective (</a:t>
            </a:r>
            <a:r>
              <a:rPr lang="el-GR" sz="1400" b="1" i="1" dirty="0" smtClean="0">
                <a:latin typeface="Arial" pitchFamily="34" charset="0"/>
                <a:cs typeface="Arial" pitchFamily="34" charset="0"/>
              </a:rPr>
              <a:t>καὶ</a:t>
            </a:r>
            <a:r>
              <a:rPr lang="en-US" sz="1400" b="1" i="1" dirty="0" smtClean="0">
                <a:latin typeface="Arial" pitchFamily="34" charset="0"/>
                <a:cs typeface="Arial" pitchFamily="34" charset="0"/>
              </a:rPr>
              <a:t>) </a:t>
            </a:r>
            <a:r>
              <a:rPr lang="en-US" sz="1400" i="1" dirty="0" smtClean="0">
                <a:latin typeface="Arial" pitchFamily="34" charset="0"/>
                <a:cs typeface="Arial" pitchFamily="34" charset="0"/>
              </a:rPr>
              <a:t>+ historical present indicative: the narration transitions into a weaving together of explanation and chronology, by way of an explanatory dialogue that has a final chronology element embedded within</a:t>
            </a:r>
            <a:endParaRPr lang="en-US" sz="1400" dirty="0">
              <a:latin typeface="Arial" pitchFamily="34" charset="0"/>
              <a:cs typeface="Arial" pitchFamily="34" charset="0"/>
            </a:endParaRPr>
          </a:p>
        </p:txBody>
      </p:sp>
      <p:sp>
        <p:nvSpPr>
          <p:cNvPr id="14" name="Text Box 2"/>
          <p:cNvSpPr txBox="1">
            <a:spLocks noChangeArrowheads="1"/>
          </p:cNvSpPr>
          <p:nvPr/>
        </p:nvSpPr>
        <p:spPr bwMode="auto">
          <a:xfrm>
            <a:off x="838200" y="5562600"/>
            <a:ext cx="7848600" cy="457200"/>
          </a:xfrm>
          <a:prstGeom prst="rect">
            <a:avLst/>
          </a:prstGeom>
          <a:solidFill>
            <a:srgbClr val="FF99CC"/>
          </a:solidFill>
          <a:ln w="9525">
            <a:noFill/>
            <a:miter lim="800000"/>
            <a:headEnd/>
            <a:tailEnd/>
          </a:ln>
        </p:spPr>
        <p:txBody>
          <a:bodyPr vert="horz" wrap="square" lIns="0" tIns="0" rIns="0" bIns="0" numCol="1" anchor="t" anchorCtr="0" compatLnSpc="1">
            <a:prstTxWarp prst="textNoShape">
              <a:avLst/>
            </a:prstTxWarp>
            <a:spAutoFit/>
          </a:bodyPr>
          <a:lstStyle/>
          <a:p>
            <a:r>
              <a:rPr lang="en-US" sz="1600" b="1" dirty="0" smtClean="0">
                <a:latin typeface="Arial" pitchFamily="34" charset="0"/>
                <a:cs typeface="Arial" pitchFamily="34" charset="0"/>
              </a:rPr>
              <a:t>E. (37) Event #8: Those just gathered away have </a:t>
            </a:r>
            <a:r>
              <a:rPr lang="en-US" sz="1600" b="1" i="1" dirty="0" smtClean="0">
                <a:latin typeface="Arial" pitchFamily="34" charset="0"/>
                <a:cs typeface="Arial" pitchFamily="34" charset="0"/>
              </a:rPr>
              <a:t>retributive</a:t>
            </a:r>
            <a:r>
              <a:rPr lang="en-US" sz="1600" b="1" dirty="0" smtClean="0">
                <a:latin typeface="Arial" pitchFamily="34" charset="0"/>
                <a:cs typeface="Arial" pitchFamily="34" charset="0"/>
              </a:rPr>
              <a:t> judgment as their end experience</a:t>
            </a:r>
            <a:endParaRPr lang="en-US" sz="1600" dirty="0" smtClean="0">
              <a:latin typeface="Arial" pitchFamily="34" charset="0"/>
              <a:cs typeface="Arial" pitchFamily="34" charset="0"/>
            </a:endParaRPr>
          </a:p>
          <a:p>
            <a:endParaRPr lang="en-US" sz="1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Text Box 5"/>
          <p:cNvSpPr txBox="1">
            <a:spLocks noChangeArrowheads="1"/>
          </p:cNvSpPr>
          <p:nvPr/>
        </p:nvSpPr>
        <p:spPr bwMode="auto">
          <a:xfrm>
            <a:off x="0" y="457200"/>
            <a:ext cx="9144000" cy="838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Arial Black" pitchFamily="34" charset="0"/>
                <a:ea typeface="Arial" pitchFamily="34" charset="0"/>
                <a:cs typeface="Arial" pitchFamily="34" charset="0"/>
              </a:rPr>
              <a:t>Timeline for Second Apocalypse (Luke 17:26-37),</a:t>
            </a:r>
          </a:p>
          <a:p>
            <a:pPr marL="0" marR="0" lvl="0" indent="0" algn="ctr" defTabSz="914400" rtl="0" eaLnBrk="1" fontAlgn="base" latinLnBrk="0" hangingPunct="1">
              <a:lnSpc>
                <a:spcPct val="100000"/>
              </a:lnSpc>
              <a:spcBef>
                <a:spcPct val="0"/>
              </a:spcBef>
              <a:spcAft>
                <a:spcPts val="1000"/>
              </a:spcAft>
              <a:buClrTx/>
              <a:buSzTx/>
              <a:buFontTx/>
              <a:buNone/>
              <a:tabLst/>
            </a:pPr>
            <a:r>
              <a:rPr lang="en-US" sz="2400" b="1" dirty="0" smtClean="0">
                <a:latin typeface="Arial Black" pitchFamily="34" charset="0"/>
                <a:ea typeface="Arial" pitchFamily="34" charset="0"/>
                <a:cs typeface="Arial" pitchFamily="34" charset="0"/>
              </a:rPr>
              <a:t>Using the Text’s Own Terminology for Timeframes</a:t>
            </a:r>
            <a:r>
              <a:rPr kumimoji="0" lang="en-US" sz="2400" b="1" i="0" u="none" strike="noStrike" cap="none" normalizeH="0" baseline="0" dirty="0" smtClean="0">
                <a:ln>
                  <a:noFill/>
                </a:ln>
                <a:solidFill>
                  <a:schemeClr val="tx1"/>
                </a:solidFill>
                <a:effectLst/>
                <a:latin typeface="Arial Black" pitchFamily="34" charset="0"/>
                <a:ea typeface="Arial"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6" name="Group 25"/>
          <p:cNvGrpSpPr/>
          <p:nvPr/>
        </p:nvGrpSpPr>
        <p:grpSpPr>
          <a:xfrm>
            <a:off x="465138" y="1517252"/>
            <a:ext cx="8145462" cy="4731606"/>
            <a:chOff x="465138" y="1060455"/>
            <a:chExt cx="8145462" cy="4731606"/>
          </a:xfrm>
        </p:grpSpPr>
        <p:sp>
          <p:nvSpPr>
            <p:cNvPr id="1027" name="Text Box 3"/>
            <p:cNvSpPr txBox="1">
              <a:spLocks noChangeArrowheads="1"/>
            </p:cNvSpPr>
            <p:nvPr/>
          </p:nvSpPr>
          <p:spPr bwMode="auto">
            <a:xfrm>
              <a:off x="7360823" y="2590800"/>
              <a:ext cx="1249777" cy="1447800"/>
            </a:xfrm>
            <a:prstGeom prst="rect">
              <a:avLst/>
            </a:prstGeom>
            <a:gradFill rotWithShape="0">
              <a:gsLst>
                <a:gs pos="0">
                  <a:srgbClr val="FF99CC">
                    <a:alpha val="50000"/>
                  </a:srgbClr>
                </a:gs>
                <a:gs pos="100000">
                  <a:srgbClr val="FF99CC">
                    <a:gamma/>
                    <a:tint val="20000"/>
                    <a:invGamma/>
                  </a:srgbClr>
                </a:gs>
              </a:gsLst>
              <a:lin ang="0" scaled="1"/>
            </a:gra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&amp; then </a:t>
              </a:r>
              <a:r>
                <a:rPr kumimoji="0" lang="en-US" sz="1600" b="0" i="1" u="none" strike="noStrike" cap="none" normalizeH="0" baseline="0" dirty="0" smtClean="0">
                  <a:ln>
                    <a:noFill/>
                  </a:ln>
                  <a:solidFill>
                    <a:schemeClr val="tx1"/>
                  </a:solidFill>
                  <a:effectLst/>
                  <a:latin typeface="Arial" pitchFamily="34" charset="0"/>
                  <a:ea typeface="Arial" pitchFamily="34" charset="0"/>
                  <a:cs typeface="Arial" pitchFamily="34" charset="0"/>
                </a:rPr>
                <a:t>retributive</a:t>
              </a: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judgment on the selected ones (17:37b)</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3" name="AutoShape 9"/>
            <p:cNvCxnSpPr>
              <a:cxnSpLocks noChangeShapeType="1"/>
            </p:cNvCxnSpPr>
            <p:nvPr/>
          </p:nvCxnSpPr>
          <p:spPr bwMode="auto">
            <a:xfrm flipH="1">
              <a:off x="6385333" y="1828800"/>
              <a:ext cx="15467" cy="1476528"/>
            </a:xfrm>
            <a:prstGeom prst="straightConnector1">
              <a:avLst/>
            </a:prstGeom>
            <a:noFill/>
            <a:ln w="28575">
              <a:solidFill>
                <a:srgbClr val="000000"/>
              </a:solidFill>
              <a:round/>
              <a:headEnd/>
              <a:tailEnd type="triangle" w="med" len="med"/>
            </a:ln>
          </p:spPr>
        </p:cxnSp>
        <p:sp>
          <p:nvSpPr>
            <p:cNvPr id="1034" name="Text Box 10"/>
            <p:cNvSpPr txBox="1">
              <a:spLocks noChangeArrowheads="1"/>
            </p:cNvSpPr>
            <p:nvPr/>
          </p:nvSpPr>
          <p:spPr bwMode="auto">
            <a:xfrm>
              <a:off x="5821648" y="1066800"/>
              <a:ext cx="1112256" cy="774398"/>
            </a:xfrm>
            <a:prstGeom prst="rect">
              <a:avLst/>
            </a:prstGeom>
            <a:solidFill>
              <a:srgbClr val="CCFFCC">
                <a:alpha val="50000"/>
              </a:srgbClr>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The SofM’s return (17:30)</a:t>
              </a:r>
            </a:p>
          </p:txBody>
        </p:sp>
        <p:sp>
          <p:nvSpPr>
            <p:cNvPr id="1036" name="Text Box 12"/>
            <p:cNvSpPr txBox="1">
              <a:spLocks noChangeArrowheads="1"/>
            </p:cNvSpPr>
            <p:nvPr/>
          </p:nvSpPr>
          <p:spPr bwMode="auto">
            <a:xfrm>
              <a:off x="465893" y="3352799"/>
              <a:ext cx="829658" cy="762001"/>
            </a:xfrm>
            <a:prstGeom prst="rect">
              <a:avLst/>
            </a:prstGeom>
            <a:solidFill>
              <a:srgbClr val="FF0000">
                <a:alpha val="50000"/>
              </a:srgbClr>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SofM rejected (17:25)</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7" name="Text Box 13"/>
            <p:cNvSpPr txBox="1">
              <a:spLocks noChangeArrowheads="1"/>
            </p:cNvSpPr>
            <p:nvPr/>
          </p:nvSpPr>
          <p:spPr bwMode="auto">
            <a:xfrm>
              <a:off x="6420090" y="1828800"/>
              <a:ext cx="895110" cy="2209800"/>
            </a:xfrm>
            <a:prstGeom prst="rect">
              <a:avLst/>
            </a:prstGeom>
            <a:solidFill>
              <a:srgbClr val="FFFF99">
                <a:alpha val="50000"/>
              </a:srgbClr>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Selected ones gathered away for </a:t>
              </a:r>
              <a:r>
                <a:rPr kumimoji="0" lang="en-US" sz="1600" b="0" i="1" u="none" strike="noStrike" cap="none" normalizeH="0" baseline="0" dirty="0" smtClean="0">
                  <a:ln>
                    <a:noFill/>
                  </a:ln>
                  <a:solidFill>
                    <a:schemeClr val="tx1"/>
                  </a:solidFill>
                  <a:effectLst/>
                  <a:latin typeface="Arial" pitchFamily="34" charset="0"/>
                  <a:ea typeface="Arial" pitchFamily="34" charset="0"/>
                  <a:cs typeface="Arial" pitchFamily="34" charset="0"/>
                </a:rPr>
                <a:t>evalua-tive </a:t>
              </a: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judgment (17:34-36)</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8" name="Text Box 14"/>
            <p:cNvSpPr txBox="1">
              <a:spLocks noChangeArrowheads="1"/>
            </p:cNvSpPr>
            <p:nvPr/>
          </p:nvSpPr>
          <p:spPr bwMode="auto">
            <a:xfrm>
              <a:off x="1295400" y="2061453"/>
              <a:ext cx="3150284" cy="986547"/>
            </a:xfrm>
            <a:prstGeom prst="rect">
              <a:avLst/>
            </a:prstGeom>
            <a:solidFill>
              <a:srgbClr val="92D050">
                <a:alpha val="50000"/>
              </a:srgbClr>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SofM is away, Disciples long for one of the “Days of the SofM,” others allege (false) appearances of Him (17:22-23a)</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40" name="AutoShape 16"/>
            <p:cNvCxnSpPr>
              <a:cxnSpLocks noChangeShapeType="1"/>
              <a:endCxn id="1042" idx="1"/>
            </p:cNvCxnSpPr>
            <p:nvPr/>
          </p:nvCxnSpPr>
          <p:spPr bwMode="auto">
            <a:xfrm flipH="1" flipV="1">
              <a:off x="3696876" y="1558928"/>
              <a:ext cx="785834" cy="1822044"/>
            </a:xfrm>
            <a:prstGeom prst="straightConnector1">
              <a:avLst/>
            </a:prstGeom>
            <a:noFill/>
            <a:ln w="28575">
              <a:solidFill>
                <a:srgbClr val="000000"/>
              </a:solidFill>
              <a:prstDash val="dash"/>
              <a:round/>
              <a:headEnd/>
              <a:tailEnd type="triangle" w="med" len="med"/>
            </a:ln>
          </p:spPr>
        </p:cxnSp>
        <p:sp>
          <p:nvSpPr>
            <p:cNvPr id="1041" name="Text Box 17" descr="Wide upward diagonal"/>
            <p:cNvSpPr txBox="1">
              <a:spLocks noChangeArrowheads="1"/>
            </p:cNvSpPr>
            <p:nvPr/>
          </p:nvSpPr>
          <p:spPr bwMode="auto">
            <a:xfrm>
              <a:off x="3048000" y="3061649"/>
              <a:ext cx="1397685" cy="976951"/>
            </a:xfrm>
            <a:prstGeom prst="rect">
              <a:avLst/>
            </a:prstGeom>
            <a:pattFill prst="wdUpDiag">
              <a:fgClr>
                <a:srgbClr val="A5A5A5">
                  <a:alpha val="50000"/>
                </a:srgbClr>
              </a:fgClr>
              <a:bgClr>
                <a:srgbClr val="A5A5A5">
                  <a:alpha val="50000"/>
                </a:srgbClr>
              </a:bgClr>
            </a:patt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People live normal lives, unawares (17:26-27a,28)</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2" name="Text Box 18"/>
            <p:cNvSpPr txBox="1">
              <a:spLocks noChangeArrowheads="1"/>
            </p:cNvSpPr>
            <p:nvPr/>
          </p:nvSpPr>
          <p:spPr bwMode="auto">
            <a:xfrm>
              <a:off x="3696876" y="1060455"/>
              <a:ext cx="1561088" cy="996945"/>
            </a:xfrm>
            <a:prstGeom prst="rect">
              <a:avLst/>
            </a:prstGeom>
            <a:solidFill>
              <a:srgbClr val="33CCFF">
                <a:alpha val="50000"/>
              </a:srgbClr>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Godly removed fr. Divinely-selected region (17:27b,29a)</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3" name="Text Box 19"/>
            <p:cNvSpPr txBox="1">
              <a:spLocks noChangeArrowheads="1"/>
            </p:cNvSpPr>
            <p:nvPr/>
          </p:nvSpPr>
          <p:spPr bwMode="auto">
            <a:xfrm>
              <a:off x="4724401" y="3048000"/>
              <a:ext cx="1629952" cy="990600"/>
            </a:xfrm>
            <a:prstGeom prst="rect">
              <a:avLst/>
            </a:prstGeom>
            <a:solidFill>
              <a:srgbClr val="A5A5A5">
                <a:alpha val="50000"/>
              </a:srgbClr>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Region attempts normal lives, unawares (17:26-27a,28,30)</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4" name="Text Box 20"/>
            <p:cNvSpPr txBox="1">
              <a:spLocks noChangeArrowheads="1"/>
            </p:cNvSpPr>
            <p:nvPr/>
          </p:nvSpPr>
          <p:spPr bwMode="auto">
            <a:xfrm>
              <a:off x="4528802" y="2057400"/>
              <a:ext cx="1825551" cy="1016619"/>
            </a:xfrm>
            <a:prstGeom prst="rect">
              <a:avLst/>
            </a:prstGeom>
            <a:solidFill>
              <a:srgbClr val="FF99CC">
                <a:alpha val="50000"/>
              </a:srgbClr>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Divine, </a:t>
              </a:r>
              <a:r>
                <a:rPr kumimoji="0" lang="en-US" sz="1600" b="0" i="1" u="none" strike="noStrike" cap="none" normalizeH="0" baseline="0" dirty="0" smtClean="0">
                  <a:ln>
                    <a:noFill/>
                  </a:ln>
                  <a:solidFill>
                    <a:schemeClr val="tx1"/>
                  </a:solidFill>
                  <a:effectLst/>
                  <a:latin typeface="Arial" pitchFamily="34" charset="0"/>
                  <a:ea typeface="Arial" pitchFamily="34" charset="0"/>
                  <a:cs typeface="Arial" pitchFamily="34" charset="0"/>
                </a:rPr>
                <a:t>retributive</a:t>
              </a: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judgment on the selected region (27c,29b)</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28" name="AutoShape 4"/>
            <p:cNvCxnSpPr>
              <a:cxnSpLocks noChangeShapeType="1"/>
            </p:cNvCxnSpPr>
            <p:nvPr/>
          </p:nvCxnSpPr>
          <p:spPr bwMode="auto">
            <a:xfrm flipV="1">
              <a:off x="465893" y="4084629"/>
              <a:ext cx="8144707" cy="18745"/>
            </a:xfrm>
            <a:prstGeom prst="straightConnector1">
              <a:avLst/>
            </a:prstGeom>
            <a:noFill/>
            <a:ln w="38100">
              <a:solidFill>
                <a:srgbClr val="000000"/>
              </a:solidFill>
              <a:round/>
              <a:headEnd/>
              <a:tailEnd type="triangle" w="lg" len="med"/>
            </a:ln>
          </p:spPr>
        </p:cxnSp>
        <p:cxnSp>
          <p:nvCxnSpPr>
            <p:cNvPr id="1030" name="AutoShape 6"/>
            <p:cNvCxnSpPr>
              <a:cxnSpLocks noChangeShapeType="1"/>
            </p:cNvCxnSpPr>
            <p:nvPr/>
          </p:nvCxnSpPr>
          <p:spPr bwMode="auto">
            <a:xfrm>
              <a:off x="7328332" y="3513962"/>
              <a:ext cx="0" cy="1475611"/>
            </a:xfrm>
            <a:prstGeom prst="straightConnector1">
              <a:avLst/>
            </a:prstGeom>
            <a:noFill/>
            <a:ln w="19050">
              <a:solidFill>
                <a:srgbClr val="000000"/>
              </a:solidFill>
              <a:round/>
              <a:headEnd/>
              <a:tailEnd/>
            </a:ln>
          </p:spPr>
        </p:cxnSp>
        <p:cxnSp>
          <p:nvCxnSpPr>
            <p:cNvPr id="1031" name="AutoShape 7"/>
            <p:cNvCxnSpPr>
              <a:cxnSpLocks noChangeShapeType="1"/>
            </p:cNvCxnSpPr>
            <p:nvPr/>
          </p:nvCxnSpPr>
          <p:spPr bwMode="auto">
            <a:xfrm>
              <a:off x="7261083" y="3913845"/>
              <a:ext cx="432208" cy="0"/>
            </a:xfrm>
            <a:prstGeom prst="straightConnector1">
              <a:avLst/>
            </a:prstGeom>
            <a:noFill/>
            <a:ln w="28575">
              <a:solidFill>
                <a:srgbClr val="000000"/>
              </a:solidFill>
              <a:prstDash val="dash"/>
              <a:round/>
              <a:headEnd type="oval" w="med" len="med"/>
              <a:tailEnd type="triangle" w="med" len="med"/>
            </a:ln>
          </p:spPr>
        </p:cxnSp>
        <p:cxnSp>
          <p:nvCxnSpPr>
            <p:cNvPr id="1032" name="AutoShape 8"/>
            <p:cNvCxnSpPr>
              <a:cxnSpLocks noChangeShapeType="1"/>
            </p:cNvCxnSpPr>
            <p:nvPr/>
          </p:nvCxnSpPr>
          <p:spPr bwMode="auto">
            <a:xfrm>
              <a:off x="6385332" y="3545203"/>
              <a:ext cx="0" cy="1463115"/>
            </a:xfrm>
            <a:prstGeom prst="straightConnector1">
              <a:avLst/>
            </a:prstGeom>
            <a:noFill/>
            <a:ln w="19050">
              <a:solidFill>
                <a:srgbClr val="000000"/>
              </a:solidFill>
              <a:round/>
              <a:headEnd/>
              <a:tailEnd/>
            </a:ln>
          </p:spPr>
        </p:cxnSp>
        <p:cxnSp>
          <p:nvCxnSpPr>
            <p:cNvPr id="1039" name="AutoShape 15"/>
            <p:cNvCxnSpPr>
              <a:cxnSpLocks noChangeShapeType="1"/>
            </p:cNvCxnSpPr>
            <p:nvPr/>
          </p:nvCxnSpPr>
          <p:spPr bwMode="auto">
            <a:xfrm>
              <a:off x="4481198" y="3583733"/>
              <a:ext cx="756" cy="1424584"/>
            </a:xfrm>
            <a:prstGeom prst="straightConnector1">
              <a:avLst/>
            </a:prstGeom>
            <a:noFill/>
            <a:ln w="19050">
              <a:solidFill>
                <a:srgbClr val="000000"/>
              </a:solidFill>
              <a:round/>
              <a:headEnd/>
              <a:tailEnd/>
            </a:ln>
          </p:spPr>
        </p:cxnSp>
        <p:sp>
          <p:nvSpPr>
            <p:cNvPr id="1045" name="Text Box 21"/>
            <p:cNvSpPr txBox="1">
              <a:spLocks noChangeArrowheads="1"/>
            </p:cNvSpPr>
            <p:nvPr/>
          </p:nvSpPr>
          <p:spPr bwMode="auto">
            <a:xfrm>
              <a:off x="492340" y="4267603"/>
              <a:ext cx="3953345" cy="6133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The Days prior to any “Days of the Son of Man” (17:22)</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46" name="AutoShape 22"/>
            <p:cNvCxnSpPr>
              <a:cxnSpLocks noChangeShapeType="1"/>
            </p:cNvCxnSpPr>
            <p:nvPr/>
          </p:nvCxnSpPr>
          <p:spPr bwMode="auto">
            <a:xfrm>
              <a:off x="465138" y="3564989"/>
              <a:ext cx="756" cy="1424584"/>
            </a:xfrm>
            <a:prstGeom prst="straightConnector1">
              <a:avLst/>
            </a:prstGeom>
            <a:noFill/>
            <a:ln w="19050">
              <a:solidFill>
                <a:srgbClr val="000000"/>
              </a:solidFill>
              <a:round/>
              <a:headEnd/>
              <a:tailEnd/>
            </a:ln>
          </p:spPr>
        </p:cxnSp>
        <p:sp>
          <p:nvSpPr>
            <p:cNvPr id="1047" name="Text Box 23"/>
            <p:cNvSpPr txBox="1">
              <a:spLocks noChangeArrowheads="1"/>
            </p:cNvSpPr>
            <p:nvPr/>
          </p:nvSpPr>
          <p:spPr bwMode="auto">
            <a:xfrm>
              <a:off x="4528802" y="4267603"/>
              <a:ext cx="1825551" cy="6133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“Days of the Son of Man” (17:22,</a:t>
              </a:r>
              <a:r>
                <a:rPr kumimoji="0" lang="en-US" sz="1600" b="1" i="0" u="none" strike="noStrike" cap="none" normalizeH="0" dirty="0" smtClean="0">
                  <a:ln>
                    <a:noFill/>
                  </a:ln>
                  <a:solidFill>
                    <a:schemeClr val="tx1"/>
                  </a:solidFill>
                  <a:effectLst/>
                  <a:latin typeface="Arial" pitchFamily="34" charset="0"/>
                  <a:ea typeface="Arial" pitchFamily="34" charset="0"/>
                  <a:cs typeface="Arial" pitchFamily="34" charset="0"/>
                </a:rPr>
                <a:t> 26)</a:t>
              </a:r>
              <a:endParaRPr kumimoji="0" lang="en-US" sz="16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8" name="Text Box 24"/>
            <p:cNvSpPr txBox="1">
              <a:spLocks noChangeArrowheads="1"/>
            </p:cNvSpPr>
            <p:nvPr/>
          </p:nvSpPr>
          <p:spPr bwMode="auto">
            <a:xfrm>
              <a:off x="5486400" y="5105803"/>
              <a:ext cx="1828799" cy="68625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“Day the Son of Man is Revealed” (17:24,30,31)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9" name="Text Box 25"/>
            <p:cNvSpPr txBox="1">
              <a:spLocks noChangeArrowheads="1"/>
            </p:cNvSpPr>
            <p:nvPr/>
          </p:nvSpPr>
          <p:spPr bwMode="auto">
            <a:xfrm>
              <a:off x="6420090" y="4267603"/>
              <a:ext cx="881040" cy="76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“That Night” (17:34)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50" name="AutoShape 26"/>
            <p:cNvCxnSpPr>
              <a:cxnSpLocks noChangeShapeType="1"/>
            </p:cNvCxnSpPr>
            <p:nvPr/>
          </p:nvCxnSpPr>
          <p:spPr bwMode="auto">
            <a:xfrm>
              <a:off x="7693291" y="3913845"/>
              <a:ext cx="218371" cy="455076"/>
            </a:xfrm>
            <a:prstGeom prst="straightConnector1">
              <a:avLst/>
            </a:prstGeom>
            <a:noFill/>
            <a:ln w="28575">
              <a:solidFill>
                <a:srgbClr val="000000"/>
              </a:solidFill>
              <a:prstDash val="dash"/>
              <a:round/>
              <a:headEnd/>
              <a:tailEnd type="triangle" w="med" len="med"/>
            </a:ln>
          </p:spPr>
        </p:cxn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456826" y="457200"/>
            <a:ext cx="8153774" cy="5715000"/>
            <a:chOff x="456826" y="457200"/>
            <a:chExt cx="8153774" cy="5715000"/>
          </a:xfrm>
        </p:grpSpPr>
        <p:sp>
          <p:nvSpPr>
            <p:cNvPr id="1029" name="Text Box 5"/>
            <p:cNvSpPr txBox="1">
              <a:spLocks noChangeArrowheads="1"/>
            </p:cNvSpPr>
            <p:nvPr/>
          </p:nvSpPr>
          <p:spPr bwMode="auto">
            <a:xfrm>
              <a:off x="456826" y="457200"/>
              <a:ext cx="8153774" cy="838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Arial Black" pitchFamily="34" charset="0"/>
                  <a:ea typeface="Arial" pitchFamily="34" charset="0"/>
                  <a:cs typeface="Arial" pitchFamily="34" charset="0"/>
                </a:rPr>
                <a:t>Timeline for Second Apocalypse (Luke 17:26-37),</a:t>
              </a:r>
            </a:p>
            <a:p>
              <a:pPr marL="0" marR="0" lvl="0" indent="0" algn="ctr" defTabSz="914400" rtl="0" eaLnBrk="1" fontAlgn="base" latinLnBrk="0" hangingPunct="1">
                <a:lnSpc>
                  <a:spcPct val="100000"/>
                </a:lnSpc>
                <a:spcBef>
                  <a:spcPct val="0"/>
                </a:spcBef>
                <a:spcAft>
                  <a:spcPts val="1000"/>
                </a:spcAft>
                <a:buClrTx/>
                <a:buSzTx/>
                <a:buFontTx/>
                <a:buNone/>
                <a:tabLst/>
              </a:pPr>
              <a:r>
                <a:rPr lang="en-US" sz="2400" b="1" i="1" dirty="0" smtClean="0">
                  <a:latin typeface="Arial Black" pitchFamily="34" charset="0"/>
                  <a:ea typeface="Arial" pitchFamily="34" charset="0"/>
                  <a:cs typeface="Arial" pitchFamily="34" charset="0"/>
                </a:rPr>
                <a:t>Using Standard Theological Labels</a:t>
              </a:r>
              <a:r>
                <a:rPr kumimoji="0" lang="en-US" sz="2400" b="1" i="1" u="none" strike="noStrike" cap="none" normalizeH="0" baseline="0" dirty="0" smtClean="0">
                  <a:ln>
                    <a:noFill/>
                  </a:ln>
                  <a:solidFill>
                    <a:schemeClr val="tx1"/>
                  </a:solidFill>
                  <a:effectLst/>
                  <a:latin typeface="Arial Black" pitchFamily="34" charset="0"/>
                  <a:ea typeface="Arial"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 name="Group 25"/>
            <p:cNvGrpSpPr/>
            <p:nvPr/>
          </p:nvGrpSpPr>
          <p:grpSpPr>
            <a:xfrm>
              <a:off x="465138" y="1524000"/>
              <a:ext cx="8145462" cy="3941115"/>
              <a:chOff x="465138" y="1067203"/>
              <a:chExt cx="8145462" cy="3941115"/>
            </a:xfrm>
          </p:grpSpPr>
          <p:sp>
            <p:nvSpPr>
              <p:cNvPr id="1027" name="Text Box 3"/>
              <p:cNvSpPr txBox="1">
                <a:spLocks noChangeArrowheads="1"/>
              </p:cNvSpPr>
              <p:nvPr/>
            </p:nvSpPr>
            <p:spPr bwMode="auto">
              <a:xfrm>
                <a:off x="7543800" y="3200802"/>
                <a:ext cx="1066800" cy="837797"/>
              </a:xfrm>
              <a:prstGeom prst="rect">
                <a:avLst/>
              </a:prstGeom>
              <a:gradFill rotWithShape="0">
                <a:gsLst>
                  <a:gs pos="0">
                    <a:srgbClr val="FF99CC">
                      <a:alpha val="50000"/>
                    </a:srgbClr>
                  </a:gs>
                  <a:gs pos="100000">
                    <a:srgbClr val="FF99CC">
                      <a:gamma/>
                      <a:tint val="20000"/>
                      <a:invGamma/>
                    </a:srgbClr>
                  </a:gs>
                </a:gsLst>
                <a:lin ang="0" scaled="1"/>
              </a:gra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1" u="none" strike="noStrike" cap="none" normalizeH="0" baseline="0" dirty="0" smtClean="0">
                    <a:ln>
                      <a:noFill/>
                    </a:ln>
                    <a:solidFill>
                      <a:schemeClr val="tx1"/>
                    </a:solidFill>
                    <a:effectLst/>
                    <a:latin typeface="Arial" pitchFamily="34" charset="0"/>
                    <a:ea typeface="Arial" pitchFamily="34" charset="0"/>
                    <a:cs typeface="Arial" pitchFamily="34" charset="0"/>
                  </a:rPr>
                  <a:t>“Goats” punished</a:t>
                </a: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(17:37b)</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3" name="AutoShape 9"/>
              <p:cNvCxnSpPr>
                <a:cxnSpLocks noChangeShapeType="1"/>
              </p:cNvCxnSpPr>
              <p:nvPr/>
            </p:nvCxnSpPr>
            <p:spPr bwMode="auto">
              <a:xfrm flipH="1">
                <a:off x="6385333" y="1828800"/>
                <a:ext cx="15467" cy="1476528"/>
              </a:xfrm>
              <a:prstGeom prst="straightConnector1">
                <a:avLst/>
              </a:prstGeom>
              <a:noFill/>
              <a:ln w="28575">
                <a:solidFill>
                  <a:srgbClr val="000000"/>
                </a:solidFill>
                <a:round/>
                <a:headEnd/>
                <a:tailEnd type="triangle" w="med" len="med"/>
              </a:ln>
            </p:spPr>
          </p:cxnSp>
          <p:sp>
            <p:nvSpPr>
              <p:cNvPr id="1034" name="Text Box 10"/>
              <p:cNvSpPr txBox="1">
                <a:spLocks noChangeArrowheads="1"/>
              </p:cNvSpPr>
              <p:nvPr/>
            </p:nvSpPr>
            <p:spPr bwMode="auto">
              <a:xfrm>
                <a:off x="5821648" y="1067203"/>
                <a:ext cx="1112256" cy="773995"/>
              </a:xfrm>
              <a:prstGeom prst="rect">
                <a:avLst/>
              </a:prstGeom>
              <a:solidFill>
                <a:srgbClr val="CCFFCC">
                  <a:alpha val="50000"/>
                </a:srgbClr>
              </a:solidFill>
              <a:ln w="9525">
                <a:noFill/>
                <a:miter lim="800000"/>
                <a:headEnd/>
                <a:tailEnd/>
              </a:ln>
            </p:spPr>
            <p:txBody>
              <a:bodyPr vert="horz" wrap="square" lIns="0" tIns="0" rIns="0" bIns="0" numCol="1" anchor="t" anchorCtr="0" compatLnSpc="1">
                <a:prstTxWarp prst="textNoShape">
                  <a:avLst/>
                </a:prstTxWarp>
              </a:bodyPr>
              <a:lstStyle/>
              <a:p>
                <a:pPr lvl="0" algn="ctr" fontAlgn="base">
                  <a:spcBef>
                    <a:spcPct val="0"/>
                  </a:spcBef>
                  <a:spcAft>
                    <a:spcPts val="1000"/>
                  </a:spcAft>
                </a:pPr>
                <a:r>
                  <a:rPr lang="en-US" sz="1600" dirty="0" smtClean="0">
                    <a:latin typeface="Arial" pitchFamily="34" charset="0"/>
                    <a:ea typeface="Arial" pitchFamily="34" charset="0"/>
                    <a:cs typeface="Arial" pitchFamily="34" charset="0"/>
                  </a:rPr>
                  <a:t>The SofM’s return (17:30)</a:t>
                </a:r>
              </a:p>
            </p:txBody>
          </p:sp>
          <p:sp>
            <p:nvSpPr>
              <p:cNvPr id="1036" name="Text Box 12"/>
              <p:cNvSpPr txBox="1">
                <a:spLocks noChangeArrowheads="1"/>
              </p:cNvSpPr>
              <p:nvPr/>
            </p:nvSpPr>
            <p:spPr bwMode="auto">
              <a:xfrm>
                <a:off x="465892" y="2896003"/>
                <a:ext cx="905707" cy="1218797"/>
              </a:xfrm>
              <a:prstGeom prst="rect">
                <a:avLst/>
              </a:prstGeom>
              <a:solidFill>
                <a:srgbClr val="FF0000">
                  <a:alpha val="50000"/>
                </a:srgbClr>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1600" b="1" i="1" dirty="0" smtClean="0">
                    <a:latin typeface="Arial" pitchFamily="34" charset="0"/>
                    <a:ea typeface="Arial" pitchFamily="34" charset="0"/>
                    <a:cs typeface="Arial" pitchFamily="34" charset="0"/>
                  </a:rPr>
                  <a:t>C</a:t>
                </a:r>
                <a:r>
                  <a:rPr kumimoji="0" lang="en-US" sz="1600" b="1" i="1" u="none" strike="noStrike" cap="none" normalizeH="0" baseline="0" dirty="0" smtClean="0">
                    <a:ln>
                      <a:noFill/>
                    </a:ln>
                    <a:solidFill>
                      <a:schemeClr val="tx1"/>
                    </a:solidFill>
                    <a:effectLst/>
                    <a:latin typeface="Arial" pitchFamily="34" charset="0"/>
                    <a:ea typeface="Arial" pitchFamily="34" charset="0"/>
                    <a:cs typeface="Arial" pitchFamily="34" charset="0"/>
                  </a:rPr>
                  <a:t>ruci-fixion</a:t>
                </a:r>
                <a:r>
                  <a:rPr lang="en-US" sz="1600" b="1" i="1" dirty="0" smtClean="0">
                    <a:latin typeface="Arial" pitchFamily="34" charset="0"/>
                    <a:ea typeface="Arial" pitchFamily="34" charset="0"/>
                    <a:cs typeface="Arial" pitchFamily="34" charset="0"/>
                  </a:rPr>
                  <a:t> (&amp; Resur-rection)</a:t>
                </a:r>
                <a:r>
                  <a:rPr kumimoji="0" lang="en-US" sz="1600" b="1" i="1"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(17:25)</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7" name="Text Box 13"/>
              <p:cNvSpPr txBox="1">
                <a:spLocks noChangeArrowheads="1"/>
              </p:cNvSpPr>
              <p:nvPr/>
            </p:nvSpPr>
            <p:spPr bwMode="auto">
              <a:xfrm>
                <a:off x="6420090" y="1981602"/>
                <a:ext cx="971310" cy="2056997"/>
              </a:xfrm>
              <a:prstGeom prst="rect">
                <a:avLst/>
              </a:prstGeom>
              <a:solidFill>
                <a:srgbClr val="FFFF99">
                  <a:alpha val="50000"/>
                </a:srgbClr>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1" u="none" strike="noStrike" cap="none" normalizeH="0" baseline="0" dirty="0" smtClean="0">
                    <a:ln>
                      <a:noFill/>
                    </a:ln>
                    <a:solidFill>
                      <a:schemeClr val="tx1"/>
                    </a:solidFill>
                    <a:effectLst/>
                    <a:latin typeface="Arial" pitchFamily="34" charset="0"/>
                    <a:ea typeface="Arial" pitchFamily="34" charset="0"/>
                    <a:cs typeface="Arial" pitchFamily="34" charset="0"/>
                  </a:rPr>
                  <a:t>Gathering of the “Goats” for Sheep, Goats</a:t>
                </a:r>
                <a:r>
                  <a:rPr kumimoji="0" lang="en-US" sz="1600" b="1" i="1" u="none" strike="noStrike" cap="none" normalizeH="0" dirty="0" smtClean="0">
                    <a:ln>
                      <a:noFill/>
                    </a:ln>
                    <a:solidFill>
                      <a:schemeClr val="tx1"/>
                    </a:solidFill>
                    <a:effectLst/>
                    <a:latin typeface="Arial" pitchFamily="34" charset="0"/>
                    <a:ea typeface="Arial" pitchFamily="34" charset="0"/>
                    <a:cs typeface="Arial" pitchFamily="34" charset="0"/>
                  </a:rPr>
                  <a:t> Judgment</a:t>
                </a: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(17:34-36)</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8" name="Text Box 14"/>
              <p:cNvSpPr txBox="1">
                <a:spLocks noChangeArrowheads="1"/>
              </p:cNvSpPr>
              <p:nvPr/>
            </p:nvSpPr>
            <p:spPr bwMode="auto">
              <a:xfrm>
                <a:off x="1371600" y="2061453"/>
                <a:ext cx="3074084" cy="986547"/>
              </a:xfrm>
              <a:prstGeom prst="rect">
                <a:avLst/>
              </a:prstGeom>
              <a:solidFill>
                <a:srgbClr val="92D050">
                  <a:alpha val="50000"/>
                </a:srgbClr>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SofM is away, Disciples long for one of the “Days of the SofM,” others allege (false) appearances of Him (17:22-23a)</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40" name="AutoShape 16"/>
              <p:cNvCxnSpPr>
                <a:cxnSpLocks noChangeShapeType="1"/>
              </p:cNvCxnSpPr>
              <p:nvPr/>
            </p:nvCxnSpPr>
            <p:spPr bwMode="auto">
              <a:xfrm flipV="1">
                <a:off x="4482710" y="1905403"/>
                <a:ext cx="13090" cy="1475569"/>
              </a:xfrm>
              <a:prstGeom prst="straightConnector1">
                <a:avLst/>
              </a:prstGeom>
              <a:noFill/>
              <a:ln w="28575">
                <a:solidFill>
                  <a:srgbClr val="000000"/>
                </a:solidFill>
                <a:prstDash val="dash"/>
                <a:round/>
                <a:headEnd/>
                <a:tailEnd type="triangle" w="med" len="med"/>
              </a:ln>
            </p:spPr>
          </p:cxnSp>
          <p:sp>
            <p:nvSpPr>
              <p:cNvPr id="1041" name="Text Box 17" descr="Wide upward diagonal"/>
              <p:cNvSpPr txBox="1">
                <a:spLocks noChangeArrowheads="1"/>
              </p:cNvSpPr>
              <p:nvPr/>
            </p:nvSpPr>
            <p:spPr bwMode="auto">
              <a:xfrm>
                <a:off x="3048000" y="3061649"/>
                <a:ext cx="1397685" cy="976951"/>
              </a:xfrm>
              <a:prstGeom prst="rect">
                <a:avLst/>
              </a:prstGeom>
              <a:pattFill prst="wdUpDiag">
                <a:fgClr>
                  <a:srgbClr val="A5A5A5">
                    <a:alpha val="50000"/>
                  </a:srgbClr>
                </a:fgClr>
                <a:bgClr>
                  <a:srgbClr val="A5A5A5">
                    <a:alpha val="50000"/>
                  </a:srgbClr>
                </a:bgClr>
              </a:patt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People live normal lives, unawares (17:26-27a,28)</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2" name="Text Box 18"/>
              <p:cNvSpPr txBox="1">
                <a:spLocks noChangeArrowheads="1"/>
              </p:cNvSpPr>
              <p:nvPr/>
            </p:nvSpPr>
            <p:spPr bwMode="auto">
              <a:xfrm>
                <a:off x="3696876" y="1219603"/>
                <a:ext cx="1561088" cy="837797"/>
              </a:xfrm>
              <a:prstGeom prst="rect">
                <a:avLst/>
              </a:prstGeom>
              <a:solidFill>
                <a:srgbClr val="33CCFF">
                  <a:alpha val="50000"/>
                </a:srgbClr>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1" u="none" strike="noStrike" cap="none" normalizeH="0" baseline="0" dirty="0" smtClean="0">
                    <a:ln>
                      <a:noFill/>
                    </a:ln>
                    <a:solidFill>
                      <a:schemeClr val="tx1"/>
                    </a:solidFill>
                    <a:effectLst/>
                    <a:latin typeface="Arial" pitchFamily="34" charset="0"/>
                    <a:ea typeface="Arial" pitchFamily="34" charset="0"/>
                    <a:cs typeface="Arial" pitchFamily="34" charset="0"/>
                  </a:rPr>
                  <a:t>The Rapture of the Church</a:t>
                </a: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(17:27b,29a)</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3" name="Text Box 19"/>
              <p:cNvSpPr txBox="1">
                <a:spLocks noChangeArrowheads="1"/>
              </p:cNvSpPr>
              <p:nvPr/>
            </p:nvSpPr>
            <p:spPr bwMode="auto">
              <a:xfrm>
                <a:off x="4648201" y="3048000"/>
                <a:ext cx="1706152" cy="990600"/>
              </a:xfrm>
              <a:prstGeom prst="rect">
                <a:avLst/>
              </a:prstGeom>
              <a:solidFill>
                <a:srgbClr val="A5A5A5">
                  <a:alpha val="50000"/>
                </a:srgbClr>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1600" b="1" i="1" dirty="0" smtClean="0">
                    <a:latin typeface="Arial" pitchFamily="34" charset="0"/>
                    <a:ea typeface="Arial" pitchFamily="34" charset="0"/>
                    <a:cs typeface="Arial" pitchFamily="34" charset="0"/>
                  </a:rPr>
                  <a:t>“Earth-dwellers” </a:t>
                </a: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attempt normal lives, unawares (17:26-27a,28,30)</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4" name="Text Box 20"/>
              <p:cNvSpPr txBox="1">
                <a:spLocks noChangeArrowheads="1"/>
              </p:cNvSpPr>
              <p:nvPr/>
            </p:nvSpPr>
            <p:spPr bwMode="auto">
              <a:xfrm>
                <a:off x="4528802" y="2210203"/>
                <a:ext cx="1825551" cy="787616"/>
              </a:xfrm>
              <a:prstGeom prst="rect">
                <a:avLst/>
              </a:prstGeom>
              <a:solidFill>
                <a:srgbClr val="FF99CC">
                  <a:alpha val="50000"/>
                </a:srgbClr>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1" u="none" strike="noStrike" cap="none" normalizeH="0" baseline="0" dirty="0" smtClean="0">
                    <a:ln>
                      <a:noFill/>
                    </a:ln>
                    <a:solidFill>
                      <a:schemeClr val="tx1"/>
                    </a:solidFill>
                    <a:effectLst/>
                    <a:latin typeface="Arial" pitchFamily="34" charset="0"/>
                    <a:ea typeface="Arial" pitchFamily="34" charset="0"/>
                    <a:cs typeface="Arial" pitchFamily="34" charset="0"/>
                  </a:rPr>
                  <a:t>Seals, Trumpets, Bowls Judgments</a:t>
                </a: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(27c,29b)</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28" name="AutoShape 4"/>
              <p:cNvCxnSpPr>
                <a:cxnSpLocks noChangeShapeType="1"/>
              </p:cNvCxnSpPr>
              <p:nvPr/>
            </p:nvCxnSpPr>
            <p:spPr bwMode="auto">
              <a:xfrm flipV="1">
                <a:off x="465893" y="4084629"/>
                <a:ext cx="8144707" cy="18745"/>
              </a:xfrm>
              <a:prstGeom prst="straightConnector1">
                <a:avLst/>
              </a:prstGeom>
              <a:noFill/>
              <a:ln w="38100">
                <a:solidFill>
                  <a:srgbClr val="000000"/>
                </a:solidFill>
                <a:round/>
                <a:headEnd/>
                <a:tailEnd type="triangle" w="lg" len="med"/>
              </a:ln>
            </p:spPr>
          </p:cxnSp>
          <p:cxnSp>
            <p:nvCxnSpPr>
              <p:cNvPr id="1030" name="AutoShape 6"/>
              <p:cNvCxnSpPr>
                <a:cxnSpLocks noChangeShapeType="1"/>
              </p:cNvCxnSpPr>
              <p:nvPr/>
            </p:nvCxnSpPr>
            <p:spPr bwMode="auto">
              <a:xfrm>
                <a:off x="7467600" y="3513962"/>
                <a:ext cx="0" cy="1475611"/>
              </a:xfrm>
              <a:prstGeom prst="straightConnector1">
                <a:avLst/>
              </a:prstGeom>
              <a:noFill/>
              <a:ln w="19050">
                <a:solidFill>
                  <a:srgbClr val="000000"/>
                </a:solidFill>
                <a:round/>
                <a:headEnd/>
                <a:tailEnd/>
              </a:ln>
            </p:spPr>
          </p:cxnSp>
          <p:cxnSp>
            <p:nvCxnSpPr>
              <p:cNvPr id="1031" name="AutoShape 7"/>
              <p:cNvCxnSpPr>
                <a:cxnSpLocks noChangeShapeType="1"/>
              </p:cNvCxnSpPr>
              <p:nvPr/>
            </p:nvCxnSpPr>
            <p:spPr bwMode="auto">
              <a:xfrm>
                <a:off x="7416392" y="3913845"/>
                <a:ext cx="432208" cy="0"/>
              </a:xfrm>
              <a:prstGeom prst="straightConnector1">
                <a:avLst/>
              </a:prstGeom>
              <a:noFill/>
              <a:ln w="28575">
                <a:solidFill>
                  <a:srgbClr val="000000"/>
                </a:solidFill>
                <a:prstDash val="dash"/>
                <a:round/>
                <a:headEnd type="oval" w="med" len="med"/>
                <a:tailEnd type="triangle" w="med" len="med"/>
              </a:ln>
            </p:spPr>
          </p:cxnSp>
          <p:cxnSp>
            <p:nvCxnSpPr>
              <p:cNvPr id="1032" name="AutoShape 8"/>
              <p:cNvCxnSpPr>
                <a:cxnSpLocks noChangeShapeType="1"/>
              </p:cNvCxnSpPr>
              <p:nvPr/>
            </p:nvCxnSpPr>
            <p:spPr bwMode="auto">
              <a:xfrm>
                <a:off x="6385332" y="3545203"/>
                <a:ext cx="0" cy="1463115"/>
              </a:xfrm>
              <a:prstGeom prst="straightConnector1">
                <a:avLst/>
              </a:prstGeom>
              <a:noFill/>
              <a:ln w="19050">
                <a:solidFill>
                  <a:srgbClr val="000000"/>
                </a:solidFill>
                <a:round/>
                <a:headEnd/>
                <a:tailEnd/>
              </a:ln>
            </p:spPr>
          </p:cxnSp>
          <p:cxnSp>
            <p:nvCxnSpPr>
              <p:cNvPr id="1039" name="AutoShape 15"/>
              <p:cNvCxnSpPr>
                <a:cxnSpLocks noChangeShapeType="1"/>
              </p:cNvCxnSpPr>
              <p:nvPr/>
            </p:nvCxnSpPr>
            <p:spPr bwMode="auto">
              <a:xfrm>
                <a:off x="4481198" y="3583733"/>
                <a:ext cx="756" cy="1424584"/>
              </a:xfrm>
              <a:prstGeom prst="straightConnector1">
                <a:avLst/>
              </a:prstGeom>
              <a:noFill/>
              <a:ln w="19050">
                <a:solidFill>
                  <a:srgbClr val="000000"/>
                </a:solidFill>
                <a:round/>
                <a:headEnd/>
                <a:tailEnd/>
              </a:ln>
            </p:spPr>
          </p:cxnSp>
          <p:sp>
            <p:nvSpPr>
              <p:cNvPr id="1045" name="Text Box 21"/>
              <p:cNvSpPr txBox="1">
                <a:spLocks noChangeArrowheads="1"/>
              </p:cNvSpPr>
              <p:nvPr/>
            </p:nvSpPr>
            <p:spPr bwMode="auto">
              <a:xfrm>
                <a:off x="492340" y="4267603"/>
                <a:ext cx="3953345" cy="29131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1" u="none" strike="noStrike" cap="none" normalizeH="0" baseline="0" dirty="0" smtClean="0">
                    <a:ln>
                      <a:noFill/>
                    </a:ln>
                    <a:solidFill>
                      <a:schemeClr val="tx1"/>
                    </a:solidFill>
                    <a:effectLst/>
                    <a:latin typeface="Arial" pitchFamily="34" charset="0"/>
                    <a:ea typeface="Arial" pitchFamily="34" charset="0"/>
                    <a:cs typeface="Arial" pitchFamily="34" charset="0"/>
                  </a:rPr>
                  <a:t>The Church Age</a:t>
                </a:r>
                <a:endParaRPr kumimoji="0" lang="en-US" sz="1600" b="1" i="1" u="none" strike="noStrike" cap="none" normalizeH="0" baseline="0" dirty="0" smtClean="0">
                  <a:ln>
                    <a:noFill/>
                  </a:ln>
                  <a:solidFill>
                    <a:schemeClr val="tx1"/>
                  </a:solidFill>
                  <a:effectLst/>
                  <a:latin typeface="Arial" pitchFamily="34" charset="0"/>
                  <a:cs typeface="Arial" pitchFamily="34" charset="0"/>
                </a:endParaRPr>
              </a:p>
            </p:txBody>
          </p:sp>
          <p:cxnSp>
            <p:nvCxnSpPr>
              <p:cNvPr id="1046" name="AutoShape 22"/>
              <p:cNvCxnSpPr>
                <a:cxnSpLocks noChangeShapeType="1"/>
              </p:cNvCxnSpPr>
              <p:nvPr/>
            </p:nvCxnSpPr>
            <p:spPr bwMode="auto">
              <a:xfrm>
                <a:off x="465138" y="3564989"/>
                <a:ext cx="756" cy="1424584"/>
              </a:xfrm>
              <a:prstGeom prst="straightConnector1">
                <a:avLst/>
              </a:prstGeom>
              <a:noFill/>
              <a:ln w="19050">
                <a:solidFill>
                  <a:srgbClr val="000000"/>
                </a:solidFill>
                <a:round/>
                <a:headEnd/>
                <a:tailEnd/>
              </a:ln>
            </p:spPr>
          </p:cxnSp>
          <p:sp>
            <p:nvSpPr>
              <p:cNvPr id="1047" name="Text Box 23"/>
              <p:cNvSpPr txBox="1">
                <a:spLocks noChangeArrowheads="1"/>
              </p:cNvSpPr>
              <p:nvPr/>
            </p:nvSpPr>
            <p:spPr bwMode="auto">
              <a:xfrm>
                <a:off x="4528802" y="4267603"/>
                <a:ext cx="1825551" cy="44371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1" u="none" strike="noStrike" cap="none" normalizeH="0" baseline="0" dirty="0" smtClean="0">
                    <a:ln>
                      <a:noFill/>
                    </a:ln>
                    <a:solidFill>
                      <a:schemeClr val="tx1"/>
                    </a:solidFill>
                    <a:effectLst/>
                    <a:latin typeface="Arial" pitchFamily="34" charset="0"/>
                    <a:ea typeface="Arial" pitchFamily="34" charset="0"/>
                    <a:cs typeface="Arial" pitchFamily="34" charset="0"/>
                  </a:rPr>
                  <a:t>The Tribulation Period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50" name="AutoShape 26"/>
              <p:cNvCxnSpPr>
                <a:cxnSpLocks noChangeShapeType="1"/>
              </p:cNvCxnSpPr>
              <p:nvPr/>
            </p:nvCxnSpPr>
            <p:spPr bwMode="auto">
              <a:xfrm>
                <a:off x="7782629" y="3913845"/>
                <a:ext cx="218371" cy="455076"/>
              </a:xfrm>
              <a:prstGeom prst="straightConnector1">
                <a:avLst/>
              </a:prstGeom>
              <a:noFill/>
              <a:ln w="28575">
                <a:solidFill>
                  <a:srgbClr val="000000"/>
                </a:solidFill>
                <a:prstDash val="dash"/>
                <a:round/>
                <a:headEnd/>
                <a:tailEnd type="triangle" w="med" len="med"/>
              </a:ln>
            </p:spPr>
          </p:cxnSp>
        </p:grpSp>
        <p:sp>
          <p:nvSpPr>
            <p:cNvPr id="25" name="Text Box 24"/>
            <p:cNvSpPr txBox="1">
              <a:spLocks noChangeArrowheads="1"/>
            </p:cNvSpPr>
            <p:nvPr/>
          </p:nvSpPr>
          <p:spPr bwMode="auto">
            <a:xfrm>
              <a:off x="6821424" y="5410200"/>
              <a:ext cx="1295400" cy="76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1600" b="1" i="1" dirty="0" smtClean="0">
                  <a:latin typeface="Arial" pitchFamily="34" charset="0"/>
                  <a:ea typeface="Arial" pitchFamily="34" charset="0"/>
                  <a:cs typeface="Arial" pitchFamily="34" charset="0"/>
                </a:rPr>
                <a:t>Sheep &amp; Goats Judgment</a:t>
              </a:r>
              <a:endParaRPr kumimoji="0" lang="en-US" sz="1600" b="1" i="1"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Text Box 23"/>
            <p:cNvSpPr txBox="1">
              <a:spLocks noChangeArrowheads="1"/>
            </p:cNvSpPr>
            <p:nvPr/>
          </p:nvSpPr>
          <p:spPr bwMode="auto">
            <a:xfrm>
              <a:off x="5943600" y="5410200"/>
              <a:ext cx="914400" cy="76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1" u="none" strike="noStrike" cap="none" normalizeH="0" baseline="0" dirty="0" smtClean="0">
                  <a:ln>
                    <a:noFill/>
                  </a:ln>
                  <a:solidFill>
                    <a:schemeClr val="tx1"/>
                  </a:solidFill>
                  <a:effectLst/>
                  <a:latin typeface="Arial" pitchFamily="34" charset="0"/>
                  <a:ea typeface="Arial" pitchFamily="34" charset="0"/>
                  <a:cs typeface="Arial" pitchFamily="34" charset="0"/>
                </a:rPr>
                <a:t>The Second</a:t>
              </a:r>
              <a:r>
                <a:rPr kumimoji="0" lang="en-US" sz="1600" b="1" i="1" u="none" strike="noStrike" cap="none" normalizeH="0" dirty="0" smtClean="0">
                  <a:ln>
                    <a:noFill/>
                  </a:ln>
                  <a:solidFill>
                    <a:schemeClr val="tx1"/>
                  </a:solidFill>
                  <a:effectLst/>
                  <a:latin typeface="Arial" pitchFamily="34" charset="0"/>
                  <a:ea typeface="Arial" pitchFamily="34" charset="0"/>
                  <a:cs typeface="Arial" pitchFamily="34" charset="0"/>
                </a:rPr>
                <a:t> Coming</a:t>
              </a:r>
              <a:endParaRPr kumimoji="0" lang="en-US" sz="1600" b="1" i="1"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p:cNvGrpSpPr/>
          <p:nvPr/>
        </p:nvGrpSpPr>
        <p:grpSpPr>
          <a:xfrm>
            <a:off x="457200" y="457201"/>
            <a:ext cx="8153400" cy="6172200"/>
            <a:chOff x="457200" y="610101"/>
            <a:chExt cx="8153400" cy="6019299"/>
          </a:xfrm>
        </p:grpSpPr>
        <p:sp>
          <p:nvSpPr>
            <p:cNvPr id="1027" name="Text Box 3"/>
            <p:cNvSpPr txBox="1">
              <a:spLocks noChangeArrowheads="1"/>
            </p:cNvSpPr>
            <p:nvPr/>
          </p:nvSpPr>
          <p:spPr bwMode="auto">
            <a:xfrm>
              <a:off x="7360823" y="2285654"/>
              <a:ext cx="1249777" cy="1519348"/>
            </a:xfrm>
            <a:prstGeom prst="rect">
              <a:avLst/>
            </a:prstGeom>
            <a:gradFill rotWithShape="0">
              <a:gsLst>
                <a:gs pos="0">
                  <a:srgbClr val="FF99CC">
                    <a:alpha val="50000"/>
                  </a:srgbClr>
                </a:gs>
                <a:gs pos="100000">
                  <a:srgbClr val="FF99CC">
                    <a:gamma/>
                    <a:tint val="20000"/>
                    <a:invGamma/>
                  </a:srgbClr>
                </a:gs>
              </a:gsLst>
              <a:lin ang="0" scaled="1"/>
            </a:gradFill>
            <a:ln w="28575">
              <a:solidFill>
                <a:schemeClr val="tx1"/>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&amp; then </a:t>
              </a:r>
              <a:r>
                <a:rPr kumimoji="0" lang="en-US" sz="1600" b="0" i="1" u="none" strike="noStrike" cap="none" normalizeH="0" baseline="0" dirty="0" smtClean="0">
                  <a:ln>
                    <a:noFill/>
                  </a:ln>
                  <a:solidFill>
                    <a:schemeClr val="tx1"/>
                  </a:solidFill>
                  <a:effectLst/>
                  <a:latin typeface="Arial" pitchFamily="34" charset="0"/>
                  <a:ea typeface="Arial" pitchFamily="34" charset="0"/>
                  <a:cs typeface="Arial" pitchFamily="34" charset="0"/>
                </a:rPr>
                <a:t>retributive</a:t>
              </a: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en-US" sz="1600" b="1" i="0" u="none" strike="noStrike" cap="none" normalizeH="0" baseline="0" dirty="0" smtClean="0">
                  <a:ln>
                    <a:noFill/>
                  </a:ln>
                  <a:solidFill>
                    <a:schemeClr val="tx1"/>
                  </a:solidFill>
                  <a:effectLst/>
                  <a:latin typeface="Arial Black" pitchFamily="34" charset="0"/>
                  <a:ea typeface="Arial" pitchFamily="34" charset="0"/>
                  <a:cs typeface="Arial" pitchFamily="34" charset="0"/>
                </a:rPr>
                <a:t>blessing /</a:t>
              </a:r>
              <a:r>
                <a:rPr kumimoji="0" lang="en-US"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judgment </a:t>
              </a:r>
              <a:r>
                <a:rPr kumimoji="0" lang="en-US" sz="1600" b="0" i="0" u="none" strike="sngStrike" cap="none" normalizeH="0" baseline="0" dirty="0" smtClean="0">
                  <a:ln>
                    <a:noFill/>
                  </a:ln>
                  <a:solidFill>
                    <a:schemeClr val="tx1"/>
                  </a:solidFill>
                  <a:effectLst/>
                  <a:latin typeface="Arial" pitchFamily="34" charset="0"/>
                  <a:ea typeface="Arial" pitchFamily="34" charset="0"/>
                  <a:cs typeface="Arial" pitchFamily="34" charset="0"/>
                </a:rPr>
                <a:t>on the selected ones</a:t>
              </a:r>
              <a:endParaRPr kumimoji="0" lang="en-US" sz="1600" b="0" i="0" u="none" strike="sngStrike" cap="none" normalizeH="0" baseline="0" dirty="0" smtClean="0">
                <a:ln>
                  <a:noFill/>
                </a:ln>
                <a:solidFill>
                  <a:schemeClr val="tx1"/>
                </a:solidFill>
                <a:effectLst/>
                <a:latin typeface="Arial" pitchFamily="34" charset="0"/>
                <a:cs typeface="Arial" pitchFamily="34" charset="0"/>
              </a:endParaRPr>
            </a:p>
          </p:txBody>
        </p:sp>
        <p:cxnSp>
          <p:nvCxnSpPr>
            <p:cNvPr id="1028" name="AutoShape 4"/>
            <p:cNvCxnSpPr>
              <a:cxnSpLocks noChangeShapeType="1"/>
            </p:cNvCxnSpPr>
            <p:nvPr/>
          </p:nvCxnSpPr>
          <p:spPr bwMode="auto">
            <a:xfrm flipV="1">
              <a:off x="465894" y="3856029"/>
              <a:ext cx="8144706" cy="18745"/>
            </a:xfrm>
            <a:prstGeom prst="straightConnector1">
              <a:avLst/>
            </a:prstGeom>
            <a:noFill/>
            <a:ln w="38100">
              <a:solidFill>
                <a:srgbClr val="000000"/>
              </a:solidFill>
              <a:round/>
              <a:headEnd/>
              <a:tailEnd type="triangle" w="lg" len="med"/>
            </a:ln>
          </p:spPr>
        </p:cxnSp>
        <p:sp>
          <p:nvSpPr>
            <p:cNvPr id="1029" name="Text Box 5"/>
            <p:cNvSpPr txBox="1">
              <a:spLocks noChangeArrowheads="1"/>
            </p:cNvSpPr>
            <p:nvPr/>
          </p:nvSpPr>
          <p:spPr bwMode="auto">
            <a:xfrm>
              <a:off x="457200" y="610101"/>
              <a:ext cx="8077200" cy="40821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Arial Black" pitchFamily="34" charset="0"/>
                  <a:ea typeface="Arial" pitchFamily="34" charset="0"/>
                  <a:cs typeface="Arial" pitchFamily="34" charset="0"/>
                </a:rPr>
                <a:t>Timelines for 1</a:t>
              </a:r>
              <a:r>
                <a:rPr kumimoji="0" lang="en-US" sz="2400" b="1" i="0" u="none" strike="noStrike" cap="none" normalizeH="0" baseline="30000" dirty="0" smtClean="0">
                  <a:ln>
                    <a:noFill/>
                  </a:ln>
                  <a:solidFill>
                    <a:schemeClr val="tx1"/>
                  </a:solidFill>
                  <a:effectLst/>
                  <a:latin typeface="Arial Black" pitchFamily="34" charset="0"/>
                  <a:ea typeface="Arial" pitchFamily="34" charset="0"/>
                  <a:cs typeface="Arial" pitchFamily="34" charset="0"/>
                </a:rPr>
                <a:t>st</a:t>
              </a:r>
              <a:r>
                <a:rPr kumimoji="0" lang="en-US" sz="2400" b="1" i="0" u="none" strike="noStrike" cap="none" normalizeH="0" baseline="0" dirty="0" smtClean="0">
                  <a:ln>
                    <a:noFill/>
                  </a:ln>
                  <a:solidFill>
                    <a:schemeClr val="tx1"/>
                  </a:solidFill>
                  <a:effectLst/>
                  <a:latin typeface="Arial Black" pitchFamily="34" charset="0"/>
                  <a:ea typeface="Arial" pitchFamily="34" charset="0"/>
                  <a:cs typeface="Arial" pitchFamily="34" charset="0"/>
                </a:rPr>
                <a:t> &amp; 2</a:t>
              </a:r>
              <a:r>
                <a:rPr kumimoji="0" lang="en-US" sz="2400" b="1" i="0" u="none" strike="noStrike" cap="none" normalizeH="0" baseline="30000" dirty="0" smtClean="0">
                  <a:ln>
                    <a:noFill/>
                  </a:ln>
                  <a:solidFill>
                    <a:schemeClr val="tx1"/>
                  </a:solidFill>
                  <a:effectLst/>
                  <a:latin typeface="Arial Black" pitchFamily="34" charset="0"/>
                  <a:ea typeface="Arial" pitchFamily="34" charset="0"/>
                  <a:cs typeface="Arial" pitchFamily="34" charset="0"/>
                </a:rPr>
                <a:t>nd</a:t>
              </a:r>
              <a:r>
                <a:rPr kumimoji="0" lang="en-US" sz="2400" b="1" i="0" u="none" strike="noStrike" cap="none" normalizeH="0" baseline="0" dirty="0" smtClean="0">
                  <a:ln>
                    <a:noFill/>
                  </a:ln>
                  <a:solidFill>
                    <a:schemeClr val="tx1"/>
                  </a:solidFill>
                  <a:effectLst/>
                  <a:latin typeface="Arial Black" pitchFamily="34" charset="0"/>
                  <a:ea typeface="Arial" pitchFamily="34" charset="0"/>
                  <a:cs typeface="Arial" pitchFamily="34" charset="0"/>
                </a:rPr>
                <a:t> Apocalypses Combined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0" name="AutoShape 6"/>
            <p:cNvCxnSpPr>
              <a:cxnSpLocks noChangeShapeType="1"/>
            </p:cNvCxnSpPr>
            <p:nvPr/>
          </p:nvCxnSpPr>
          <p:spPr bwMode="auto">
            <a:xfrm>
              <a:off x="7328332" y="3285362"/>
              <a:ext cx="0" cy="1475611"/>
            </a:xfrm>
            <a:prstGeom prst="straightConnector1">
              <a:avLst/>
            </a:prstGeom>
            <a:noFill/>
            <a:ln w="19050">
              <a:solidFill>
                <a:srgbClr val="000000"/>
              </a:solidFill>
              <a:round/>
              <a:headEnd/>
              <a:tailEnd/>
            </a:ln>
          </p:spPr>
        </p:cxnSp>
        <p:cxnSp>
          <p:nvCxnSpPr>
            <p:cNvPr id="1031" name="AutoShape 7"/>
            <p:cNvCxnSpPr>
              <a:cxnSpLocks noChangeShapeType="1"/>
            </p:cNvCxnSpPr>
            <p:nvPr/>
          </p:nvCxnSpPr>
          <p:spPr bwMode="auto">
            <a:xfrm>
              <a:off x="7261083" y="3685245"/>
              <a:ext cx="432208" cy="0"/>
            </a:xfrm>
            <a:prstGeom prst="straightConnector1">
              <a:avLst/>
            </a:prstGeom>
            <a:noFill/>
            <a:ln w="28575">
              <a:solidFill>
                <a:srgbClr val="000000"/>
              </a:solidFill>
              <a:prstDash val="dash"/>
              <a:round/>
              <a:headEnd type="oval" w="med" len="med"/>
              <a:tailEnd type="triangle" w="med" len="med"/>
            </a:ln>
          </p:spPr>
        </p:cxnSp>
        <p:cxnSp>
          <p:nvCxnSpPr>
            <p:cNvPr id="1032" name="AutoShape 8"/>
            <p:cNvCxnSpPr>
              <a:cxnSpLocks noChangeShapeType="1"/>
            </p:cNvCxnSpPr>
            <p:nvPr/>
          </p:nvCxnSpPr>
          <p:spPr bwMode="auto">
            <a:xfrm>
              <a:off x="6385332" y="3316603"/>
              <a:ext cx="0" cy="1463115"/>
            </a:xfrm>
            <a:prstGeom prst="straightConnector1">
              <a:avLst/>
            </a:prstGeom>
            <a:noFill/>
            <a:ln w="19050">
              <a:solidFill>
                <a:srgbClr val="000000"/>
              </a:solidFill>
              <a:round/>
              <a:headEnd/>
              <a:tailEnd/>
            </a:ln>
          </p:spPr>
        </p:cxnSp>
        <p:cxnSp>
          <p:nvCxnSpPr>
            <p:cNvPr id="1033" name="AutoShape 9"/>
            <p:cNvCxnSpPr>
              <a:cxnSpLocks noChangeShapeType="1"/>
            </p:cNvCxnSpPr>
            <p:nvPr/>
          </p:nvCxnSpPr>
          <p:spPr bwMode="auto">
            <a:xfrm>
              <a:off x="6384577" y="1430695"/>
              <a:ext cx="756" cy="1798433"/>
            </a:xfrm>
            <a:prstGeom prst="straightConnector1">
              <a:avLst/>
            </a:prstGeom>
            <a:noFill/>
            <a:ln w="28575">
              <a:solidFill>
                <a:srgbClr val="000000"/>
              </a:solidFill>
              <a:round/>
              <a:headEnd/>
              <a:tailEnd type="triangle" w="med" len="med"/>
            </a:ln>
          </p:spPr>
        </p:cxnSp>
        <p:sp>
          <p:nvSpPr>
            <p:cNvPr id="1034" name="Text Box 10"/>
            <p:cNvSpPr txBox="1">
              <a:spLocks noChangeArrowheads="1"/>
            </p:cNvSpPr>
            <p:nvPr/>
          </p:nvSpPr>
          <p:spPr bwMode="auto">
            <a:xfrm>
              <a:off x="5821648" y="1206802"/>
              <a:ext cx="1112256" cy="584205"/>
            </a:xfrm>
            <a:prstGeom prst="rect">
              <a:avLst/>
            </a:prstGeom>
            <a:solidFill>
              <a:srgbClr val="CCFFCC">
                <a:alpha val="50000"/>
              </a:srgbClr>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The SofM’s return</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6" name="Text Box 12"/>
            <p:cNvSpPr txBox="1">
              <a:spLocks noChangeArrowheads="1"/>
            </p:cNvSpPr>
            <p:nvPr/>
          </p:nvSpPr>
          <p:spPr bwMode="auto">
            <a:xfrm>
              <a:off x="465894" y="3277031"/>
              <a:ext cx="829658" cy="554005"/>
            </a:xfrm>
            <a:prstGeom prst="rect">
              <a:avLst/>
            </a:prstGeom>
            <a:solidFill>
              <a:srgbClr val="FF0000">
                <a:alpha val="50000"/>
              </a:srgbClr>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SofM rejected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7" name="Text Box 13"/>
            <p:cNvSpPr txBox="1">
              <a:spLocks noChangeArrowheads="1"/>
            </p:cNvSpPr>
            <p:nvPr/>
          </p:nvSpPr>
          <p:spPr bwMode="auto">
            <a:xfrm>
              <a:off x="6420090" y="2285654"/>
              <a:ext cx="881040" cy="1519348"/>
            </a:xfrm>
            <a:prstGeom prst="rect">
              <a:avLst/>
            </a:prstGeom>
            <a:solidFill>
              <a:srgbClr val="FFFF99">
                <a:alpha val="50000"/>
              </a:srgbClr>
            </a:solidFill>
            <a:ln w="28575">
              <a:solidFill>
                <a:schemeClr val="tx1"/>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Arial Black" pitchFamily="34" charset="0"/>
                  <a:ea typeface="Arial" pitchFamily="34" charset="0"/>
                  <a:cs typeface="Arial" pitchFamily="34" charset="0"/>
                </a:rPr>
                <a:t>All</a:t>
              </a:r>
              <a:r>
                <a:rPr kumimoji="0" lang="en-US" sz="1600" b="1" i="0" u="none" strike="noStrike" cap="none" normalizeH="0" dirty="0" smtClean="0">
                  <a:ln>
                    <a:noFill/>
                  </a:ln>
                  <a:solidFill>
                    <a:schemeClr val="tx1"/>
                  </a:solidFill>
                  <a:effectLst/>
                  <a:latin typeface="Arial Black" pitchFamily="34" charset="0"/>
                  <a:ea typeface="Arial" pitchFamily="34"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gathered </a:t>
              </a:r>
              <a:r>
                <a:rPr kumimoji="0" lang="en-US" sz="1600" b="0" i="0" u="none" strike="sngStrike" cap="none" normalizeH="0" baseline="0" dirty="0" smtClean="0">
                  <a:ln>
                    <a:noFill/>
                  </a:ln>
                  <a:solidFill>
                    <a:schemeClr val="tx1"/>
                  </a:solidFill>
                  <a:effectLst/>
                  <a:latin typeface="Arial" pitchFamily="34" charset="0"/>
                  <a:ea typeface="Arial" pitchFamily="34" charset="0"/>
                  <a:cs typeface="Arial" pitchFamily="34" charset="0"/>
                </a:rPr>
                <a:t>away</a:t>
              </a: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for </a:t>
              </a:r>
              <a:r>
                <a:rPr kumimoji="0" lang="en-US" sz="1600" b="0" i="1" u="none" strike="noStrike" cap="none" normalizeH="0" baseline="0" dirty="0" smtClean="0">
                  <a:ln>
                    <a:noFill/>
                  </a:ln>
                  <a:solidFill>
                    <a:schemeClr val="tx1"/>
                  </a:solidFill>
                  <a:effectLst/>
                  <a:latin typeface="Arial" pitchFamily="34" charset="0"/>
                  <a:ea typeface="Arial" pitchFamily="34" charset="0"/>
                  <a:cs typeface="Arial" pitchFamily="34" charset="0"/>
                </a:rPr>
                <a:t>evalua-tive </a:t>
              </a: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judgment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8" name="Text Box 14"/>
            <p:cNvSpPr txBox="1">
              <a:spLocks noChangeArrowheads="1"/>
            </p:cNvSpPr>
            <p:nvPr/>
          </p:nvSpPr>
          <p:spPr bwMode="auto">
            <a:xfrm>
              <a:off x="1066603" y="2107581"/>
              <a:ext cx="3379082" cy="860166"/>
            </a:xfrm>
            <a:prstGeom prst="rect">
              <a:avLst/>
            </a:prstGeom>
            <a:solidFill>
              <a:srgbClr val="92D050">
                <a:alpha val="50000"/>
              </a:srgbClr>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SofM is away, Disciples long for “one of the “Days of the SofM,” others allege (false) appearances of Him</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9" name="AutoShape 15"/>
            <p:cNvCxnSpPr>
              <a:cxnSpLocks noChangeShapeType="1"/>
            </p:cNvCxnSpPr>
            <p:nvPr/>
          </p:nvCxnSpPr>
          <p:spPr bwMode="auto">
            <a:xfrm>
              <a:off x="4481198" y="3355133"/>
              <a:ext cx="756" cy="1424584"/>
            </a:xfrm>
            <a:prstGeom prst="straightConnector1">
              <a:avLst/>
            </a:prstGeom>
            <a:noFill/>
            <a:ln w="19050">
              <a:solidFill>
                <a:srgbClr val="000000"/>
              </a:solidFill>
              <a:round/>
              <a:headEnd/>
              <a:tailEnd/>
            </a:ln>
          </p:spPr>
        </p:cxnSp>
        <p:cxnSp>
          <p:nvCxnSpPr>
            <p:cNvPr id="1040" name="AutoShape 16"/>
            <p:cNvCxnSpPr>
              <a:cxnSpLocks noChangeShapeType="1"/>
              <a:endCxn id="1042" idx="1"/>
            </p:cNvCxnSpPr>
            <p:nvPr/>
          </p:nvCxnSpPr>
          <p:spPr bwMode="auto">
            <a:xfrm flipH="1" flipV="1">
              <a:off x="3696876" y="1566072"/>
              <a:ext cx="785833" cy="1745324"/>
            </a:xfrm>
            <a:prstGeom prst="straightConnector1">
              <a:avLst/>
            </a:prstGeom>
            <a:noFill/>
            <a:ln w="28575">
              <a:solidFill>
                <a:srgbClr val="000000"/>
              </a:solidFill>
              <a:prstDash val="dash"/>
              <a:round/>
              <a:headEnd/>
              <a:tailEnd type="triangle" w="med" len="med"/>
            </a:ln>
          </p:spPr>
        </p:cxnSp>
        <p:sp>
          <p:nvSpPr>
            <p:cNvPr id="1041" name="Text Box 17" descr="Wide upward diagonal"/>
            <p:cNvSpPr txBox="1">
              <a:spLocks noChangeArrowheads="1"/>
            </p:cNvSpPr>
            <p:nvPr/>
          </p:nvSpPr>
          <p:spPr bwMode="auto">
            <a:xfrm>
              <a:off x="3276758" y="2985449"/>
              <a:ext cx="1168927" cy="850793"/>
            </a:xfrm>
            <a:prstGeom prst="rect">
              <a:avLst/>
            </a:prstGeom>
            <a:pattFill prst="wdUpDiag">
              <a:fgClr>
                <a:srgbClr val="A5A5A5">
                  <a:alpha val="50000"/>
                </a:srgbClr>
              </a:fgClr>
              <a:bgClr>
                <a:srgbClr val="A5A5A5">
                  <a:alpha val="50000"/>
                </a:srgbClr>
              </a:bgClr>
            </a:patt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People live normal lives, unawares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2" name="Text Box 18"/>
            <p:cNvSpPr txBox="1">
              <a:spLocks noChangeArrowheads="1"/>
            </p:cNvSpPr>
            <p:nvPr/>
          </p:nvSpPr>
          <p:spPr bwMode="auto">
            <a:xfrm>
              <a:off x="3696876" y="1143279"/>
              <a:ext cx="1561088" cy="844545"/>
            </a:xfrm>
            <a:prstGeom prst="rect">
              <a:avLst/>
            </a:prstGeom>
            <a:solidFill>
              <a:srgbClr val="33CCFF">
                <a:alpha val="50000"/>
              </a:srgbClr>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Godly removed fr. Divinely-selected region</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3" name="Text Box 19"/>
            <p:cNvSpPr txBox="1">
              <a:spLocks noChangeArrowheads="1"/>
            </p:cNvSpPr>
            <p:nvPr/>
          </p:nvSpPr>
          <p:spPr bwMode="auto">
            <a:xfrm>
              <a:off x="4877137" y="3001070"/>
              <a:ext cx="1477215" cy="829966"/>
            </a:xfrm>
            <a:prstGeom prst="rect">
              <a:avLst/>
            </a:prstGeom>
            <a:solidFill>
              <a:srgbClr val="A5A5A5">
                <a:alpha val="50000"/>
              </a:srgbClr>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Region attempts normal lives, unawares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4" name="Text Box 20"/>
            <p:cNvSpPr txBox="1">
              <a:spLocks noChangeArrowheads="1"/>
            </p:cNvSpPr>
            <p:nvPr/>
          </p:nvSpPr>
          <p:spPr bwMode="auto">
            <a:xfrm>
              <a:off x="4528802" y="2107581"/>
              <a:ext cx="1825551" cy="860166"/>
            </a:xfrm>
            <a:prstGeom prst="rect">
              <a:avLst/>
            </a:prstGeom>
            <a:solidFill>
              <a:srgbClr val="FF99CC">
                <a:alpha val="50000"/>
              </a:srgbClr>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Divine, </a:t>
              </a:r>
              <a:r>
                <a:rPr kumimoji="0" lang="en-US" sz="1600" b="0" i="1" u="none" strike="noStrike" cap="none" normalizeH="0" baseline="0" dirty="0" smtClean="0">
                  <a:ln>
                    <a:noFill/>
                  </a:ln>
                  <a:solidFill>
                    <a:schemeClr val="tx1"/>
                  </a:solidFill>
                  <a:effectLst/>
                  <a:latin typeface="Arial" pitchFamily="34" charset="0"/>
                  <a:ea typeface="Arial" pitchFamily="34" charset="0"/>
                  <a:cs typeface="Arial" pitchFamily="34" charset="0"/>
                </a:rPr>
                <a:t>retributive</a:t>
              </a:r>
              <a:r>
                <a:rPr kumimoji="0" lang="en-US"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judgment on the selected region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5" name="Text Box 21"/>
            <p:cNvSpPr txBox="1">
              <a:spLocks noChangeArrowheads="1"/>
            </p:cNvSpPr>
            <p:nvPr/>
          </p:nvSpPr>
          <p:spPr bwMode="auto">
            <a:xfrm>
              <a:off x="492340" y="4204885"/>
              <a:ext cx="3953345" cy="6133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The Days prior to any “Days of the Son of Man”</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46" name="AutoShape 22"/>
            <p:cNvCxnSpPr>
              <a:cxnSpLocks noChangeShapeType="1"/>
            </p:cNvCxnSpPr>
            <p:nvPr/>
          </p:nvCxnSpPr>
          <p:spPr bwMode="auto">
            <a:xfrm>
              <a:off x="465138" y="3336389"/>
              <a:ext cx="756" cy="1424584"/>
            </a:xfrm>
            <a:prstGeom prst="straightConnector1">
              <a:avLst/>
            </a:prstGeom>
            <a:noFill/>
            <a:ln w="19050">
              <a:solidFill>
                <a:srgbClr val="000000"/>
              </a:solidFill>
              <a:round/>
              <a:headEnd/>
              <a:tailEnd/>
            </a:ln>
          </p:spPr>
        </p:cxnSp>
        <p:sp>
          <p:nvSpPr>
            <p:cNvPr id="1047" name="Text Box 23"/>
            <p:cNvSpPr txBox="1">
              <a:spLocks noChangeArrowheads="1"/>
            </p:cNvSpPr>
            <p:nvPr/>
          </p:nvSpPr>
          <p:spPr bwMode="auto">
            <a:xfrm>
              <a:off x="4528802" y="4204885"/>
              <a:ext cx="1825551" cy="6133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“Days of the Son of Man”?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8" name="Text Box 24"/>
            <p:cNvSpPr txBox="1">
              <a:spLocks noChangeArrowheads="1"/>
            </p:cNvSpPr>
            <p:nvPr/>
          </p:nvSpPr>
          <p:spPr bwMode="auto">
            <a:xfrm>
              <a:off x="5715107" y="4800600"/>
              <a:ext cx="1371430" cy="68625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“Day of the Son of Man’s Return”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9" name="Text Box 25"/>
            <p:cNvSpPr txBox="1">
              <a:spLocks noChangeArrowheads="1"/>
            </p:cNvSpPr>
            <p:nvPr/>
          </p:nvSpPr>
          <p:spPr bwMode="auto">
            <a:xfrm>
              <a:off x="6420090" y="4204885"/>
              <a:ext cx="881040" cy="6133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“That Night”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50" name="AutoShape 26"/>
            <p:cNvCxnSpPr>
              <a:cxnSpLocks noChangeShapeType="1"/>
            </p:cNvCxnSpPr>
            <p:nvPr/>
          </p:nvCxnSpPr>
          <p:spPr bwMode="auto">
            <a:xfrm>
              <a:off x="7693291" y="3685245"/>
              <a:ext cx="218371" cy="455076"/>
            </a:xfrm>
            <a:prstGeom prst="straightConnector1">
              <a:avLst/>
            </a:prstGeom>
            <a:noFill/>
            <a:ln w="28575">
              <a:solidFill>
                <a:srgbClr val="000000"/>
              </a:solidFill>
              <a:prstDash val="dash"/>
              <a:round/>
              <a:headEnd/>
              <a:tailEnd type="triangle" w="med" len="med"/>
            </a:ln>
          </p:spPr>
        </p:cxnSp>
        <p:sp>
          <p:nvSpPr>
            <p:cNvPr id="1051" name="Text Box 27"/>
            <p:cNvSpPr txBox="1">
              <a:spLocks noChangeArrowheads="1"/>
            </p:cNvSpPr>
            <p:nvPr/>
          </p:nvSpPr>
          <p:spPr bwMode="auto">
            <a:xfrm>
              <a:off x="4495555" y="5644049"/>
              <a:ext cx="4081798" cy="45195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“D a y s   o f   t h e   S o n   o f    M a n”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46" name="AutoShape 15"/>
            <p:cNvCxnSpPr>
              <a:cxnSpLocks noChangeShapeType="1"/>
            </p:cNvCxnSpPr>
            <p:nvPr/>
          </p:nvCxnSpPr>
          <p:spPr bwMode="auto">
            <a:xfrm>
              <a:off x="4495800" y="5486901"/>
              <a:ext cx="0" cy="533400"/>
            </a:xfrm>
            <a:prstGeom prst="straightConnector1">
              <a:avLst/>
            </a:prstGeom>
            <a:noFill/>
            <a:ln w="19050">
              <a:solidFill>
                <a:srgbClr val="000000"/>
              </a:solidFill>
              <a:prstDash val="dash"/>
              <a:round/>
              <a:headEnd/>
              <a:tailEnd/>
            </a:ln>
          </p:spPr>
        </p:cxnSp>
        <p:cxnSp>
          <p:nvCxnSpPr>
            <p:cNvPr id="49" name="AutoShape 15"/>
            <p:cNvCxnSpPr>
              <a:cxnSpLocks noChangeShapeType="1"/>
            </p:cNvCxnSpPr>
            <p:nvPr/>
          </p:nvCxnSpPr>
          <p:spPr bwMode="auto">
            <a:xfrm>
              <a:off x="8534400" y="5486901"/>
              <a:ext cx="0" cy="533400"/>
            </a:xfrm>
            <a:prstGeom prst="straightConnector1">
              <a:avLst/>
            </a:prstGeom>
            <a:noFill/>
            <a:ln w="19050">
              <a:solidFill>
                <a:srgbClr val="000000"/>
              </a:solidFill>
              <a:prstDash val="dash"/>
              <a:round/>
              <a:headEnd/>
              <a:tailEnd/>
            </a:ln>
          </p:spPr>
        </p:cxnSp>
        <p:sp>
          <p:nvSpPr>
            <p:cNvPr id="31" name="Rectangle 30"/>
            <p:cNvSpPr/>
            <p:nvPr/>
          </p:nvSpPr>
          <p:spPr>
            <a:xfrm>
              <a:off x="685800" y="6324600"/>
              <a:ext cx="304800" cy="3048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p:cNvSpPr txBox="1"/>
            <p:nvPr/>
          </p:nvSpPr>
          <p:spPr>
            <a:xfrm>
              <a:off x="990600" y="6319290"/>
              <a:ext cx="5257800" cy="233910"/>
            </a:xfrm>
            <a:prstGeom prst="rect">
              <a:avLst/>
            </a:prstGeom>
            <a:noFill/>
          </p:spPr>
          <p:txBody>
            <a:bodyPr wrap="square" lIns="91440" tIns="9144" rIns="9144" bIns="9144" rtlCol="0">
              <a:spAutoFit/>
            </a:bodyPr>
            <a:lstStyle/>
            <a:p>
              <a:r>
                <a:rPr lang="en-US" sz="1400" i="1" dirty="0" smtClean="0">
                  <a:latin typeface="Arial" pitchFamily="34" charset="0"/>
                  <a:cs typeface="Arial" pitchFamily="34" charset="0"/>
                </a:rPr>
                <a:t>Elements of 1</a:t>
              </a:r>
              <a:r>
                <a:rPr lang="en-US" sz="1400" i="1" baseline="30000" dirty="0" smtClean="0">
                  <a:latin typeface="Arial" pitchFamily="34" charset="0"/>
                  <a:cs typeface="Arial" pitchFamily="34" charset="0"/>
                </a:rPr>
                <a:t>st</a:t>
              </a:r>
              <a:r>
                <a:rPr lang="en-US" sz="1400" i="1" dirty="0" smtClean="0">
                  <a:latin typeface="Arial" pitchFamily="34" charset="0"/>
                  <a:cs typeface="Arial" pitchFamily="34" charset="0"/>
                </a:rPr>
                <a:t> apocalypse passed over in 2</a:t>
              </a:r>
              <a:r>
                <a:rPr lang="en-US" sz="1400" i="1" baseline="30000" dirty="0" smtClean="0">
                  <a:latin typeface="Arial" pitchFamily="34" charset="0"/>
                  <a:cs typeface="Arial" pitchFamily="34" charset="0"/>
                </a:rPr>
                <a:t>nd</a:t>
              </a:r>
              <a:r>
                <a:rPr lang="en-US" sz="1400" i="1" dirty="0" smtClean="0">
                  <a:latin typeface="Arial" pitchFamily="34" charset="0"/>
                  <a:cs typeface="Arial" pitchFamily="34" charset="0"/>
                </a:rPr>
                <a:t> apocalypse  </a:t>
              </a:r>
            </a:p>
          </p:txBody>
        </p:sp>
        <p:cxnSp>
          <p:nvCxnSpPr>
            <p:cNvPr id="35" name="AutoShape 26"/>
            <p:cNvCxnSpPr>
              <a:cxnSpLocks noChangeShapeType="1"/>
            </p:cNvCxnSpPr>
            <p:nvPr/>
          </p:nvCxnSpPr>
          <p:spPr bwMode="auto">
            <a:xfrm flipV="1">
              <a:off x="7696200" y="2133600"/>
              <a:ext cx="838200" cy="1524000"/>
            </a:xfrm>
            <a:prstGeom prst="straightConnector1">
              <a:avLst/>
            </a:prstGeom>
            <a:noFill/>
            <a:ln w="28575">
              <a:solidFill>
                <a:srgbClr val="000000"/>
              </a:solidFill>
              <a:prstDash val="dash"/>
              <a:round/>
              <a:headEnd/>
              <a:tailEnd type="triangle" w="med" len="med"/>
            </a:ln>
          </p:spPr>
        </p:cxn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5400" y="609600"/>
            <a:ext cx="6553200" cy="923330"/>
          </a:xfrm>
          <a:prstGeom prst="rect">
            <a:avLst/>
          </a:prstGeom>
        </p:spPr>
        <p:txBody>
          <a:bodyPr wrap="square">
            <a:spAutoFit/>
          </a:bodyPr>
          <a:lstStyle/>
          <a:p>
            <a:pPr algn="ctr"/>
            <a:r>
              <a:rPr lang="en-US" i="1" dirty="0" smtClean="0">
                <a:latin typeface="Arial" pitchFamily="34" charset="0"/>
                <a:cs typeface="Arial" pitchFamily="34" charset="0"/>
              </a:rPr>
              <a:t>SEE APPENDIX 3 FOR ONE VERSION OF A CHRONOLOGICAL ALIGNMENT OF THE 2</a:t>
            </a:r>
            <a:r>
              <a:rPr lang="en-US" i="1" baseline="30000" dirty="0" smtClean="0">
                <a:latin typeface="Arial" pitchFamily="34" charset="0"/>
                <a:cs typeface="Arial" pitchFamily="34" charset="0"/>
              </a:rPr>
              <a:t>ND</a:t>
            </a:r>
            <a:r>
              <a:rPr lang="en-US" i="1" dirty="0" smtClean="0">
                <a:latin typeface="Arial" pitchFamily="34" charset="0"/>
                <a:cs typeface="Arial" pitchFamily="34" charset="0"/>
              </a:rPr>
              <a:t> AND 3</a:t>
            </a:r>
            <a:r>
              <a:rPr lang="en-US" i="1" baseline="30000" dirty="0" smtClean="0">
                <a:latin typeface="Arial" pitchFamily="34" charset="0"/>
                <a:cs typeface="Arial" pitchFamily="34" charset="0"/>
              </a:rPr>
              <a:t>RD</a:t>
            </a:r>
            <a:r>
              <a:rPr lang="en-US" i="1" dirty="0" smtClean="0">
                <a:latin typeface="Arial" pitchFamily="34" charset="0"/>
                <a:cs typeface="Arial" pitchFamily="34" charset="0"/>
              </a:rPr>
              <a:t> APOCALYPSES OF JESUS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Line 2"/>
          <p:cNvSpPr>
            <a:spLocks noChangeShapeType="1"/>
          </p:cNvSpPr>
          <p:nvPr/>
        </p:nvSpPr>
        <p:spPr bwMode="auto">
          <a:xfrm>
            <a:off x="4572000" y="2667000"/>
            <a:ext cx="0" cy="1447800"/>
          </a:xfrm>
          <a:prstGeom prst="line">
            <a:avLst/>
          </a:prstGeom>
          <a:noFill/>
          <a:ln w="28575" cap="sq">
            <a:solidFill>
              <a:srgbClr val="339966"/>
            </a:solidFill>
            <a:round/>
            <a:headEnd type="none" w="sm" len="sm"/>
            <a:tailEnd type="none" w="sm" len="sm"/>
          </a:ln>
          <a:effectLst/>
        </p:spPr>
        <p:txBody>
          <a:bodyPr wrap="none"/>
          <a:lstStyle/>
          <a:p>
            <a:endParaRPr lang="en-US" dirty="0"/>
          </a:p>
        </p:txBody>
      </p:sp>
      <p:sp>
        <p:nvSpPr>
          <p:cNvPr id="103427" name="Text Box 3"/>
          <p:cNvSpPr txBox="1">
            <a:spLocks noChangeArrowheads="1"/>
          </p:cNvSpPr>
          <p:nvPr/>
        </p:nvSpPr>
        <p:spPr bwMode="auto">
          <a:xfrm>
            <a:off x="1905000" y="0"/>
            <a:ext cx="184150" cy="457200"/>
          </a:xfrm>
          <a:prstGeom prst="rect">
            <a:avLst/>
          </a:prstGeom>
          <a:noFill/>
          <a:ln w="12700" cap="sq">
            <a:noFill/>
            <a:miter lim="800000"/>
            <a:headEnd type="none" w="sm" len="sm"/>
            <a:tailEnd type="none" w="sm" len="sm"/>
          </a:ln>
          <a:effectLst/>
        </p:spPr>
        <p:txBody>
          <a:bodyPr wrap="none">
            <a:spAutoFit/>
          </a:bodyPr>
          <a:lstStyle/>
          <a:p>
            <a:pPr algn="l"/>
            <a:endParaRPr lang="en-US" dirty="0"/>
          </a:p>
        </p:txBody>
      </p:sp>
      <p:sp>
        <p:nvSpPr>
          <p:cNvPr id="103428" name="Text Box 4"/>
          <p:cNvSpPr txBox="1">
            <a:spLocks noChangeArrowheads="1"/>
          </p:cNvSpPr>
          <p:nvPr/>
        </p:nvSpPr>
        <p:spPr bwMode="auto">
          <a:xfrm>
            <a:off x="2590800" y="0"/>
            <a:ext cx="3994150" cy="366713"/>
          </a:xfrm>
          <a:prstGeom prst="rect">
            <a:avLst/>
          </a:prstGeom>
          <a:noFill/>
          <a:ln w="12700" cap="sq">
            <a:noFill/>
            <a:miter lim="800000"/>
            <a:headEnd type="none" w="sm" len="sm"/>
            <a:tailEnd type="none" w="sm" len="sm"/>
          </a:ln>
          <a:effectLst/>
        </p:spPr>
        <p:txBody>
          <a:bodyPr wrap="none">
            <a:spAutoFit/>
          </a:bodyPr>
          <a:lstStyle/>
          <a:p>
            <a:r>
              <a:rPr lang="en-US" sz="1800" b="1" dirty="0">
                <a:solidFill>
                  <a:srgbClr val="101062"/>
                </a:solidFill>
              </a:rPr>
              <a:t>The End Times Progressively Revealed</a:t>
            </a:r>
          </a:p>
        </p:txBody>
      </p:sp>
      <p:sp>
        <p:nvSpPr>
          <p:cNvPr id="103429" name="Line 5"/>
          <p:cNvSpPr>
            <a:spLocks noChangeShapeType="1"/>
          </p:cNvSpPr>
          <p:nvPr/>
        </p:nvSpPr>
        <p:spPr bwMode="auto">
          <a:xfrm>
            <a:off x="3352800" y="3352800"/>
            <a:ext cx="0" cy="762000"/>
          </a:xfrm>
          <a:prstGeom prst="line">
            <a:avLst/>
          </a:prstGeom>
          <a:noFill/>
          <a:ln w="28575" cap="sq">
            <a:solidFill>
              <a:srgbClr val="339966"/>
            </a:solidFill>
            <a:round/>
            <a:headEnd type="none" w="sm" len="sm"/>
            <a:tailEnd type="none" w="sm" len="sm"/>
          </a:ln>
          <a:effectLst/>
        </p:spPr>
        <p:txBody>
          <a:bodyPr wrap="none"/>
          <a:lstStyle/>
          <a:p>
            <a:endParaRPr lang="en-US" dirty="0"/>
          </a:p>
        </p:txBody>
      </p:sp>
      <p:sp>
        <p:nvSpPr>
          <p:cNvPr id="103430" name="Line 6"/>
          <p:cNvSpPr>
            <a:spLocks noChangeShapeType="1"/>
          </p:cNvSpPr>
          <p:nvPr/>
        </p:nvSpPr>
        <p:spPr bwMode="auto">
          <a:xfrm>
            <a:off x="0" y="3581400"/>
            <a:ext cx="9144000" cy="0"/>
          </a:xfrm>
          <a:prstGeom prst="line">
            <a:avLst/>
          </a:prstGeom>
          <a:noFill/>
          <a:ln w="31750" cap="sq">
            <a:solidFill>
              <a:srgbClr val="003366"/>
            </a:solidFill>
            <a:round/>
            <a:headEnd type="none" w="sm" len="sm"/>
            <a:tailEnd type="arrow" w="lg" len="lg"/>
          </a:ln>
          <a:effectLst/>
        </p:spPr>
        <p:txBody>
          <a:bodyPr wrap="none"/>
          <a:lstStyle/>
          <a:p>
            <a:endParaRPr lang="en-US" dirty="0"/>
          </a:p>
        </p:txBody>
      </p:sp>
      <p:sp>
        <p:nvSpPr>
          <p:cNvPr id="103431" name="Text Box 7"/>
          <p:cNvSpPr txBox="1">
            <a:spLocks noChangeArrowheads="1"/>
          </p:cNvSpPr>
          <p:nvPr/>
        </p:nvSpPr>
        <p:spPr bwMode="auto">
          <a:xfrm>
            <a:off x="5257800" y="3810000"/>
            <a:ext cx="3886200" cy="274638"/>
          </a:xfrm>
          <a:prstGeom prst="rect">
            <a:avLst/>
          </a:prstGeom>
          <a:noFill/>
          <a:ln w="12700" cap="sq">
            <a:noFill/>
            <a:miter lim="800000"/>
            <a:headEnd type="none" w="sm" len="sm"/>
            <a:tailEnd type="none" w="sm" len="sm"/>
          </a:ln>
          <a:effectLst/>
        </p:spPr>
        <p:txBody>
          <a:bodyPr>
            <a:spAutoFit/>
          </a:bodyPr>
          <a:lstStyle/>
          <a:p>
            <a:pPr algn="l">
              <a:buFontTx/>
              <a:buChar char="•"/>
            </a:pPr>
            <a:r>
              <a:rPr lang="en-US" sz="1200" b="1" dirty="0">
                <a:solidFill>
                  <a:srgbClr val="33CC33"/>
                </a:solidFill>
                <a:latin typeface="Arial Unicode MS" pitchFamily="34" charset="-128"/>
              </a:rPr>
              <a:t>Israeli age of regional superiority, peace</a:t>
            </a:r>
          </a:p>
        </p:txBody>
      </p:sp>
      <p:sp>
        <p:nvSpPr>
          <p:cNvPr id="103432" name="Line 8"/>
          <p:cNvSpPr>
            <a:spLocks noChangeShapeType="1"/>
          </p:cNvSpPr>
          <p:nvPr/>
        </p:nvSpPr>
        <p:spPr bwMode="auto">
          <a:xfrm flipV="1">
            <a:off x="2438400" y="3581400"/>
            <a:ext cx="2133600" cy="1752600"/>
          </a:xfrm>
          <a:prstGeom prst="line">
            <a:avLst/>
          </a:prstGeom>
          <a:noFill/>
          <a:ln w="12700">
            <a:solidFill>
              <a:srgbClr val="33CC33"/>
            </a:solidFill>
            <a:prstDash val="dash"/>
            <a:round/>
            <a:headEnd/>
            <a:tailEnd type="triangle" w="lg" len="lg"/>
          </a:ln>
          <a:effectLst/>
        </p:spPr>
        <p:txBody>
          <a:bodyPr wrap="none"/>
          <a:lstStyle/>
          <a:p>
            <a:endParaRPr lang="en-US" dirty="0"/>
          </a:p>
        </p:txBody>
      </p:sp>
      <p:sp>
        <p:nvSpPr>
          <p:cNvPr id="103433" name="Text Box 9"/>
          <p:cNvSpPr txBox="1">
            <a:spLocks noChangeArrowheads="1"/>
          </p:cNvSpPr>
          <p:nvPr/>
        </p:nvSpPr>
        <p:spPr bwMode="auto">
          <a:xfrm>
            <a:off x="1279525" y="5294313"/>
            <a:ext cx="1692275" cy="639762"/>
          </a:xfrm>
          <a:prstGeom prst="rect">
            <a:avLst/>
          </a:prstGeom>
          <a:noFill/>
          <a:ln w="12700" cap="sq">
            <a:noFill/>
            <a:miter lim="800000"/>
            <a:headEnd type="none" w="sm" len="sm"/>
            <a:tailEnd type="none" w="sm" len="sm"/>
          </a:ln>
          <a:effectLst/>
        </p:spPr>
        <p:txBody>
          <a:bodyPr>
            <a:spAutoFit/>
          </a:bodyPr>
          <a:lstStyle/>
          <a:p>
            <a:pPr algn="l"/>
            <a:r>
              <a:rPr lang="en-US" sz="1200" b="1" dirty="0">
                <a:solidFill>
                  <a:srgbClr val="33CC33"/>
                </a:solidFill>
                <a:latin typeface="Arial Unicode MS" pitchFamily="34" charset="-128"/>
              </a:rPr>
              <a:t>Climactic Gentile attack on Jerusalem, YHWH repulses</a:t>
            </a:r>
          </a:p>
        </p:txBody>
      </p:sp>
      <p:sp>
        <p:nvSpPr>
          <p:cNvPr id="103434" name="Text Box 10"/>
          <p:cNvSpPr txBox="1">
            <a:spLocks noChangeArrowheads="1"/>
          </p:cNvSpPr>
          <p:nvPr/>
        </p:nvSpPr>
        <p:spPr bwMode="auto">
          <a:xfrm>
            <a:off x="0" y="4648200"/>
            <a:ext cx="1219200" cy="274638"/>
          </a:xfrm>
          <a:prstGeom prst="rect">
            <a:avLst/>
          </a:prstGeom>
          <a:noFill/>
          <a:ln w="12700" cap="sq">
            <a:noFill/>
            <a:miter lim="800000"/>
            <a:headEnd type="none" w="sm" len="sm"/>
            <a:tailEnd type="none" w="sm" len="sm"/>
          </a:ln>
          <a:effectLst/>
        </p:spPr>
        <p:txBody>
          <a:bodyPr>
            <a:spAutoFit/>
          </a:bodyPr>
          <a:lstStyle/>
          <a:p>
            <a:pPr algn="l">
              <a:spcBef>
                <a:spcPct val="50000"/>
              </a:spcBef>
            </a:pPr>
            <a:r>
              <a:rPr lang="en-US" sz="1200" b="1" dirty="0">
                <a:solidFill>
                  <a:srgbClr val="33CC33"/>
                </a:solidFill>
                <a:latin typeface="Arial Unicode MS" pitchFamily="34" charset="-128"/>
              </a:rPr>
              <a:t>OBADIAH</a:t>
            </a:r>
            <a:endParaRPr lang="en-US" sz="1200" b="1" dirty="0">
              <a:solidFill>
                <a:srgbClr val="FF0000"/>
              </a:solidFill>
              <a:latin typeface="Arial Unicode MS" pitchFamily="34" charset="-128"/>
            </a:endParaRPr>
          </a:p>
        </p:txBody>
      </p:sp>
      <p:grpSp>
        <p:nvGrpSpPr>
          <p:cNvPr id="2" name="Group 11"/>
          <p:cNvGrpSpPr>
            <a:grpSpLocks/>
          </p:cNvGrpSpPr>
          <p:nvPr/>
        </p:nvGrpSpPr>
        <p:grpSpPr bwMode="auto">
          <a:xfrm>
            <a:off x="2971800" y="4114800"/>
            <a:ext cx="2057400" cy="1600200"/>
            <a:chOff x="1920" y="528"/>
            <a:chExt cx="1296" cy="1008"/>
          </a:xfrm>
        </p:grpSpPr>
        <p:sp>
          <p:nvSpPr>
            <p:cNvPr id="103436" name="Text Box 12"/>
            <p:cNvSpPr txBox="1">
              <a:spLocks noChangeArrowheads="1"/>
            </p:cNvSpPr>
            <p:nvPr/>
          </p:nvSpPr>
          <p:spPr bwMode="auto">
            <a:xfrm>
              <a:off x="1920" y="528"/>
              <a:ext cx="1296" cy="173"/>
            </a:xfrm>
            <a:prstGeom prst="rect">
              <a:avLst/>
            </a:prstGeom>
            <a:noFill/>
            <a:ln w="12700" cap="sq">
              <a:noFill/>
              <a:miter lim="800000"/>
              <a:headEnd type="none" w="sm" len="sm"/>
              <a:tailEnd type="none" w="sm" len="sm"/>
            </a:ln>
            <a:effectLst/>
          </p:spPr>
          <p:txBody>
            <a:bodyPr>
              <a:spAutoFit/>
            </a:bodyPr>
            <a:lstStyle/>
            <a:p>
              <a:pPr marL="457200" indent="-457200" algn="l"/>
              <a:r>
                <a:rPr lang="en-US" sz="1200" b="1" dirty="0">
                  <a:solidFill>
                    <a:srgbClr val="33CC33"/>
                  </a:solidFill>
                  <a:latin typeface="Arial Unicode MS" pitchFamily="34" charset="-128"/>
                </a:rPr>
                <a:t>Purpose:</a:t>
              </a:r>
            </a:p>
          </p:txBody>
        </p:sp>
        <p:sp>
          <p:nvSpPr>
            <p:cNvPr id="103437" name="Text Box 13"/>
            <p:cNvSpPr txBox="1">
              <a:spLocks noChangeArrowheads="1"/>
            </p:cNvSpPr>
            <p:nvPr/>
          </p:nvSpPr>
          <p:spPr bwMode="auto">
            <a:xfrm>
              <a:off x="1920" y="672"/>
              <a:ext cx="1056" cy="864"/>
            </a:xfrm>
            <a:prstGeom prst="rect">
              <a:avLst/>
            </a:prstGeom>
            <a:noFill/>
            <a:ln w="9525">
              <a:noFill/>
              <a:miter lim="800000"/>
              <a:headEnd/>
              <a:tailEnd/>
            </a:ln>
          </p:spPr>
          <p:txBody>
            <a:bodyPr/>
            <a:lstStyle/>
            <a:p>
              <a:pPr algn="l"/>
              <a:r>
                <a:rPr lang="en-US" sz="1200" b="1" dirty="0">
                  <a:solidFill>
                    <a:srgbClr val="33CC33"/>
                  </a:solidFill>
                  <a:latin typeface="Arial Unicode MS" pitchFamily="34" charset="-128"/>
                </a:rPr>
                <a:t>1.  Divine punishment of Gentile nations for mistreating Israel (per Abrahamic Covenant)</a:t>
              </a:r>
            </a:p>
          </p:txBody>
        </p:sp>
      </p:grpSp>
      <p:sp>
        <p:nvSpPr>
          <p:cNvPr id="103438" name="Text Box 14"/>
          <p:cNvSpPr txBox="1">
            <a:spLocks noChangeArrowheads="1"/>
          </p:cNvSpPr>
          <p:nvPr/>
        </p:nvSpPr>
        <p:spPr bwMode="auto">
          <a:xfrm>
            <a:off x="3657600" y="2438400"/>
            <a:ext cx="1920875" cy="184150"/>
          </a:xfrm>
          <a:prstGeom prst="rect">
            <a:avLst/>
          </a:prstGeom>
          <a:noFill/>
          <a:ln w="12700" cap="sq">
            <a:noFill/>
            <a:miter lim="800000"/>
            <a:headEnd type="none" w="sm" len="sm"/>
            <a:tailEnd type="none" w="sm" len="sm"/>
          </a:ln>
          <a:effectLst/>
        </p:spPr>
        <p:txBody>
          <a:bodyPr>
            <a:spAutoFit/>
          </a:bodyPr>
          <a:lstStyle/>
          <a:p>
            <a:pPr algn="l"/>
            <a:endParaRPr lang="en-US" sz="600" dirty="0"/>
          </a:p>
        </p:txBody>
      </p:sp>
      <p:sp>
        <p:nvSpPr>
          <p:cNvPr id="103439" name="Line 15"/>
          <p:cNvSpPr>
            <a:spLocks noChangeShapeType="1"/>
          </p:cNvSpPr>
          <p:nvPr/>
        </p:nvSpPr>
        <p:spPr bwMode="auto">
          <a:xfrm>
            <a:off x="3352800" y="3352800"/>
            <a:ext cx="0" cy="0"/>
          </a:xfrm>
          <a:prstGeom prst="line">
            <a:avLst/>
          </a:prstGeom>
          <a:noFill/>
          <a:ln w="12700" cap="sq">
            <a:solidFill>
              <a:schemeClr val="tx1"/>
            </a:solidFill>
            <a:round/>
            <a:headEnd type="none" w="sm" len="sm"/>
            <a:tailEnd type="none" w="sm" len="sm"/>
          </a:ln>
          <a:effectLst/>
        </p:spPr>
        <p:txBody>
          <a:bodyPr wrap="none"/>
          <a:lstStyle/>
          <a:p>
            <a:endParaRPr lang="en-US" dirty="0"/>
          </a:p>
        </p:txBody>
      </p:sp>
      <p:sp>
        <p:nvSpPr>
          <p:cNvPr id="103440" name="Text Box 16"/>
          <p:cNvSpPr txBox="1">
            <a:spLocks noChangeArrowheads="1"/>
          </p:cNvSpPr>
          <p:nvPr/>
        </p:nvSpPr>
        <p:spPr bwMode="auto">
          <a:xfrm>
            <a:off x="2971800" y="2590800"/>
            <a:ext cx="1608138" cy="274638"/>
          </a:xfrm>
          <a:prstGeom prst="rect">
            <a:avLst/>
          </a:prstGeom>
          <a:noFill/>
          <a:ln w="12700" cap="sq">
            <a:noFill/>
            <a:miter lim="800000"/>
            <a:headEnd type="none" w="sm" len="sm"/>
            <a:tailEnd type="none" w="sm" len="sm"/>
          </a:ln>
          <a:effectLst/>
        </p:spPr>
        <p:txBody>
          <a:bodyPr>
            <a:spAutoFit/>
          </a:bodyPr>
          <a:lstStyle/>
          <a:p>
            <a:pPr algn="l"/>
            <a:r>
              <a:rPr lang="en-US" sz="1200" b="1" dirty="0">
                <a:solidFill>
                  <a:srgbClr val="33CC33"/>
                </a:solidFill>
                <a:latin typeface="Arial Unicode MS" pitchFamily="34" charset="-128"/>
              </a:rPr>
              <a:t>THE DAY OF YHWH</a:t>
            </a:r>
            <a:endParaRPr lang="en-US" sz="1200" dirty="0">
              <a:solidFill>
                <a:srgbClr val="33CC33"/>
              </a:solidFill>
              <a:latin typeface="Arial Unicode MS" pitchFamily="34" charset="-12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Line 2"/>
          <p:cNvSpPr>
            <a:spLocks noChangeShapeType="1"/>
          </p:cNvSpPr>
          <p:nvPr/>
        </p:nvSpPr>
        <p:spPr bwMode="auto">
          <a:xfrm>
            <a:off x="4572000" y="2667000"/>
            <a:ext cx="0" cy="1447800"/>
          </a:xfrm>
          <a:prstGeom prst="line">
            <a:avLst/>
          </a:prstGeom>
          <a:noFill/>
          <a:ln w="28575" cap="sq">
            <a:solidFill>
              <a:srgbClr val="339966"/>
            </a:solidFill>
            <a:round/>
            <a:headEnd type="none" w="sm" len="sm"/>
            <a:tailEnd type="none" w="sm" len="sm"/>
          </a:ln>
          <a:effectLst/>
        </p:spPr>
        <p:txBody>
          <a:bodyPr wrap="none"/>
          <a:lstStyle/>
          <a:p>
            <a:endParaRPr lang="en-US" dirty="0"/>
          </a:p>
        </p:txBody>
      </p:sp>
      <p:sp>
        <p:nvSpPr>
          <p:cNvPr id="102403" name="Text Box 3"/>
          <p:cNvSpPr txBox="1">
            <a:spLocks noChangeArrowheads="1"/>
          </p:cNvSpPr>
          <p:nvPr/>
        </p:nvSpPr>
        <p:spPr bwMode="auto">
          <a:xfrm>
            <a:off x="1905000" y="0"/>
            <a:ext cx="184150" cy="457200"/>
          </a:xfrm>
          <a:prstGeom prst="rect">
            <a:avLst/>
          </a:prstGeom>
          <a:noFill/>
          <a:ln w="12700" cap="sq">
            <a:noFill/>
            <a:miter lim="800000"/>
            <a:headEnd type="none" w="sm" len="sm"/>
            <a:tailEnd type="none" w="sm" len="sm"/>
          </a:ln>
          <a:effectLst/>
        </p:spPr>
        <p:txBody>
          <a:bodyPr wrap="none">
            <a:spAutoFit/>
          </a:bodyPr>
          <a:lstStyle/>
          <a:p>
            <a:pPr algn="l"/>
            <a:endParaRPr lang="en-US" dirty="0"/>
          </a:p>
        </p:txBody>
      </p:sp>
      <p:sp>
        <p:nvSpPr>
          <p:cNvPr id="102404" name="Text Box 4"/>
          <p:cNvSpPr txBox="1">
            <a:spLocks noChangeArrowheads="1"/>
          </p:cNvSpPr>
          <p:nvPr/>
        </p:nvSpPr>
        <p:spPr bwMode="auto">
          <a:xfrm>
            <a:off x="2590800" y="0"/>
            <a:ext cx="3994150" cy="366713"/>
          </a:xfrm>
          <a:prstGeom prst="rect">
            <a:avLst/>
          </a:prstGeom>
          <a:noFill/>
          <a:ln w="12700" cap="sq">
            <a:noFill/>
            <a:miter lim="800000"/>
            <a:headEnd type="none" w="sm" len="sm"/>
            <a:tailEnd type="none" w="sm" len="sm"/>
          </a:ln>
          <a:effectLst/>
        </p:spPr>
        <p:txBody>
          <a:bodyPr wrap="none">
            <a:spAutoFit/>
          </a:bodyPr>
          <a:lstStyle/>
          <a:p>
            <a:r>
              <a:rPr lang="en-US" sz="1800" b="1" dirty="0">
                <a:solidFill>
                  <a:srgbClr val="101062"/>
                </a:solidFill>
              </a:rPr>
              <a:t>The End Times Progressively Revealed</a:t>
            </a:r>
          </a:p>
        </p:txBody>
      </p:sp>
      <p:sp>
        <p:nvSpPr>
          <p:cNvPr id="102405" name="Line 5"/>
          <p:cNvSpPr>
            <a:spLocks noChangeShapeType="1"/>
          </p:cNvSpPr>
          <p:nvPr/>
        </p:nvSpPr>
        <p:spPr bwMode="auto">
          <a:xfrm>
            <a:off x="3352800" y="3352800"/>
            <a:ext cx="0" cy="762000"/>
          </a:xfrm>
          <a:prstGeom prst="line">
            <a:avLst/>
          </a:prstGeom>
          <a:noFill/>
          <a:ln w="28575" cap="sq">
            <a:solidFill>
              <a:srgbClr val="339966"/>
            </a:solidFill>
            <a:round/>
            <a:headEnd type="none" w="sm" len="sm"/>
            <a:tailEnd type="none" w="sm" len="sm"/>
          </a:ln>
          <a:effectLst/>
        </p:spPr>
        <p:txBody>
          <a:bodyPr wrap="none"/>
          <a:lstStyle/>
          <a:p>
            <a:endParaRPr lang="en-US" dirty="0"/>
          </a:p>
        </p:txBody>
      </p:sp>
      <p:sp>
        <p:nvSpPr>
          <p:cNvPr id="102406" name="Line 6"/>
          <p:cNvSpPr>
            <a:spLocks noChangeShapeType="1"/>
          </p:cNvSpPr>
          <p:nvPr/>
        </p:nvSpPr>
        <p:spPr bwMode="auto">
          <a:xfrm>
            <a:off x="0" y="3581400"/>
            <a:ext cx="9144000" cy="0"/>
          </a:xfrm>
          <a:prstGeom prst="line">
            <a:avLst/>
          </a:prstGeom>
          <a:noFill/>
          <a:ln w="31750" cap="sq">
            <a:solidFill>
              <a:srgbClr val="003366"/>
            </a:solidFill>
            <a:round/>
            <a:headEnd type="none" w="sm" len="sm"/>
            <a:tailEnd type="arrow" w="lg" len="lg"/>
          </a:ln>
          <a:effectLst/>
        </p:spPr>
        <p:txBody>
          <a:bodyPr wrap="none"/>
          <a:lstStyle/>
          <a:p>
            <a:endParaRPr lang="en-US" dirty="0"/>
          </a:p>
        </p:txBody>
      </p:sp>
      <p:sp>
        <p:nvSpPr>
          <p:cNvPr id="102407" name="Text Box 7"/>
          <p:cNvSpPr txBox="1">
            <a:spLocks noChangeArrowheads="1"/>
          </p:cNvSpPr>
          <p:nvPr/>
        </p:nvSpPr>
        <p:spPr bwMode="auto">
          <a:xfrm>
            <a:off x="5257800" y="3810000"/>
            <a:ext cx="3886200" cy="457200"/>
          </a:xfrm>
          <a:prstGeom prst="rect">
            <a:avLst/>
          </a:prstGeom>
          <a:noFill/>
          <a:ln w="12700" cap="sq">
            <a:noFill/>
            <a:miter lim="800000"/>
            <a:headEnd type="none" w="sm" len="sm"/>
            <a:tailEnd type="none" w="sm" len="sm"/>
          </a:ln>
          <a:effectLst/>
        </p:spPr>
        <p:txBody>
          <a:bodyPr>
            <a:spAutoFit/>
          </a:bodyPr>
          <a:lstStyle/>
          <a:p>
            <a:pPr algn="l">
              <a:buFontTx/>
              <a:buChar char="•"/>
            </a:pPr>
            <a:r>
              <a:rPr lang="en-US" sz="1200" b="1" dirty="0">
                <a:solidFill>
                  <a:srgbClr val="33CC33"/>
                </a:solidFill>
                <a:latin typeface="Arial Unicode MS" pitchFamily="34" charset="-128"/>
              </a:rPr>
              <a:t>Israeli age of regional superiority, peace</a:t>
            </a:r>
          </a:p>
          <a:p>
            <a:pPr algn="l">
              <a:buFontTx/>
              <a:buChar char="•"/>
            </a:pPr>
            <a:r>
              <a:rPr lang="en-US" sz="1200" b="1" dirty="0">
                <a:solidFill>
                  <a:srgbClr val="FF0000"/>
                </a:solidFill>
                <a:latin typeface="Arial Unicode MS" pitchFamily="34" charset="-128"/>
              </a:rPr>
              <a:t>Israel spiritually empowered internally</a:t>
            </a:r>
            <a:endParaRPr lang="en-US" sz="1200" b="1" dirty="0">
              <a:solidFill>
                <a:srgbClr val="0066CC"/>
              </a:solidFill>
              <a:latin typeface="Arial Unicode MS" pitchFamily="34" charset="-128"/>
            </a:endParaRPr>
          </a:p>
        </p:txBody>
      </p:sp>
      <p:sp>
        <p:nvSpPr>
          <p:cNvPr id="102408" name="Line 8"/>
          <p:cNvSpPr>
            <a:spLocks noChangeShapeType="1"/>
          </p:cNvSpPr>
          <p:nvPr/>
        </p:nvSpPr>
        <p:spPr bwMode="auto">
          <a:xfrm flipV="1">
            <a:off x="2438400" y="3581400"/>
            <a:ext cx="2133600" cy="1752600"/>
          </a:xfrm>
          <a:prstGeom prst="line">
            <a:avLst/>
          </a:prstGeom>
          <a:noFill/>
          <a:ln w="12700">
            <a:solidFill>
              <a:srgbClr val="33CC33"/>
            </a:solidFill>
            <a:prstDash val="dash"/>
            <a:round/>
            <a:headEnd/>
            <a:tailEnd type="triangle" w="lg" len="lg"/>
          </a:ln>
          <a:effectLst/>
        </p:spPr>
        <p:txBody>
          <a:bodyPr wrap="none"/>
          <a:lstStyle/>
          <a:p>
            <a:endParaRPr lang="en-US" dirty="0"/>
          </a:p>
        </p:txBody>
      </p:sp>
      <p:sp>
        <p:nvSpPr>
          <p:cNvPr id="102409" name="Text Box 9"/>
          <p:cNvSpPr txBox="1">
            <a:spLocks noChangeArrowheads="1"/>
          </p:cNvSpPr>
          <p:nvPr/>
        </p:nvSpPr>
        <p:spPr bwMode="auto">
          <a:xfrm>
            <a:off x="1279525" y="5294313"/>
            <a:ext cx="1692275" cy="1187450"/>
          </a:xfrm>
          <a:prstGeom prst="rect">
            <a:avLst/>
          </a:prstGeom>
          <a:noFill/>
          <a:ln w="12700" cap="sq">
            <a:noFill/>
            <a:miter lim="800000"/>
            <a:headEnd type="none" w="sm" len="sm"/>
            <a:tailEnd type="none" w="sm" len="sm"/>
          </a:ln>
          <a:effectLst/>
        </p:spPr>
        <p:txBody>
          <a:bodyPr>
            <a:spAutoFit/>
          </a:bodyPr>
          <a:lstStyle/>
          <a:p>
            <a:pPr algn="l"/>
            <a:r>
              <a:rPr lang="en-US" sz="1200" b="1" dirty="0">
                <a:solidFill>
                  <a:srgbClr val="33CC33"/>
                </a:solidFill>
                <a:latin typeface="Arial Unicode MS" pitchFamily="34" charset="-128"/>
              </a:rPr>
              <a:t>Climactic Gentile attack on Jerusalem, YHWH repulses,</a:t>
            </a:r>
          </a:p>
          <a:p>
            <a:pPr algn="l"/>
            <a:r>
              <a:rPr lang="en-US" sz="1200" b="1" dirty="0">
                <a:solidFill>
                  <a:srgbClr val="FF0000"/>
                </a:solidFill>
                <a:latin typeface="Arial Unicode MS" pitchFamily="34" charset="-128"/>
              </a:rPr>
              <a:t>Chaotic signs in sky,</a:t>
            </a:r>
          </a:p>
          <a:p>
            <a:pPr algn="l"/>
            <a:r>
              <a:rPr lang="en-US" sz="1200" b="1" dirty="0">
                <a:solidFill>
                  <a:srgbClr val="FF0000"/>
                </a:solidFill>
                <a:latin typeface="Arial Unicode MS" pitchFamily="34" charset="-128"/>
              </a:rPr>
              <a:t>Spirit of YHWH poured out on all</a:t>
            </a:r>
          </a:p>
        </p:txBody>
      </p:sp>
      <p:sp>
        <p:nvSpPr>
          <p:cNvPr id="102410" name="Text Box 10"/>
          <p:cNvSpPr txBox="1">
            <a:spLocks noChangeArrowheads="1"/>
          </p:cNvSpPr>
          <p:nvPr/>
        </p:nvSpPr>
        <p:spPr bwMode="auto">
          <a:xfrm>
            <a:off x="0" y="4648200"/>
            <a:ext cx="1219200" cy="549275"/>
          </a:xfrm>
          <a:prstGeom prst="rect">
            <a:avLst/>
          </a:prstGeom>
          <a:noFill/>
          <a:ln w="12700" cap="sq">
            <a:noFill/>
            <a:miter lim="800000"/>
            <a:headEnd type="none" w="sm" len="sm"/>
            <a:tailEnd type="none" w="sm" len="sm"/>
          </a:ln>
          <a:effectLst/>
        </p:spPr>
        <p:txBody>
          <a:bodyPr>
            <a:spAutoFit/>
          </a:bodyPr>
          <a:lstStyle/>
          <a:p>
            <a:pPr algn="l">
              <a:spcBef>
                <a:spcPct val="50000"/>
              </a:spcBef>
            </a:pPr>
            <a:r>
              <a:rPr lang="en-US" sz="1200" b="1" dirty="0">
                <a:solidFill>
                  <a:srgbClr val="33CC33"/>
                </a:solidFill>
                <a:latin typeface="Arial Unicode MS" pitchFamily="34" charset="-128"/>
              </a:rPr>
              <a:t>OBADIAH</a:t>
            </a:r>
            <a:endParaRPr lang="en-US" sz="1200" b="1" dirty="0">
              <a:solidFill>
                <a:srgbClr val="FF0000"/>
              </a:solidFill>
              <a:latin typeface="Arial Unicode MS" pitchFamily="34" charset="-128"/>
            </a:endParaRPr>
          </a:p>
          <a:p>
            <a:pPr algn="l">
              <a:spcBef>
                <a:spcPct val="50000"/>
              </a:spcBef>
            </a:pPr>
            <a:r>
              <a:rPr lang="en-US" sz="1200" b="1" dirty="0">
                <a:solidFill>
                  <a:srgbClr val="FF0000"/>
                </a:solidFill>
                <a:latin typeface="Arial Unicode MS" pitchFamily="34" charset="-128"/>
              </a:rPr>
              <a:t>JOEL 2,3</a:t>
            </a:r>
          </a:p>
        </p:txBody>
      </p:sp>
      <p:grpSp>
        <p:nvGrpSpPr>
          <p:cNvPr id="2" name="Group 11"/>
          <p:cNvGrpSpPr>
            <a:grpSpLocks/>
          </p:cNvGrpSpPr>
          <p:nvPr/>
        </p:nvGrpSpPr>
        <p:grpSpPr bwMode="auto">
          <a:xfrm>
            <a:off x="2971800" y="4114800"/>
            <a:ext cx="2057400" cy="1600200"/>
            <a:chOff x="1920" y="528"/>
            <a:chExt cx="1296" cy="1008"/>
          </a:xfrm>
        </p:grpSpPr>
        <p:sp>
          <p:nvSpPr>
            <p:cNvPr id="102412" name="Text Box 12"/>
            <p:cNvSpPr txBox="1">
              <a:spLocks noChangeArrowheads="1"/>
            </p:cNvSpPr>
            <p:nvPr/>
          </p:nvSpPr>
          <p:spPr bwMode="auto">
            <a:xfrm>
              <a:off x="1920" y="528"/>
              <a:ext cx="1296" cy="173"/>
            </a:xfrm>
            <a:prstGeom prst="rect">
              <a:avLst/>
            </a:prstGeom>
            <a:noFill/>
            <a:ln w="12700" cap="sq">
              <a:noFill/>
              <a:miter lim="800000"/>
              <a:headEnd type="none" w="sm" len="sm"/>
              <a:tailEnd type="none" w="sm" len="sm"/>
            </a:ln>
            <a:effectLst/>
          </p:spPr>
          <p:txBody>
            <a:bodyPr>
              <a:spAutoFit/>
            </a:bodyPr>
            <a:lstStyle/>
            <a:p>
              <a:pPr marL="457200" indent="-457200" algn="l"/>
              <a:r>
                <a:rPr lang="en-US" sz="1200" b="1" dirty="0">
                  <a:solidFill>
                    <a:srgbClr val="33CC33"/>
                  </a:solidFill>
                  <a:latin typeface="Arial Unicode MS" pitchFamily="34" charset="-128"/>
                </a:rPr>
                <a:t>Purpose</a:t>
              </a:r>
              <a:r>
                <a:rPr lang="en-US" sz="1200" b="1" dirty="0">
                  <a:solidFill>
                    <a:srgbClr val="FF0000"/>
                  </a:solidFill>
                  <a:latin typeface="Arial Unicode MS" pitchFamily="34" charset="-128"/>
                </a:rPr>
                <a:t>s</a:t>
              </a:r>
              <a:r>
                <a:rPr lang="en-US" sz="1200" b="1" dirty="0">
                  <a:solidFill>
                    <a:srgbClr val="33CC33"/>
                  </a:solidFill>
                  <a:latin typeface="Arial Unicode MS" pitchFamily="34" charset="-128"/>
                </a:rPr>
                <a:t>:</a:t>
              </a:r>
            </a:p>
          </p:txBody>
        </p:sp>
        <p:sp>
          <p:nvSpPr>
            <p:cNvPr id="102413" name="Text Box 13"/>
            <p:cNvSpPr txBox="1">
              <a:spLocks noChangeArrowheads="1"/>
            </p:cNvSpPr>
            <p:nvPr/>
          </p:nvSpPr>
          <p:spPr bwMode="auto">
            <a:xfrm>
              <a:off x="1920" y="672"/>
              <a:ext cx="1056" cy="864"/>
            </a:xfrm>
            <a:prstGeom prst="rect">
              <a:avLst/>
            </a:prstGeom>
            <a:noFill/>
            <a:ln w="9525">
              <a:noFill/>
              <a:miter lim="800000"/>
              <a:headEnd/>
              <a:tailEnd/>
            </a:ln>
          </p:spPr>
          <p:txBody>
            <a:bodyPr/>
            <a:lstStyle/>
            <a:p>
              <a:pPr algn="l"/>
              <a:r>
                <a:rPr lang="en-US" sz="1200" b="1" dirty="0">
                  <a:solidFill>
                    <a:srgbClr val="33CC33"/>
                  </a:solidFill>
                  <a:latin typeface="Arial Unicode MS" pitchFamily="34" charset="-128"/>
                </a:rPr>
                <a:t>1.  Divine punishment of Gentile nations for mistreating Israel (per Abrahamic Covenant)</a:t>
              </a:r>
            </a:p>
            <a:p>
              <a:pPr algn="l"/>
              <a:r>
                <a:rPr lang="en-US" sz="1200" b="1" dirty="0">
                  <a:solidFill>
                    <a:srgbClr val="FF0000"/>
                  </a:solidFill>
                  <a:latin typeface="Arial Unicode MS" pitchFamily="34" charset="-128"/>
                </a:rPr>
                <a:t>2.  Divine discipline of Israel for breaking Mosaic Cov.</a:t>
              </a:r>
              <a:endParaRPr lang="en-US" b="1" dirty="0">
                <a:solidFill>
                  <a:srgbClr val="FF0000"/>
                </a:solidFill>
                <a:latin typeface="Arial Unicode MS" pitchFamily="34" charset="-128"/>
              </a:endParaRPr>
            </a:p>
          </p:txBody>
        </p:sp>
      </p:grpSp>
      <p:sp>
        <p:nvSpPr>
          <p:cNvPr id="102414" name="Text Box 14"/>
          <p:cNvSpPr txBox="1">
            <a:spLocks noChangeArrowheads="1"/>
          </p:cNvSpPr>
          <p:nvPr/>
        </p:nvSpPr>
        <p:spPr bwMode="auto">
          <a:xfrm>
            <a:off x="3657600" y="2438400"/>
            <a:ext cx="1920875" cy="184150"/>
          </a:xfrm>
          <a:prstGeom prst="rect">
            <a:avLst/>
          </a:prstGeom>
          <a:noFill/>
          <a:ln w="12700" cap="sq">
            <a:noFill/>
            <a:miter lim="800000"/>
            <a:headEnd type="none" w="sm" len="sm"/>
            <a:tailEnd type="none" w="sm" len="sm"/>
          </a:ln>
          <a:effectLst/>
        </p:spPr>
        <p:txBody>
          <a:bodyPr>
            <a:spAutoFit/>
          </a:bodyPr>
          <a:lstStyle/>
          <a:p>
            <a:pPr algn="l"/>
            <a:endParaRPr lang="en-US" sz="600" dirty="0"/>
          </a:p>
        </p:txBody>
      </p:sp>
      <p:sp>
        <p:nvSpPr>
          <p:cNvPr id="102415" name="Line 15"/>
          <p:cNvSpPr>
            <a:spLocks noChangeShapeType="1"/>
          </p:cNvSpPr>
          <p:nvPr/>
        </p:nvSpPr>
        <p:spPr bwMode="auto">
          <a:xfrm>
            <a:off x="3352800" y="3352800"/>
            <a:ext cx="0" cy="0"/>
          </a:xfrm>
          <a:prstGeom prst="line">
            <a:avLst/>
          </a:prstGeom>
          <a:noFill/>
          <a:ln w="12700" cap="sq">
            <a:solidFill>
              <a:schemeClr val="tx1"/>
            </a:solidFill>
            <a:round/>
            <a:headEnd type="none" w="sm" len="sm"/>
            <a:tailEnd type="none" w="sm" len="sm"/>
          </a:ln>
          <a:effectLst/>
        </p:spPr>
        <p:txBody>
          <a:bodyPr wrap="none"/>
          <a:lstStyle/>
          <a:p>
            <a:endParaRPr lang="en-US" dirty="0"/>
          </a:p>
        </p:txBody>
      </p:sp>
      <p:sp>
        <p:nvSpPr>
          <p:cNvPr id="102416" name="Text Box 16"/>
          <p:cNvSpPr txBox="1">
            <a:spLocks noChangeArrowheads="1"/>
          </p:cNvSpPr>
          <p:nvPr/>
        </p:nvSpPr>
        <p:spPr bwMode="auto">
          <a:xfrm>
            <a:off x="2971800" y="2590800"/>
            <a:ext cx="1608138" cy="274638"/>
          </a:xfrm>
          <a:prstGeom prst="rect">
            <a:avLst/>
          </a:prstGeom>
          <a:noFill/>
          <a:ln w="12700" cap="sq">
            <a:noFill/>
            <a:miter lim="800000"/>
            <a:headEnd type="none" w="sm" len="sm"/>
            <a:tailEnd type="none" w="sm" len="sm"/>
          </a:ln>
          <a:effectLst/>
        </p:spPr>
        <p:txBody>
          <a:bodyPr>
            <a:spAutoFit/>
          </a:bodyPr>
          <a:lstStyle/>
          <a:p>
            <a:pPr algn="l"/>
            <a:r>
              <a:rPr lang="en-US" sz="1200" b="1" dirty="0">
                <a:solidFill>
                  <a:srgbClr val="33CC33"/>
                </a:solidFill>
                <a:latin typeface="Arial Unicode MS" pitchFamily="34" charset="-128"/>
              </a:rPr>
              <a:t>THE DAY OF YHWH</a:t>
            </a:r>
            <a:endParaRPr lang="en-US" sz="1200" dirty="0">
              <a:solidFill>
                <a:srgbClr val="33CC33"/>
              </a:solidFill>
              <a:latin typeface="Arial Unicode MS"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Line 2"/>
          <p:cNvSpPr>
            <a:spLocks noChangeShapeType="1"/>
          </p:cNvSpPr>
          <p:nvPr/>
        </p:nvSpPr>
        <p:spPr bwMode="auto">
          <a:xfrm>
            <a:off x="4572000" y="2667000"/>
            <a:ext cx="0" cy="1447800"/>
          </a:xfrm>
          <a:prstGeom prst="line">
            <a:avLst/>
          </a:prstGeom>
          <a:noFill/>
          <a:ln w="28575" cap="sq">
            <a:solidFill>
              <a:srgbClr val="339966"/>
            </a:solidFill>
            <a:round/>
            <a:headEnd type="none" w="sm" len="sm"/>
            <a:tailEnd type="none" w="sm" len="sm"/>
          </a:ln>
          <a:effectLst/>
        </p:spPr>
        <p:txBody>
          <a:bodyPr wrap="none"/>
          <a:lstStyle/>
          <a:p>
            <a:endParaRPr lang="en-US" dirty="0"/>
          </a:p>
        </p:txBody>
      </p:sp>
      <p:sp>
        <p:nvSpPr>
          <p:cNvPr id="96259" name="Text Box 3"/>
          <p:cNvSpPr txBox="1">
            <a:spLocks noChangeArrowheads="1"/>
          </p:cNvSpPr>
          <p:nvPr/>
        </p:nvSpPr>
        <p:spPr bwMode="auto">
          <a:xfrm>
            <a:off x="1905000" y="0"/>
            <a:ext cx="184150" cy="457200"/>
          </a:xfrm>
          <a:prstGeom prst="rect">
            <a:avLst/>
          </a:prstGeom>
          <a:noFill/>
          <a:ln w="12700" cap="sq">
            <a:noFill/>
            <a:miter lim="800000"/>
            <a:headEnd type="none" w="sm" len="sm"/>
            <a:tailEnd type="none" w="sm" len="sm"/>
          </a:ln>
          <a:effectLst/>
        </p:spPr>
        <p:txBody>
          <a:bodyPr wrap="none">
            <a:spAutoFit/>
          </a:bodyPr>
          <a:lstStyle/>
          <a:p>
            <a:pPr algn="l"/>
            <a:endParaRPr lang="en-US" dirty="0"/>
          </a:p>
        </p:txBody>
      </p:sp>
      <p:sp>
        <p:nvSpPr>
          <p:cNvPr id="96260" name="Text Box 4"/>
          <p:cNvSpPr txBox="1">
            <a:spLocks noChangeArrowheads="1"/>
          </p:cNvSpPr>
          <p:nvPr/>
        </p:nvSpPr>
        <p:spPr bwMode="auto">
          <a:xfrm>
            <a:off x="2590800" y="0"/>
            <a:ext cx="3994150" cy="366713"/>
          </a:xfrm>
          <a:prstGeom prst="rect">
            <a:avLst/>
          </a:prstGeom>
          <a:noFill/>
          <a:ln w="12700" cap="sq">
            <a:noFill/>
            <a:miter lim="800000"/>
            <a:headEnd type="none" w="sm" len="sm"/>
            <a:tailEnd type="none" w="sm" len="sm"/>
          </a:ln>
          <a:effectLst/>
        </p:spPr>
        <p:txBody>
          <a:bodyPr wrap="none">
            <a:spAutoFit/>
          </a:bodyPr>
          <a:lstStyle/>
          <a:p>
            <a:r>
              <a:rPr lang="en-US" sz="1800" b="1" dirty="0">
                <a:solidFill>
                  <a:srgbClr val="101062"/>
                </a:solidFill>
              </a:rPr>
              <a:t>The End Times Progressively Revealed</a:t>
            </a:r>
          </a:p>
        </p:txBody>
      </p:sp>
      <p:sp>
        <p:nvSpPr>
          <p:cNvPr id="96261" name="Line 5"/>
          <p:cNvSpPr>
            <a:spLocks noChangeShapeType="1"/>
          </p:cNvSpPr>
          <p:nvPr/>
        </p:nvSpPr>
        <p:spPr bwMode="auto">
          <a:xfrm>
            <a:off x="3352800" y="3352800"/>
            <a:ext cx="0" cy="762000"/>
          </a:xfrm>
          <a:prstGeom prst="line">
            <a:avLst/>
          </a:prstGeom>
          <a:noFill/>
          <a:ln w="28575" cap="sq">
            <a:solidFill>
              <a:srgbClr val="339966"/>
            </a:solidFill>
            <a:round/>
            <a:headEnd type="none" w="sm" len="sm"/>
            <a:tailEnd type="none" w="sm" len="sm"/>
          </a:ln>
          <a:effectLst/>
        </p:spPr>
        <p:txBody>
          <a:bodyPr wrap="none"/>
          <a:lstStyle/>
          <a:p>
            <a:endParaRPr lang="en-US" dirty="0"/>
          </a:p>
        </p:txBody>
      </p:sp>
      <p:sp>
        <p:nvSpPr>
          <p:cNvPr id="96262" name="Line 6"/>
          <p:cNvSpPr>
            <a:spLocks noChangeShapeType="1"/>
          </p:cNvSpPr>
          <p:nvPr/>
        </p:nvSpPr>
        <p:spPr bwMode="auto">
          <a:xfrm>
            <a:off x="0" y="3581400"/>
            <a:ext cx="9144000" cy="0"/>
          </a:xfrm>
          <a:prstGeom prst="line">
            <a:avLst/>
          </a:prstGeom>
          <a:noFill/>
          <a:ln w="31750" cap="sq">
            <a:solidFill>
              <a:srgbClr val="003366"/>
            </a:solidFill>
            <a:round/>
            <a:headEnd type="none" w="sm" len="sm"/>
            <a:tailEnd type="arrow" w="lg" len="lg"/>
          </a:ln>
          <a:effectLst/>
        </p:spPr>
        <p:txBody>
          <a:bodyPr wrap="none"/>
          <a:lstStyle/>
          <a:p>
            <a:endParaRPr lang="en-US" dirty="0"/>
          </a:p>
        </p:txBody>
      </p:sp>
      <p:sp>
        <p:nvSpPr>
          <p:cNvPr id="96263" name="Text Box 7"/>
          <p:cNvSpPr txBox="1">
            <a:spLocks noChangeArrowheads="1"/>
          </p:cNvSpPr>
          <p:nvPr/>
        </p:nvSpPr>
        <p:spPr bwMode="auto">
          <a:xfrm>
            <a:off x="5257800" y="3810000"/>
            <a:ext cx="3886200" cy="1552575"/>
          </a:xfrm>
          <a:prstGeom prst="rect">
            <a:avLst/>
          </a:prstGeom>
          <a:noFill/>
          <a:ln w="12700" cap="sq">
            <a:noFill/>
            <a:miter lim="800000"/>
            <a:headEnd type="none" w="sm" len="sm"/>
            <a:tailEnd type="none" w="sm" len="sm"/>
          </a:ln>
          <a:effectLst/>
        </p:spPr>
        <p:txBody>
          <a:bodyPr>
            <a:spAutoFit/>
          </a:bodyPr>
          <a:lstStyle/>
          <a:p>
            <a:pPr algn="l">
              <a:buFontTx/>
              <a:buChar char="•"/>
            </a:pPr>
            <a:r>
              <a:rPr lang="en-US" sz="1200" b="1" dirty="0">
                <a:solidFill>
                  <a:srgbClr val="33CC33"/>
                </a:solidFill>
                <a:latin typeface="Arial Unicode MS" pitchFamily="34" charset="-128"/>
              </a:rPr>
              <a:t>Israeli age of regional superiority, peace</a:t>
            </a:r>
          </a:p>
          <a:p>
            <a:pPr algn="l">
              <a:buFontTx/>
              <a:buChar char="•"/>
            </a:pPr>
            <a:r>
              <a:rPr lang="en-US" sz="1200" b="1" dirty="0">
                <a:solidFill>
                  <a:srgbClr val="FF0000"/>
                </a:solidFill>
                <a:latin typeface="Arial Unicode MS" pitchFamily="34" charset="-128"/>
              </a:rPr>
              <a:t>Israel spiritually empowered internally</a:t>
            </a:r>
          </a:p>
          <a:p>
            <a:pPr algn="l">
              <a:buFontTx/>
              <a:buChar char="•"/>
            </a:pPr>
            <a:r>
              <a:rPr lang="en-US" sz="1200" b="1" dirty="0">
                <a:solidFill>
                  <a:srgbClr val="0066CC"/>
                </a:solidFill>
                <a:latin typeface="Arial Unicode MS" pitchFamily="34" charset="-128"/>
              </a:rPr>
              <a:t>Mess. ben David ruling world fr. Jerusalem as political &amp; spiritual world capitol, world spiritually responsive</a:t>
            </a:r>
          </a:p>
          <a:p>
            <a:pPr algn="l">
              <a:buFontTx/>
              <a:buChar char="•"/>
            </a:pPr>
            <a:r>
              <a:rPr lang="en-US" sz="1200" b="1" dirty="0">
                <a:solidFill>
                  <a:srgbClr val="0066CC"/>
                </a:solidFill>
                <a:latin typeface="Arial Unicode MS" pitchFamily="34" charset="-128"/>
              </a:rPr>
              <a:t>Enforced world peace, creation in approx. Edenic state</a:t>
            </a:r>
          </a:p>
          <a:p>
            <a:pPr algn="l">
              <a:buFontTx/>
              <a:buChar char="•"/>
            </a:pPr>
            <a:r>
              <a:rPr lang="en-US" sz="1200" b="1" dirty="0">
                <a:solidFill>
                  <a:srgbClr val="B40C88"/>
                </a:solidFill>
                <a:latin typeface="Arial Unicode MS" pitchFamily="34" charset="-128"/>
              </a:rPr>
              <a:t>Gentile nations exist, require Messianic discipline</a:t>
            </a:r>
          </a:p>
        </p:txBody>
      </p:sp>
      <p:sp>
        <p:nvSpPr>
          <p:cNvPr id="96264" name="Line 8"/>
          <p:cNvSpPr>
            <a:spLocks noChangeShapeType="1"/>
          </p:cNvSpPr>
          <p:nvPr/>
        </p:nvSpPr>
        <p:spPr bwMode="auto">
          <a:xfrm flipV="1">
            <a:off x="2438400" y="3581400"/>
            <a:ext cx="2133600" cy="1752600"/>
          </a:xfrm>
          <a:prstGeom prst="line">
            <a:avLst/>
          </a:prstGeom>
          <a:noFill/>
          <a:ln w="12700">
            <a:solidFill>
              <a:srgbClr val="33CC33"/>
            </a:solidFill>
            <a:prstDash val="dash"/>
            <a:round/>
            <a:headEnd/>
            <a:tailEnd type="triangle" w="lg" len="lg"/>
          </a:ln>
          <a:effectLst/>
        </p:spPr>
        <p:txBody>
          <a:bodyPr wrap="none"/>
          <a:lstStyle/>
          <a:p>
            <a:endParaRPr lang="en-US" dirty="0"/>
          </a:p>
        </p:txBody>
      </p:sp>
      <p:sp>
        <p:nvSpPr>
          <p:cNvPr id="96265" name="Text Box 9"/>
          <p:cNvSpPr txBox="1">
            <a:spLocks noChangeArrowheads="1"/>
          </p:cNvSpPr>
          <p:nvPr/>
        </p:nvSpPr>
        <p:spPr bwMode="auto">
          <a:xfrm>
            <a:off x="1279525" y="5294313"/>
            <a:ext cx="1692275" cy="1187450"/>
          </a:xfrm>
          <a:prstGeom prst="rect">
            <a:avLst/>
          </a:prstGeom>
          <a:noFill/>
          <a:ln w="12700" cap="sq">
            <a:noFill/>
            <a:miter lim="800000"/>
            <a:headEnd type="none" w="sm" len="sm"/>
            <a:tailEnd type="none" w="sm" len="sm"/>
          </a:ln>
          <a:effectLst/>
        </p:spPr>
        <p:txBody>
          <a:bodyPr>
            <a:spAutoFit/>
          </a:bodyPr>
          <a:lstStyle/>
          <a:p>
            <a:pPr algn="l"/>
            <a:r>
              <a:rPr lang="en-US" sz="1200" b="1" dirty="0">
                <a:solidFill>
                  <a:srgbClr val="33CC33"/>
                </a:solidFill>
                <a:latin typeface="Arial Unicode MS" pitchFamily="34" charset="-128"/>
              </a:rPr>
              <a:t>Climactic Gentile attack on Jerusalem, YHWH repulses,</a:t>
            </a:r>
          </a:p>
          <a:p>
            <a:pPr algn="l"/>
            <a:r>
              <a:rPr lang="en-US" sz="1200" b="1" dirty="0">
                <a:solidFill>
                  <a:srgbClr val="FF0000"/>
                </a:solidFill>
                <a:latin typeface="Arial Unicode MS" pitchFamily="34" charset="-128"/>
              </a:rPr>
              <a:t>Chaotic signs in sky,</a:t>
            </a:r>
          </a:p>
          <a:p>
            <a:pPr algn="l"/>
            <a:r>
              <a:rPr lang="en-US" sz="1200" b="1" dirty="0">
                <a:solidFill>
                  <a:srgbClr val="FF0000"/>
                </a:solidFill>
                <a:latin typeface="Arial Unicode MS" pitchFamily="34" charset="-128"/>
              </a:rPr>
              <a:t>Spirit of YHWH poured out on all</a:t>
            </a:r>
          </a:p>
        </p:txBody>
      </p:sp>
      <p:sp>
        <p:nvSpPr>
          <p:cNvPr id="96266" name="Text Box 10"/>
          <p:cNvSpPr txBox="1">
            <a:spLocks noChangeArrowheads="1"/>
          </p:cNvSpPr>
          <p:nvPr/>
        </p:nvSpPr>
        <p:spPr bwMode="auto">
          <a:xfrm>
            <a:off x="0" y="4648200"/>
            <a:ext cx="1447800" cy="1373188"/>
          </a:xfrm>
          <a:prstGeom prst="rect">
            <a:avLst/>
          </a:prstGeom>
          <a:noFill/>
          <a:ln w="12700" cap="sq">
            <a:noFill/>
            <a:miter lim="800000"/>
            <a:headEnd type="none" w="sm" len="sm"/>
            <a:tailEnd type="none" w="sm" len="sm"/>
          </a:ln>
          <a:effectLst/>
        </p:spPr>
        <p:txBody>
          <a:bodyPr>
            <a:spAutoFit/>
          </a:bodyPr>
          <a:lstStyle/>
          <a:p>
            <a:pPr algn="l">
              <a:spcBef>
                <a:spcPct val="50000"/>
              </a:spcBef>
            </a:pPr>
            <a:r>
              <a:rPr lang="en-US" sz="1200" b="1" dirty="0">
                <a:solidFill>
                  <a:srgbClr val="33CC33"/>
                </a:solidFill>
                <a:latin typeface="Arial Unicode MS" pitchFamily="34" charset="-128"/>
              </a:rPr>
              <a:t>OBADIAH</a:t>
            </a:r>
            <a:endParaRPr lang="en-US" sz="1200" b="1" dirty="0">
              <a:solidFill>
                <a:srgbClr val="FF0000"/>
              </a:solidFill>
              <a:latin typeface="Arial Unicode MS" pitchFamily="34" charset="-128"/>
            </a:endParaRPr>
          </a:p>
          <a:p>
            <a:pPr algn="l">
              <a:spcBef>
                <a:spcPct val="50000"/>
              </a:spcBef>
            </a:pPr>
            <a:r>
              <a:rPr lang="en-US" sz="1200" b="1" dirty="0">
                <a:solidFill>
                  <a:srgbClr val="FF0000"/>
                </a:solidFill>
                <a:latin typeface="Arial Unicode MS" pitchFamily="34" charset="-128"/>
              </a:rPr>
              <a:t>JOEL 2,3</a:t>
            </a:r>
          </a:p>
          <a:p>
            <a:pPr algn="l">
              <a:spcBef>
                <a:spcPct val="50000"/>
              </a:spcBef>
            </a:pPr>
            <a:r>
              <a:rPr lang="en-US" sz="1200" b="1" dirty="0">
                <a:solidFill>
                  <a:srgbClr val="0066CC"/>
                </a:solidFill>
                <a:latin typeface="Arial Unicode MS" pitchFamily="34" charset="-128"/>
              </a:rPr>
              <a:t>ISAIAH 11,53,65</a:t>
            </a:r>
          </a:p>
          <a:p>
            <a:pPr algn="l">
              <a:spcBef>
                <a:spcPct val="50000"/>
              </a:spcBef>
            </a:pPr>
            <a:r>
              <a:rPr lang="en-US" sz="1200" b="1" dirty="0">
                <a:solidFill>
                  <a:srgbClr val="F57F3D"/>
                </a:solidFill>
                <a:latin typeface="Arial Unicode MS" pitchFamily="34" charset="-128"/>
              </a:rPr>
              <a:t>DANIEL 7,9,12</a:t>
            </a:r>
          </a:p>
          <a:p>
            <a:pPr algn="l">
              <a:spcBef>
                <a:spcPct val="50000"/>
              </a:spcBef>
            </a:pPr>
            <a:r>
              <a:rPr lang="en-US" sz="1200" b="1" dirty="0">
                <a:solidFill>
                  <a:srgbClr val="B40C88"/>
                </a:solidFill>
                <a:latin typeface="Arial Unicode MS" pitchFamily="34" charset="-128"/>
              </a:rPr>
              <a:t>ZECH 14</a:t>
            </a:r>
            <a:endParaRPr lang="en-US" sz="1200" b="1" dirty="0">
              <a:latin typeface="Arial Unicode MS" pitchFamily="34" charset="-128"/>
            </a:endParaRPr>
          </a:p>
        </p:txBody>
      </p:sp>
      <p:grpSp>
        <p:nvGrpSpPr>
          <p:cNvPr id="2" name="Group 11"/>
          <p:cNvGrpSpPr>
            <a:grpSpLocks/>
          </p:cNvGrpSpPr>
          <p:nvPr/>
        </p:nvGrpSpPr>
        <p:grpSpPr bwMode="auto">
          <a:xfrm>
            <a:off x="2971800" y="4114800"/>
            <a:ext cx="2057400" cy="1600200"/>
            <a:chOff x="1920" y="528"/>
            <a:chExt cx="1296" cy="1008"/>
          </a:xfrm>
        </p:grpSpPr>
        <p:sp>
          <p:nvSpPr>
            <p:cNvPr id="96268" name="Text Box 12"/>
            <p:cNvSpPr txBox="1">
              <a:spLocks noChangeArrowheads="1"/>
            </p:cNvSpPr>
            <p:nvPr/>
          </p:nvSpPr>
          <p:spPr bwMode="auto">
            <a:xfrm>
              <a:off x="1920" y="528"/>
              <a:ext cx="1296" cy="173"/>
            </a:xfrm>
            <a:prstGeom prst="rect">
              <a:avLst/>
            </a:prstGeom>
            <a:noFill/>
            <a:ln w="12700" cap="sq">
              <a:noFill/>
              <a:miter lim="800000"/>
              <a:headEnd type="none" w="sm" len="sm"/>
              <a:tailEnd type="none" w="sm" len="sm"/>
            </a:ln>
            <a:effectLst/>
          </p:spPr>
          <p:txBody>
            <a:bodyPr>
              <a:spAutoFit/>
            </a:bodyPr>
            <a:lstStyle/>
            <a:p>
              <a:pPr marL="457200" indent="-457200" algn="l"/>
              <a:r>
                <a:rPr lang="en-US" sz="1200" b="1" dirty="0">
                  <a:solidFill>
                    <a:srgbClr val="33CC33"/>
                  </a:solidFill>
                  <a:latin typeface="Arial Unicode MS" pitchFamily="34" charset="-128"/>
                </a:rPr>
                <a:t>Purpose</a:t>
              </a:r>
              <a:r>
                <a:rPr lang="en-US" sz="1200" b="1" dirty="0">
                  <a:solidFill>
                    <a:srgbClr val="FF0000"/>
                  </a:solidFill>
                  <a:latin typeface="Arial Unicode MS" pitchFamily="34" charset="-128"/>
                </a:rPr>
                <a:t>s</a:t>
              </a:r>
              <a:r>
                <a:rPr lang="en-US" sz="1200" b="1" dirty="0">
                  <a:solidFill>
                    <a:srgbClr val="33CC33"/>
                  </a:solidFill>
                  <a:latin typeface="Arial Unicode MS" pitchFamily="34" charset="-128"/>
                </a:rPr>
                <a:t>:</a:t>
              </a:r>
            </a:p>
          </p:txBody>
        </p:sp>
        <p:sp>
          <p:nvSpPr>
            <p:cNvPr id="96269" name="Text Box 13"/>
            <p:cNvSpPr txBox="1">
              <a:spLocks noChangeArrowheads="1"/>
            </p:cNvSpPr>
            <p:nvPr/>
          </p:nvSpPr>
          <p:spPr bwMode="auto">
            <a:xfrm>
              <a:off x="1920" y="672"/>
              <a:ext cx="1056" cy="864"/>
            </a:xfrm>
            <a:prstGeom prst="rect">
              <a:avLst/>
            </a:prstGeom>
            <a:noFill/>
            <a:ln w="9525">
              <a:noFill/>
              <a:miter lim="800000"/>
              <a:headEnd/>
              <a:tailEnd/>
            </a:ln>
          </p:spPr>
          <p:txBody>
            <a:bodyPr/>
            <a:lstStyle/>
            <a:p>
              <a:pPr algn="l"/>
              <a:r>
                <a:rPr lang="en-US" sz="1200" b="1" dirty="0">
                  <a:solidFill>
                    <a:srgbClr val="33CC33"/>
                  </a:solidFill>
                  <a:latin typeface="Arial Unicode MS" pitchFamily="34" charset="-128"/>
                </a:rPr>
                <a:t>1.  Divine punishment of Gentile nations for mistreating Israel (per Abrahamic Covenant)</a:t>
              </a:r>
            </a:p>
            <a:p>
              <a:pPr algn="l"/>
              <a:r>
                <a:rPr lang="en-US" sz="1200" b="1" dirty="0">
                  <a:solidFill>
                    <a:srgbClr val="FF0000"/>
                  </a:solidFill>
                  <a:latin typeface="Arial Unicode MS" pitchFamily="34" charset="-128"/>
                </a:rPr>
                <a:t>2.  Divine discipline of Israel for breaking Mosaic Cov.</a:t>
              </a:r>
              <a:endParaRPr lang="en-US" b="1" dirty="0">
                <a:solidFill>
                  <a:srgbClr val="FF0000"/>
                </a:solidFill>
                <a:latin typeface="Arial Unicode MS" pitchFamily="34" charset="-128"/>
              </a:endParaRPr>
            </a:p>
          </p:txBody>
        </p:sp>
      </p:grpSp>
      <p:sp>
        <p:nvSpPr>
          <p:cNvPr id="96270" name="Text Box 14"/>
          <p:cNvSpPr txBox="1">
            <a:spLocks noChangeArrowheads="1"/>
          </p:cNvSpPr>
          <p:nvPr/>
        </p:nvSpPr>
        <p:spPr bwMode="auto">
          <a:xfrm>
            <a:off x="1066800" y="3276600"/>
            <a:ext cx="1549400" cy="457200"/>
          </a:xfrm>
          <a:prstGeom prst="rect">
            <a:avLst/>
          </a:prstGeom>
          <a:noFill/>
          <a:ln w="12700" cap="sq">
            <a:noFill/>
            <a:miter lim="800000"/>
            <a:headEnd type="none" w="sm" len="sm"/>
            <a:tailEnd type="none" w="sm" len="sm"/>
          </a:ln>
          <a:effectLst/>
        </p:spPr>
        <p:txBody>
          <a:bodyPr wrap="none">
            <a:spAutoFit/>
          </a:bodyPr>
          <a:lstStyle/>
          <a:p>
            <a:pPr algn="l"/>
            <a:r>
              <a:rPr lang="en-US" sz="1200" b="1" i="1" dirty="0">
                <a:solidFill>
                  <a:srgbClr val="0066CC"/>
                </a:solidFill>
                <a:latin typeface="Arial Unicode MS" pitchFamily="34" charset="-128"/>
              </a:rPr>
              <a:t>Messiah b. Joseph?</a:t>
            </a:r>
          </a:p>
          <a:p>
            <a:pPr algn="l"/>
            <a:endParaRPr lang="en-US" sz="1200" b="1" i="1" dirty="0">
              <a:solidFill>
                <a:srgbClr val="0066CC"/>
              </a:solidFill>
              <a:latin typeface="Arial Unicode MS" pitchFamily="34" charset="-128"/>
            </a:endParaRPr>
          </a:p>
        </p:txBody>
      </p:sp>
      <p:sp>
        <p:nvSpPr>
          <p:cNvPr id="96271" name="Text Box 15"/>
          <p:cNvSpPr txBox="1">
            <a:spLocks noChangeArrowheads="1"/>
          </p:cNvSpPr>
          <p:nvPr/>
        </p:nvSpPr>
        <p:spPr bwMode="auto">
          <a:xfrm>
            <a:off x="3505200" y="3276600"/>
            <a:ext cx="1098550" cy="274638"/>
          </a:xfrm>
          <a:prstGeom prst="rect">
            <a:avLst/>
          </a:prstGeom>
          <a:noFill/>
          <a:ln w="12700" cap="sq">
            <a:noFill/>
            <a:miter lim="800000"/>
            <a:headEnd type="none" w="sm" len="sm"/>
            <a:tailEnd type="none" w="sm" len="sm"/>
          </a:ln>
          <a:effectLst/>
        </p:spPr>
        <p:txBody>
          <a:bodyPr wrap="none">
            <a:spAutoFit/>
          </a:bodyPr>
          <a:lstStyle/>
          <a:p>
            <a:pPr algn="l"/>
            <a:r>
              <a:rPr lang="en-US" sz="1200" b="1" dirty="0">
                <a:solidFill>
                  <a:srgbClr val="F57F3D"/>
                </a:solidFill>
                <a:latin typeface="Arial Unicode MS" pitchFamily="34" charset="-128"/>
              </a:rPr>
              <a:t>70</a:t>
            </a:r>
            <a:r>
              <a:rPr lang="en-US" sz="1200" b="1" baseline="30000" dirty="0">
                <a:solidFill>
                  <a:srgbClr val="F57F3D"/>
                </a:solidFill>
                <a:latin typeface="Arial Unicode MS" pitchFamily="34" charset="-128"/>
              </a:rPr>
              <a:t>th</a:t>
            </a:r>
            <a:r>
              <a:rPr lang="en-US" sz="1200" b="1" dirty="0">
                <a:solidFill>
                  <a:srgbClr val="F57F3D"/>
                </a:solidFill>
                <a:latin typeface="Arial Unicode MS" pitchFamily="34" charset="-128"/>
              </a:rPr>
              <a:t> "seven"	</a:t>
            </a:r>
          </a:p>
        </p:txBody>
      </p:sp>
      <p:sp>
        <p:nvSpPr>
          <p:cNvPr id="96272" name="Line 16"/>
          <p:cNvSpPr>
            <a:spLocks noChangeShapeType="1"/>
          </p:cNvSpPr>
          <p:nvPr/>
        </p:nvSpPr>
        <p:spPr bwMode="auto">
          <a:xfrm>
            <a:off x="3962400" y="3505200"/>
            <a:ext cx="0" cy="152400"/>
          </a:xfrm>
          <a:prstGeom prst="line">
            <a:avLst/>
          </a:prstGeom>
          <a:noFill/>
          <a:ln w="38100" cap="sq">
            <a:solidFill>
              <a:srgbClr val="F57F3D"/>
            </a:solidFill>
            <a:round/>
            <a:headEnd type="none" w="sm" len="sm"/>
            <a:tailEnd type="none" w="sm" len="sm"/>
          </a:ln>
          <a:effectLst/>
        </p:spPr>
        <p:txBody>
          <a:bodyPr wrap="none"/>
          <a:lstStyle/>
          <a:p>
            <a:endParaRPr lang="en-US" dirty="0"/>
          </a:p>
        </p:txBody>
      </p:sp>
      <p:sp>
        <p:nvSpPr>
          <p:cNvPr id="96273" name="Text Box 17"/>
          <p:cNvSpPr txBox="1">
            <a:spLocks noChangeArrowheads="1"/>
          </p:cNvSpPr>
          <p:nvPr/>
        </p:nvSpPr>
        <p:spPr bwMode="auto">
          <a:xfrm>
            <a:off x="1219200" y="4343400"/>
            <a:ext cx="1524000" cy="822325"/>
          </a:xfrm>
          <a:prstGeom prst="rect">
            <a:avLst/>
          </a:prstGeom>
          <a:noFill/>
          <a:ln w="12700" cap="sq">
            <a:noFill/>
            <a:miter lim="800000"/>
            <a:headEnd type="none" w="sm" len="sm"/>
            <a:tailEnd type="none" w="sm" len="sm"/>
          </a:ln>
          <a:effectLst/>
        </p:spPr>
        <p:txBody>
          <a:bodyPr>
            <a:spAutoFit/>
          </a:bodyPr>
          <a:lstStyle/>
          <a:p>
            <a:pPr algn="l"/>
            <a:r>
              <a:rPr lang="en-US" sz="1200" b="1" dirty="0">
                <a:solidFill>
                  <a:srgbClr val="F57F3D"/>
                </a:solidFill>
                <a:latin typeface="Arial Unicode MS" pitchFamily="34" charset="-128"/>
              </a:rPr>
              <a:t>Wicked prince/ boastful horn rules Israel, enables Levitical worship</a:t>
            </a:r>
          </a:p>
        </p:txBody>
      </p:sp>
      <p:sp>
        <p:nvSpPr>
          <p:cNvPr id="96274" name="Line 18"/>
          <p:cNvSpPr>
            <a:spLocks noChangeShapeType="1"/>
          </p:cNvSpPr>
          <p:nvPr/>
        </p:nvSpPr>
        <p:spPr bwMode="auto">
          <a:xfrm flipV="1">
            <a:off x="2286000" y="3581400"/>
            <a:ext cx="838200" cy="762000"/>
          </a:xfrm>
          <a:prstGeom prst="line">
            <a:avLst/>
          </a:prstGeom>
          <a:noFill/>
          <a:ln w="12700">
            <a:solidFill>
              <a:srgbClr val="F57F3D"/>
            </a:solidFill>
            <a:prstDash val="dash"/>
            <a:round/>
            <a:headEnd type="none" w="sm" len="sm"/>
            <a:tailEnd type="triangle" w="lg" len="lg"/>
          </a:ln>
          <a:effectLst/>
        </p:spPr>
        <p:txBody>
          <a:bodyPr wrap="none"/>
          <a:lstStyle/>
          <a:p>
            <a:endParaRPr lang="en-US" dirty="0"/>
          </a:p>
        </p:txBody>
      </p:sp>
      <p:sp>
        <p:nvSpPr>
          <p:cNvPr id="96275" name="Text Box 19"/>
          <p:cNvSpPr txBox="1">
            <a:spLocks noChangeArrowheads="1"/>
          </p:cNvSpPr>
          <p:nvPr/>
        </p:nvSpPr>
        <p:spPr bwMode="auto">
          <a:xfrm>
            <a:off x="4784725" y="5370513"/>
            <a:ext cx="1539875" cy="639762"/>
          </a:xfrm>
          <a:prstGeom prst="rect">
            <a:avLst/>
          </a:prstGeom>
          <a:noFill/>
          <a:ln w="12700" cap="sq">
            <a:noFill/>
            <a:miter lim="800000"/>
            <a:headEnd type="none" w="sm" len="sm"/>
            <a:tailEnd type="none" w="sm" len="sm"/>
          </a:ln>
          <a:effectLst/>
        </p:spPr>
        <p:txBody>
          <a:bodyPr>
            <a:spAutoFit/>
          </a:bodyPr>
          <a:lstStyle/>
          <a:p>
            <a:pPr algn="l"/>
            <a:r>
              <a:rPr lang="en-US" sz="1200" b="1" dirty="0">
                <a:solidFill>
                  <a:srgbClr val="F57F3D"/>
                </a:solidFill>
                <a:latin typeface="Arial Unicode MS" pitchFamily="34" charset="-128"/>
              </a:rPr>
              <a:t>"One like Son of Man" replaces rule of boastful horn</a:t>
            </a:r>
          </a:p>
        </p:txBody>
      </p:sp>
      <p:sp>
        <p:nvSpPr>
          <p:cNvPr id="96276" name="Line 20"/>
          <p:cNvSpPr>
            <a:spLocks noChangeShapeType="1"/>
          </p:cNvSpPr>
          <p:nvPr/>
        </p:nvSpPr>
        <p:spPr bwMode="auto">
          <a:xfrm flipH="1" flipV="1">
            <a:off x="4572000" y="3581400"/>
            <a:ext cx="533400" cy="1828800"/>
          </a:xfrm>
          <a:prstGeom prst="line">
            <a:avLst/>
          </a:prstGeom>
          <a:noFill/>
          <a:ln w="12700">
            <a:solidFill>
              <a:srgbClr val="F57F3D"/>
            </a:solidFill>
            <a:prstDash val="dash"/>
            <a:round/>
            <a:headEnd type="none" w="sm" len="sm"/>
            <a:tailEnd type="triangle" w="lg" len="lg"/>
          </a:ln>
          <a:effectLst/>
        </p:spPr>
        <p:txBody>
          <a:bodyPr wrap="none"/>
          <a:lstStyle/>
          <a:p>
            <a:endParaRPr lang="en-US" dirty="0"/>
          </a:p>
        </p:txBody>
      </p:sp>
      <p:sp>
        <p:nvSpPr>
          <p:cNvPr id="96277" name="Line 21"/>
          <p:cNvSpPr>
            <a:spLocks noChangeShapeType="1"/>
          </p:cNvSpPr>
          <p:nvPr/>
        </p:nvSpPr>
        <p:spPr bwMode="auto">
          <a:xfrm flipV="1">
            <a:off x="4343400" y="3657600"/>
            <a:ext cx="0" cy="2362200"/>
          </a:xfrm>
          <a:prstGeom prst="line">
            <a:avLst/>
          </a:prstGeom>
          <a:noFill/>
          <a:ln w="12700" cap="sq">
            <a:solidFill>
              <a:srgbClr val="F57F3D"/>
            </a:solidFill>
            <a:round/>
            <a:headEnd type="none" w="sm" len="sm"/>
            <a:tailEnd type="triangle" w="lg" len="lg"/>
          </a:ln>
          <a:effectLst/>
        </p:spPr>
        <p:txBody>
          <a:bodyPr wrap="none"/>
          <a:lstStyle/>
          <a:p>
            <a:endParaRPr lang="en-US" dirty="0"/>
          </a:p>
        </p:txBody>
      </p:sp>
      <p:sp>
        <p:nvSpPr>
          <p:cNvPr id="96278" name="Line 22"/>
          <p:cNvSpPr>
            <a:spLocks noChangeShapeType="1"/>
          </p:cNvSpPr>
          <p:nvPr/>
        </p:nvSpPr>
        <p:spPr bwMode="auto">
          <a:xfrm flipV="1">
            <a:off x="4343400" y="3429000"/>
            <a:ext cx="533400" cy="228600"/>
          </a:xfrm>
          <a:prstGeom prst="line">
            <a:avLst/>
          </a:prstGeom>
          <a:noFill/>
          <a:ln w="12700" cap="sq">
            <a:solidFill>
              <a:srgbClr val="F57F3D"/>
            </a:solidFill>
            <a:round/>
            <a:headEnd type="none" w="sm" len="sm"/>
            <a:tailEnd type="triangle" w="lg" len="lg"/>
          </a:ln>
          <a:effectLst/>
        </p:spPr>
        <p:txBody>
          <a:bodyPr wrap="none"/>
          <a:lstStyle/>
          <a:p>
            <a:endParaRPr lang="en-US" dirty="0"/>
          </a:p>
        </p:txBody>
      </p:sp>
      <p:sp>
        <p:nvSpPr>
          <p:cNvPr id="96279" name="Text Box 23"/>
          <p:cNvSpPr txBox="1">
            <a:spLocks noChangeArrowheads="1"/>
          </p:cNvSpPr>
          <p:nvPr/>
        </p:nvSpPr>
        <p:spPr bwMode="auto">
          <a:xfrm>
            <a:off x="4191000" y="6035675"/>
            <a:ext cx="1143000" cy="639763"/>
          </a:xfrm>
          <a:prstGeom prst="rect">
            <a:avLst/>
          </a:prstGeom>
          <a:noFill/>
          <a:ln w="12700" cap="sq">
            <a:noFill/>
            <a:miter lim="800000"/>
            <a:headEnd type="none" w="sm" len="sm"/>
            <a:tailEnd type="none" w="sm" len="sm"/>
          </a:ln>
          <a:effectLst/>
        </p:spPr>
        <p:txBody>
          <a:bodyPr>
            <a:spAutoFit/>
          </a:bodyPr>
          <a:lstStyle/>
          <a:p>
            <a:pPr algn="l"/>
            <a:r>
              <a:rPr lang="en-US" sz="1200" b="1" dirty="0">
                <a:solidFill>
                  <a:srgbClr val="F57F3D"/>
                </a:solidFill>
                <a:latin typeface="Arial Unicode MS" pitchFamily="34" charset="-128"/>
              </a:rPr>
              <a:t>Resurrection of just, unjust Dan 12:1,2</a:t>
            </a:r>
          </a:p>
        </p:txBody>
      </p:sp>
      <p:sp>
        <p:nvSpPr>
          <p:cNvPr id="96280" name="Line 24"/>
          <p:cNvSpPr>
            <a:spLocks noChangeShapeType="1"/>
          </p:cNvSpPr>
          <p:nvPr/>
        </p:nvSpPr>
        <p:spPr bwMode="auto">
          <a:xfrm>
            <a:off x="4648200" y="3505200"/>
            <a:ext cx="304800" cy="304800"/>
          </a:xfrm>
          <a:prstGeom prst="line">
            <a:avLst/>
          </a:prstGeom>
          <a:noFill/>
          <a:ln w="12700" cap="sq">
            <a:solidFill>
              <a:srgbClr val="F57F3D"/>
            </a:solidFill>
            <a:round/>
            <a:headEnd type="none" w="sm" len="sm"/>
            <a:tailEnd type="triangle" w="lg" len="lg"/>
          </a:ln>
          <a:effectLst/>
        </p:spPr>
        <p:txBody>
          <a:bodyPr wrap="none"/>
          <a:lstStyle/>
          <a:p>
            <a:endParaRPr lang="en-US" dirty="0"/>
          </a:p>
        </p:txBody>
      </p:sp>
      <p:sp>
        <p:nvSpPr>
          <p:cNvPr id="96281" name="Text Box 25"/>
          <p:cNvSpPr txBox="1">
            <a:spLocks noChangeArrowheads="1"/>
          </p:cNvSpPr>
          <p:nvPr/>
        </p:nvSpPr>
        <p:spPr bwMode="auto">
          <a:xfrm>
            <a:off x="3657600" y="2438400"/>
            <a:ext cx="1920875" cy="184150"/>
          </a:xfrm>
          <a:prstGeom prst="rect">
            <a:avLst/>
          </a:prstGeom>
          <a:noFill/>
          <a:ln w="12700" cap="sq">
            <a:noFill/>
            <a:miter lim="800000"/>
            <a:headEnd type="none" w="sm" len="sm"/>
            <a:tailEnd type="none" w="sm" len="sm"/>
          </a:ln>
          <a:effectLst/>
        </p:spPr>
        <p:txBody>
          <a:bodyPr>
            <a:spAutoFit/>
          </a:bodyPr>
          <a:lstStyle/>
          <a:p>
            <a:pPr algn="l"/>
            <a:endParaRPr lang="en-US" sz="600" dirty="0"/>
          </a:p>
        </p:txBody>
      </p:sp>
      <p:sp>
        <p:nvSpPr>
          <p:cNvPr id="96282" name="Line 26"/>
          <p:cNvSpPr>
            <a:spLocks noChangeShapeType="1"/>
          </p:cNvSpPr>
          <p:nvPr/>
        </p:nvSpPr>
        <p:spPr bwMode="auto">
          <a:xfrm>
            <a:off x="3352800" y="3352800"/>
            <a:ext cx="0" cy="0"/>
          </a:xfrm>
          <a:prstGeom prst="line">
            <a:avLst/>
          </a:prstGeom>
          <a:noFill/>
          <a:ln w="12700" cap="sq">
            <a:solidFill>
              <a:schemeClr val="tx1"/>
            </a:solidFill>
            <a:round/>
            <a:headEnd type="none" w="sm" len="sm"/>
            <a:tailEnd type="none" w="sm" len="sm"/>
          </a:ln>
          <a:effectLst/>
        </p:spPr>
        <p:txBody>
          <a:bodyPr wrap="none"/>
          <a:lstStyle/>
          <a:p>
            <a:endParaRPr lang="en-US" dirty="0"/>
          </a:p>
        </p:txBody>
      </p:sp>
      <p:sp>
        <p:nvSpPr>
          <p:cNvPr id="96283" name="Text Box 27"/>
          <p:cNvSpPr txBox="1">
            <a:spLocks noChangeArrowheads="1"/>
          </p:cNvSpPr>
          <p:nvPr/>
        </p:nvSpPr>
        <p:spPr bwMode="auto">
          <a:xfrm>
            <a:off x="2971800" y="2590800"/>
            <a:ext cx="1608138" cy="274638"/>
          </a:xfrm>
          <a:prstGeom prst="rect">
            <a:avLst/>
          </a:prstGeom>
          <a:noFill/>
          <a:ln w="12700" cap="sq">
            <a:noFill/>
            <a:miter lim="800000"/>
            <a:headEnd type="none" w="sm" len="sm"/>
            <a:tailEnd type="none" w="sm" len="sm"/>
          </a:ln>
          <a:effectLst/>
        </p:spPr>
        <p:txBody>
          <a:bodyPr>
            <a:spAutoFit/>
          </a:bodyPr>
          <a:lstStyle/>
          <a:p>
            <a:pPr algn="l"/>
            <a:r>
              <a:rPr lang="en-US" sz="1200" b="1" dirty="0">
                <a:solidFill>
                  <a:srgbClr val="33CC33"/>
                </a:solidFill>
                <a:latin typeface="Arial Unicode MS" pitchFamily="34" charset="-128"/>
              </a:rPr>
              <a:t>THE DAY OF YHWH</a:t>
            </a:r>
            <a:endParaRPr lang="en-US" sz="1200" dirty="0">
              <a:solidFill>
                <a:srgbClr val="33CC33"/>
              </a:solidFill>
              <a:latin typeface="Arial Unicode MS" pitchFamily="34" charset="-128"/>
            </a:endParaRPr>
          </a:p>
        </p:txBody>
      </p:sp>
      <p:sp>
        <p:nvSpPr>
          <p:cNvPr id="96284" name="Text Box 28"/>
          <p:cNvSpPr txBox="1">
            <a:spLocks noChangeArrowheads="1"/>
          </p:cNvSpPr>
          <p:nvPr/>
        </p:nvSpPr>
        <p:spPr bwMode="auto">
          <a:xfrm>
            <a:off x="5867400" y="2590800"/>
            <a:ext cx="2141538" cy="274638"/>
          </a:xfrm>
          <a:prstGeom prst="rect">
            <a:avLst/>
          </a:prstGeom>
          <a:noFill/>
          <a:ln w="12700" cap="sq">
            <a:noFill/>
            <a:miter lim="800000"/>
            <a:headEnd type="none" w="sm" len="sm"/>
            <a:tailEnd type="none" w="sm" len="sm"/>
          </a:ln>
          <a:effectLst/>
        </p:spPr>
        <p:txBody>
          <a:bodyPr wrap="none">
            <a:spAutoFit/>
          </a:bodyPr>
          <a:lstStyle/>
          <a:p>
            <a:pPr algn="l"/>
            <a:r>
              <a:rPr lang="en-US" sz="1200" b="1" dirty="0">
                <a:solidFill>
                  <a:srgbClr val="0066CC"/>
                </a:solidFill>
                <a:latin typeface="Arial Unicode MS" pitchFamily="34" charset="-128"/>
              </a:rPr>
              <a:t>THE MESSIANIC KINGDOM</a:t>
            </a:r>
            <a:endParaRPr lang="en-US" sz="1200" dirty="0">
              <a:solidFill>
                <a:srgbClr val="0066CC"/>
              </a:solidFill>
              <a:latin typeface="Arial Unicode MS" pitchFamily="34" charset="-128"/>
            </a:endParaRPr>
          </a:p>
        </p:txBody>
      </p:sp>
      <p:grpSp>
        <p:nvGrpSpPr>
          <p:cNvPr id="3" name="Group 29"/>
          <p:cNvGrpSpPr>
            <a:grpSpLocks/>
          </p:cNvGrpSpPr>
          <p:nvPr/>
        </p:nvGrpSpPr>
        <p:grpSpPr bwMode="auto">
          <a:xfrm>
            <a:off x="4572000" y="3160713"/>
            <a:ext cx="4038600" cy="274637"/>
            <a:chOff x="2784" y="1991"/>
            <a:chExt cx="2640" cy="173"/>
          </a:xfrm>
        </p:grpSpPr>
        <p:sp>
          <p:nvSpPr>
            <p:cNvPr id="96286" name="Line 30"/>
            <p:cNvSpPr>
              <a:spLocks noChangeShapeType="1"/>
            </p:cNvSpPr>
            <p:nvPr/>
          </p:nvSpPr>
          <p:spPr bwMode="auto">
            <a:xfrm>
              <a:off x="2784" y="2064"/>
              <a:ext cx="432" cy="0"/>
            </a:xfrm>
            <a:prstGeom prst="line">
              <a:avLst/>
            </a:prstGeom>
            <a:noFill/>
            <a:ln w="12700">
              <a:solidFill>
                <a:srgbClr val="0066CC"/>
              </a:solidFill>
              <a:prstDash val="dash"/>
              <a:round/>
              <a:headEnd type="none" w="sm" len="sm"/>
              <a:tailEnd type="none" w="sm" len="sm"/>
            </a:ln>
            <a:effectLst/>
          </p:spPr>
          <p:txBody>
            <a:bodyPr wrap="none"/>
            <a:lstStyle/>
            <a:p>
              <a:endParaRPr lang="en-US" dirty="0"/>
            </a:p>
          </p:txBody>
        </p:sp>
        <p:sp>
          <p:nvSpPr>
            <p:cNvPr id="96287" name="Text Box 31"/>
            <p:cNvSpPr txBox="1">
              <a:spLocks noChangeArrowheads="1"/>
            </p:cNvSpPr>
            <p:nvPr/>
          </p:nvSpPr>
          <p:spPr bwMode="auto">
            <a:xfrm>
              <a:off x="3206" y="1991"/>
              <a:ext cx="889" cy="173"/>
            </a:xfrm>
            <a:prstGeom prst="rect">
              <a:avLst/>
            </a:prstGeom>
            <a:noFill/>
            <a:ln w="12700" cap="sq">
              <a:noFill/>
              <a:miter lim="800000"/>
              <a:headEnd type="none" w="sm" len="sm"/>
              <a:tailEnd type="none" w="sm" len="sm"/>
            </a:ln>
            <a:effectLst/>
          </p:spPr>
          <p:txBody>
            <a:bodyPr wrap="none">
              <a:spAutoFit/>
            </a:bodyPr>
            <a:lstStyle/>
            <a:p>
              <a:pPr algn="l"/>
              <a:r>
                <a:rPr lang="en-US" sz="1200" b="1" i="1" dirty="0">
                  <a:solidFill>
                    <a:srgbClr val="0066CC"/>
                  </a:solidFill>
                  <a:latin typeface="Arial Unicode MS" pitchFamily="34" charset="-128"/>
                </a:rPr>
                <a:t>Messiah b. David</a:t>
              </a:r>
            </a:p>
          </p:txBody>
        </p:sp>
        <p:sp>
          <p:nvSpPr>
            <p:cNvPr id="96288" name="Line 32"/>
            <p:cNvSpPr>
              <a:spLocks noChangeShapeType="1"/>
            </p:cNvSpPr>
            <p:nvPr/>
          </p:nvSpPr>
          <p:spPr bwMode="auto">
            <a:xfrm>
              <a:off x="4080" y="2064"/>
              <a:ext cx="1344" cy="0"/>
            </a:xfrm>
            <a:prstGeom prst="line">
              <a:avLst/>
            </a:prstGeom>
            <a:noFill/>
            <a:ln w="12700">
              <a:solidFill>
                <a:srgbClr val="0066CC"/>
              </a:solidFill>
              <a:prstDash val="dash"/>
              <a:round/>
              <a:headEnd/>
              <a:tailEnd type="triangle" w="lg" len="lg"/>
            </a:ln>
            <a:effectLst/>
          </p:spPr>
          <p:txBody>
            <a:bodyPr wrap="none"/>
            <a:lstStyle/>
            <a:p>
              <a:endParaRPr lang="en-US" dirty="0"/>
            </a:p>
          </p:txBody>
        </p:sp>
      </p:grpSp>
      <p:sp>
        <p:nvSpPr>
          <p:cNvPr id="96289" name="Line 33"/>
          <p:cNvSpPr>
            <a:spLocks noChangeShapeType="1"/>
          </p:cNvSpPr>
          <p:nvPr/>
        </p:nvSpPr>
        <p:spPr bwMode="auto">
          <a:xfrm>
            <a:off x="7010400" y="838200"/>
            <a:ext cx="1752600" cy="0"/>
          </a:xfrm>
          <a:prstGeom prst="line">
            <a:avLst/>
          </a:prstGeom>
          <a:noFill/>
          <a:ln w="12700">
            <a:solidFill>
              <a:srgbClr val="F57F3D"/>
            </a:solidFill>
            <a:prstDash val="dash"/>
            <a:round/>
            <a:headEnd type="none" w="sm" len="sm"/>
            <a:tailEnd type="triangle" w="lg" len="lg"/>
          </a:ln>
          <a:effectLst/>
        </p:spPr>
        <p:txBody>
          <a:bodyPr wrap="none"/>
          <a:lstStyle/>
          <a:p>
            <a:endParaRPr lang="en-US" dirty="0"/>
          </a:p>
        </p:txBody>
      </p:sp>
      <p:sp>
        <p:nvSpPr>
          <p:cNvPr id="96290" name="Line 34"/>
          <p:cNvSpPr>
            <a:spLocks noChangeShapeType="1"/>
          </p:cNvSpPr>
          <p:nvPr/>
        </p:nvSpPr>
        <p:spPr bwMode="auto">
          <a:xfrm flipV="1">
            <a:off x="4267200" y="3276600"/>
            <a:ext cx="304800" cy="152400"/>
          </a:xfrm>
          <a:prstGeom prst="line">
            <a:avLst/>
          </a:prstGeom>
          <a:noFill/>
          <a:ln w="12700">
            <a:solidFill>
              <a:srgbClr val="0066CC"/>
            </a:solidFill>
            <a:prstDash val="dash"/>
            <a:round/>
            <a:headEnd type="none" w="sm" len="sm"/>
            <a:tailEnd type="none" w="sm" len="sm"/>
          </a:ln>
          <a:effectLst/>
        </p:spPr>
        <p:txBody>
          <a:bodyPr wrap="none"/>
          <a:lstStyle/>
          <a:p>
            <a:endParaRPr lang="en-US" dirty="0"/>
          </a:p>
        </p:txBody>
      </p:sp>
      <p:sp>
        <p:nvSpPr>
          <p:cNvPr id="96291" name="Line 35"/>
          <p:cNvSpPr>
            <a:spLocks noChangeShapeType="1"/>
          </p:cNvSpPr>
          <p:nvPr/>
        </p:nvSpPr>
        <p:spPr bwMode="auto">
          <a:xfrm>
            <a:off x="3352800" y="3276600"/>
            <a:ext cx="1219200" cy="0"/>
          </a:xfrm>
          <a:prstGeom prst="line">
            <a:avLst/>
          </a:prstGeom>
          <a:noFill/>
          <a:ln w="12700">
            <a:solidFill>
              <a:srgbClr val="F57F3D"/>
            </a:solidFill>
            <a:prstDash val="dash"/>
            <a:round/>
            <a:headEnd type="none" w="sm" len="sm"/>
            <a:tailEnd type="none" w="sm" len="sm"/>
          </a:ln>
          <a:effectLst/>
        </p:spPr>
        <p:txBody>
          <a:bodyPr wrap="none"/>
          <a:lstStyle/>
          <a:p>
            <a:endParaRPr lang="en-US" dirty="0"/>
          </a:p>
        </p:txBody>
      </p:sp>
      <p:sp>
        <p:nvSpPr>
          <p:cNvPr id="96292" name="Text Box 36"/>
          <p:cNvSpPr txBox="1">
            <a:spLocks noChangeArrowheads="1"/>
          </p:cNvSpPr>
          <p:nvPr/>
        </p:nvSpPr>
        <p:spPr bwMode="auto">
          <a:xfrm>
            <a:off x="3048000" y="2971800"/>
            <a:ext cx="1592263" cy="274638"/>
          </a:xfrm>
          <a:prstGeom prst="rect">
            <a:avLst/>
          </a:prstGeom>
          <a:noFill/>
          <a:ln w="12700" cap="sq">
            <a:noFill/>
            <a:miter lim="800000"/>
            <a:headEnd type="none" w="sm" len="sm"/>
            <a:tailEnd type="none" w="sm" len="sm"/>
          </a:ln>
          <a:effectLst/>
        </p:spPr>
        <p:txBody>
          <a:bodyPr wrap="none">
            <a:spAutoFit/>
          </a:bodyPr>
          <a:lstStyle/>
          <a:p>
            <a:pPr algn="l"/>
            <a:r>
              <a:rPr lang="en-US" sz="1200" b="1" dirty="0">
                <a:solidFill>
                  <a:srgbClr val="F57F3D"/>
                </a:solidFill>
                <a:latin typeface="Arial Unicode MS" pitchFamily="34" charset="-128"/>
              </a:rPr>
              <a:t>Prince, boastful horn</a:t>
            </a:r>
          </a:p>
        </p:txBody>
      </p:sp>
      <p:sp>
        <p:nvSpPr>
          <p:cNvPr id="96293" name="Line 37"/>
          <p:cNvSpPr>
            <a:spLocks noChangeShapeType="1"/>
          </p:cNvSpPr>
          <p:nvPr/>
        </p:nvSpPr>
        <p:spPr bwMode="auto">
          <a:xfrm>
            <a:off x="4646613" y="2971800"/>
            <a:ext cx="660400" cy="0"/>
          </a:xfrm>
          <a:prstGeom prst="line">
            <a:avLst/>
          </a:prstGeom>
          <a:noFill/>
          <a:ln w="12700">
            <a:solidFill>
              <a:srgbClr val="B40C88"/>
            </a:solidFill>
            <a:prstDash val="dash"/>
            <a:round/>
            <a:headEnd type="none" w="sm" len="sm"/>
            <a:tailEnd type="none" w="sm" len="sm"/>
          </a:ln>
          <a:effectLst/>
        </p:spPr>
        <p:txBody>
          <a:bodyPr wrap="none"/>
          <a:lstStyle/>
          <a:p>
            <a:endParaRPr lang="en-US" dirty="0"/>
          </a:p>
        </p:txBody>
      </p:sp>
      <p:sp>
        <p:nvSpPr>
          <p:cNvPr id="96294" name="Text Box 38"/>
          <p:cNvSpPr txBox="1">
            <a:spLocks noChangeArrowheads="1"/>
          </p:cNvSpPr>
          <p:nvPr/>
        </p:nvSpPr>
        <p:spPr bwMode="auto">
          <a:xfrm>
            <a:off x="5292725" y="2855913"/>
            <a:ext cx="649288" cy="274637"/>
          </a:xfrm>
          <a:prstGeom prst="rect">
            <a:avLst/>
          </a:prstGeom>
          <a:noFill/>
          <a:ln w="12700" cap="sq">
            <a:noFill/>
            <a:miter lim="800000"/>
            <a:headEnd type="none" w="sm" len="sm"/>
            <a:tailEnd type="none" w="sm" len="sm"/>
          </a:ln>
          <a:effectLst/>
        </p:spPr>
        <p:txBody>
          <a:bodyPr wrap="none">
            <a:spAutoFit/>
          </a:bodyPr>
          <a:lstStyle/>
          <a:p>
            <a:pPr algn="l"/>
            <a:r>
              <a:rPr lang="en-US" sz="1200" b="1" i="1" dirty="0">
                <a:solidFill>
                  <a:srgbClr val="B40C88"/>
                </a:solidFill>
                <a:latin typeface="Arial Unicode MS" pitchFamily="34" charset="-128"/>
              </a:rPr>
              <a:t>YHWH</a:t>
            </a:r>
          </a:p>
        </p:txBody>
      </p:sp>
      <p:sp>
        <p:nvSpPr>
          <p:cNvPr id="96295" name="Line 39"/>
          <p:cNvSpPr>
            <a:spLocks noChangeShapeType="1"/>
          </p:cNvSpPr>
          <p:nvPr/>
        </p:nvSpPr>
        <p:spPr bwMode="auto">
          <a:xfrm>
            <a:off x="6019800" y="2971800"/>
            <a:ext cx="2590800" cy="0"/>
          </a:xfrm>
          <a:prstGeom prst="line">
            <a:avLst/>
          </a:prstGeom>
          <a:noFill/>
          <a:ln w="12700">
            <a:solidFill>
              <a:srgbClr val="B40C88"/>
            </a:solidFill>
            <a:prstDash val="dash"/>
            <a:round/>
            <a:headEnd/>
            <a:tailEnd type="triangle" w="lg" len="lg"/>
          </a:ln>
          <a:effectLst/>
        </p:spPr>
        <p:txBody>
          <a:bodyPr wrap="none"/>
          <a:lstStyle/>
          <a:p>
            <a:endParaRPr lang="en-US" dirty="0"/>
          </a:p>
        </p:txBody>
      </p:sp>
      <p:sp>
        <p:nvSpPr>
          <p:cNvPr id="96296" name="Line 40"/>
          <p:cNvSpPr>
            <a:spLocks noChangeShapeType="1"/>
          </p:cNvSpPr>
          <p:nvPr/>
        </p:nvSpPr>
        <p:spPr bwMode="auto">
          <a:xfrm>
            <a:off x="4419600" y="762000"/>
            <a:ext cx="228600" cy="2209800"/>
          </a:xfrm>
          <a:prstGeom prst="line">
            <a:avLst/>
          </a:prstGeom>
          <a:noFill/>
          <a:ln w="12700">
            <a:solidFill>
              <a:srgbClr val="B40C88"/>
            </a:solidFill>
            <a:prstDash val="dash"/>
            <a:round/>
            <a:headEnd type="none" w="sm" len="sm"/>
            <a:tailEnd type="none" w="sm" len="sm"/>
          </a:ln>
          <a:effectLst/>
        </p:spPr>
        <p:txBody>
          <a:bodyPr wrap="none"/>
          <a:lstStyle/>
          <a:p>
            <a:endParaRPr lang="en-US" dirty="0"/>
          </a:p>
        </p:txBody>
      </p:sp>
      <p:sp>
        <p:nvSpPr>
          <p:cNvPr id="96297" name="Line 41"/>
          <p:cNvSpPr>
            <a:spLocks noChangeShapeType="1"/>
          </p:cNvSpPr>
          <p:nvPr/>
        </p:nvSpPr>
        <p:spPr bwMode="auto">
          <a:xfrm>
            <a:off x="4191000" y="838200"/>
            <a:ext cx="990600" cy="0"/>
          </a:xfrm>
          <a:prstGeom prst="line">
            <a:avLst/>
          </a:prstGeom>
          <a:noFill/>
          <a:ln w="12700">
            <a:solidFill>
              <a:srgbClr val="F57F3D"/>
            </a:solidFill>
            <a:prstDash val="dash"/>
            <a:round/>
            <a:headEnd type="none" w="sm" len="sm"/>
            <a:tailEnd type="none" w="sm" len="sm"/>
          </a:ln>
          <a:effectLst/>
        </p:spPr>
        <p:txBody>
          <a:bodyPr wrap="none"/>
          <a:lstStyle/>
          <a:p>
            <a:endParaRPr lang="en-US" dirty="0"/>
          </a:p>
        </p:txBody>
      </p:sp>
      <p:sp>
        <p:nvSpPr>
          <p:cNvPr id="96298" name="Line 42"/>
          <p:cNvSpPr>
            <a:spLocks noChangeShapeType="1"/>
          </p:cNvSpPr>
          <p:nvPr/>
        </p:nvSpPr>
        <p:spPr bwMode="auto">
          <a:xfrm flipH="1">
            <a:off x="3124200" y="3276600"/>
            <a:ext cx="228600" cy="152400"/>
          </a:xfrm>
          <a:prstGeom prst="line">
            <a:avLst/>
          </a:prstGeom>
          <a:noFill/>
          <a:ln w="12700">
            <a:solidFill>
              <a:srgbClr val="F57F3D"/>
            </a:solidFill>
            <a:prstDash val="dash"/>
            <a:round/>
            <a:headEnd type="none" w="sm" len="sm"/>
            <a:tailEnd type="none" w="sm" len="sm"/>
          </a:ln>
          <a:effectLst/>
        </p:spPr>
        <p:txBody>
          <a:bodyPr wrap="none"/>
          <a:lstStyle/>
          <a:p>
            <a:endParaRPr lang="en-US" dirty="0"/>
          </a:p>
        </p:txBody>
      </p:sp>
      <p:sp>
        <p:nvSpPr>
          <p:cNvPr id="96299" name="Text Box 43"/>
          <p:cNvSpPr txBox="1">
            <a:spLocks noChangeArrowheads="1"/>
          </p:cNvSpPr>
          <p:nvPr/>
        </p:nvSpPr>
        <p:spPr bwMode="auto">
          <a:xfrm>
            <a:off x="5165725" y="762000"/>
            <a:ext cx="1831975" cy="457200"/>
          </a:xfrm>
          <a:prstGeom prst="rect">
            <a:avLst/>
          </a:prstGeom>
          <a:noFill/>
          <a:ln w="12700" cap="sq">
            <a:noFill/>
            <a:miter lim="800000"/>
            <a:headEnd type="none" w="sm" len="sm"/>
            <a:tailEnd type="none" w="sm" len="sm"/>
          </a:ln>
          <a:effectLst/>
        </p:spPr>
        <p:txBody>
          <a:bodyPr wrap="none">
            <a:spAutoFit/>
          </a:bodyPr>
          <a:lstStyle/>
          <a:p>
            <a:pPr algn="l"/>
            <a:r>
              <a:rPr lang="en-US" sz="1200" b="1" i="1" dirty="0">
                <a:solidFill>
                  <a:srgbClr val="F57F3D"/>
                </a:solidFill>
                <a:latin typeface="Arial Unicode MS" pitchFamily="34" charset="-128"/>
              </a:rPr>
              <a:t>One like the Son of Man</a:t>
            </a:r>
          </a:p>
          <a:p>
            <a:pPr algn="l"/>
            <a:endParaRPr lang="en-US" sz="1200" b="1" i="1" dirty="0">
              <a:solidFill>
                <a:srgbClr val="F57F3D"/>
              </a:solidFill>
              <a:latin typeface="Arial Unicode MS"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dirty="0" smtClean="0">
                <a:latin typeface="Arial" pitchFamily="34" charset="0"/>
                <a:cs typeface="Arial" pitchFamily="34" charset="0"/>
              </a:rPr>
              <a:t>Benefits of earlier vs. later biblical apocalypses:</a:t>
            </a:r>
            <a:endParaRPr lang="en-US" sz="3600" dirty="0">
              <a:latin typeface="Arial" pitchFamily="34" charset="0"/>
              <a:cs typeface="Arial" pitchFamily="34" charset="0"/>
            </a:endParaRPr>
          </a:p>
        </p:txBody>
      </p:sp>
      <p:sp>
        <p:nvSpPr>
          <p:cNvPr id="4" name="Content Placeholder 3"/>
          <p:cNvSpPr>
            <a:spLocks noGrp="1"/>
          </p:cNvSpPr>
          <p:nvPr>
            <p:ph idx="1"/>
          </p:nvPr>
        </p:nvSpPr>
        <p:spPr/>
        <p:txBody>
          <a:bodyPr>
            <a:normAutofit/>
          </a:bodyPr>
          <a:lstStyle/>
          <a:p>
            <a:pPr lvl="0"/>
            <a:r>
              <a:rPr lang="en-US" dirty="0" smtClean="0">
                <a:latin typeface="Arial" pitchFamily="34" charset="0"/>
                <a:cs typeface="Arial" pitchFamily="34" charset="0"/>
              </a:rPr>
              <a:t>their less detail means the primary chronological phases and their order are more clear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dirty="0" smtClean="0">
                <a:latin typeface="Arial" pitchFamily="34" charset="0"/>
                <a:cs typeface="Arial" pitchFamily="34" charset="0"/>
              </a:rPr>
              <a:t>Benefits of earlier vs. later biblical apocalypses:</a:t>
            </a:r>
            <a:endParaRPr lang="en-US" sz="3600" dirty="0">
              <a:latin typeface="Arial" pitchFamily="34" charset="0"/>
              <a:cs typeface="Arial" pitchFamily="34" charset="0"/>
            </a:endParaRPr>
          </a:p>
        </p:txBody>
      </p:sp>
      <p:sp>
        <p:nvSpPr>
          <p:cNvPr id="4" name="Content Placeholder 3"/>
          <p:cNvSpPr>
            <a:spLocks noGrp="1"/>
          </p:cNvSpPr>
          <p:nvPr>
            <p:ph idx="1"/>
          </p:nvPr>
        </p:nvSpPr>
        <p:spPr/>
        <p:txBody>
          <a:bodyPr>
            <a:normAutofit/>
          </a:bodyPr>
          <a:lstStyle/>
          <a:p>
            <a:pPr lvl="0"/>
            <a:r>
              <a:rPr lang="en-US" dirty="0" smtClean="0">
                <a:latin typeface="Arial" pitchFamily="34" charset="0"/>
                <a:cs typeface="Arial" pitchFamily="34" charset="0"/>
              </a:rPr>
              <a:t>their less detail means the primary chronological phases and their order are more clear</a:t>
            </a:r>
          </a:p>
          <a:p>
            <a:pPr lvl="0"/>
            <a:r>
              <a:rPr lang="en-US" dirty="0" smtClean="0">
                <a:latin typeface="Arial" pitchFamily="34" charset="0"/>
                <a:cs typeface="Arial" pitchFamily="34" charset="0"/>
              </a:rPr>
              <a:t>they often cover more ground, tying together more major events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dirty="0" smtClean="0">
                <a:latin typeface="Arial" pitchFamily="34" charset="0"/>
                <a:cs typeface="Arial" pitchFamily="34" charset="0"/>
              </a:rPr>
              <a:t>Benefits of earlier vs. later biblical apocalypses:</a:t>
            </a:r>
            <a:endParaRPr lang="en-US" sz="3600" dirty="0">
              <a:latin typeface="Arial" pitchFamily="34" charset="0"/>
              <a:cs typeface="Arial" pitchFamily="34" charset="0"/>
            </a:endParaRPr>
          </a:p>
        </p:txBody>
      </p:sp>
      <p:sp>
        <p:nvSpPr>
          <p:cNvPr id="4" name="Content Placeholder 3"/>
          <p:cNvSpPr>
            <a:spLocks noGrp="1"/>
          </p:cNvSpPr>
          <p:nvPr>
            <p:ph idx="1"/>
          </p:nvPr>
        </p:nvSpPr>
        <p:spPr/>
        <p:txBody>
          <a:bodyPr>
            <a:normAutofit lnSpcReduction="10000"/>
          </a:bodyPr>
          <a:lstStyle/>
          <a:p>
            <a:pPr lvl="0"/>
            <a:r>
              <a:rPr lang="en-US" dirty="0" smtClean="0">
                <a:latin typeface="Arial" pitchFamily="34" charset="0"/>
                <a:cs typeface="Arial" pitchFamily="34" charset="0"/>
              </a:rPr>
              <a:t>their less detail means the primary chronological phases and their order are more clear</a:t>
            </a:r>
          </a:p>
          <a:p>
            <a:pPr lvl="0"/>
            <a:r>
              <a:rPr lang="en-US" dirty="0" smtClean="0">
                <a:latin typeface="Arial" pitchFamily="34" charset="0"/>
                <a:cs typeface="Arial" pitchFamily="34" charset="0"/>
              </a:rPr>
              <a:t>they often cover more ground, tying together more major events</a:t>
            </a:r>
          </a:p>
          <a:p>
            <a:pPr lvl="0"/>
            <a:r>
              <a:rPr lang="en-US" dirty="0" smtClean="0">
                <a:latin typeface="Arial" pitchFamily="34" charset="0"/>
                <a:cs typeface="Arial" pitchFamily="34" charset="0"/>
              </a:rPr>
              <a:t>they include fewer non-chronological supplements (illustration, application, etc) to be distinguished amidst their chronologies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dirty="0" smtClean="0">
                <a:latin typeface="Arial" pitchFamily="34" charset="0"/>
                <a:cs typeface="Arial" pitchFamily="34" charset="0"/>
              </a:rPr>
              <a:t>Benefits of earlier vs. later biblical apocalypses:</a:t>
            </a:r>
            <a:endParaRPr lang="en-US" sz="3600" dirty="0">
              <a:latin typeface="Arial" pitchFamily="34" charset="0"/>
              <a:cs typeface="Arial" pitchFamily="34" charset="0"/>
            </a:endParaRPr>
          </a:p>
        </p:txBody>
      </p:sp>
      <p:sp>
        <p:nvSpPr>
          <p:cNvPr id="4" name="Content Placeholder 3"/>
          <p:cNvSpPr>
            <a:spLocks noGrp="1"/>
          </p:cNvSpPr>
          <p:nvPr>
            <p:ph idx="1"/>
          </p:nvPr>
        </p:nvSpPr>
        <p:spPr/>
        <p:txBody>
          <a:bodyPr>
            <a:normAutofit fontScale="85000" lnSpcReduction="10000"/>
          </a:bodyPr>
          <a:lstStyle/>
          <a:p>
            <a:pPr lvl="0"/>
            <a:r>
              <a:rPr lang="en-US" dirty="0" smtClean="0">
                <a:latin typeface="Arial" pitchFamily="34" charset="0"/>
                <a:cs typeface="Arial" pitchFamily="34" charset="0"/>
              </a:rPr>
              <a:t>their less detail means the primary chronological phases and their order are more clear</a:t>
            </a:r>
          </a:p>
          <a:p>
            <a:pPr lvl="0"/>
            <a:r>
              <a:rPr lang="en-US" dirty="0" smtClean="0">
                <a:latin typeface="Arial" pitchFamily="34" charset="0"/>
                <a:cs typeface="Arial" pitchFamily="34" charset="0"/>
              </a:rPr>
              <a:t>they often cover more ground, tying together more major events</a:t>
            </a:r>
          </a:p>
          <a:p>
            <a:pPr lvl="0"/>
            <a:r>
              <a:rPr lang="en-US" dirty="0" smtClean="0">
                <a:latin typeface="Arial" pitchFamily="34" charset="0"/>
                <a:cs typeface="Arial" pitchFamily="34" charset="0"/>
              </a:rPr>
              <a:t>they include fewer non-chronological supplements (illustration, application, etc) to be distinguished amidst their chronologies</a:t>
            </a:r>
          </a:p>
          <a:p>
            <a:pPr lvl="0"/>
            <a:r>
              <a:rPr lang="en-US" dirty="0" smtClean="0">
                <a:latin typeface="Arial" pitchFamily="34" charset="0"/>
                <a:cs typeface="Arial" pitchFamily="34" charset="0"/>
              </a:rPr>
              <a:t>“helpfully absent” is the freedom seen in later revelations, to give detailed attention to some events while skipping over other events altogether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91440" tIns="9144" rIns="9144" bIns="9144" rtlCol="0">
        <a:spAutoFit/>
      </a:bodyPr>
      <a:lstStyle>
        <a:defPPr algn="ctr">
          <a:defRPr sz="1600" i="1"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4538</TotalTime>
  <Words>3211</Words>
  <Application>Microsoft Office PowerPoint</Application>
  <PresentationFormat>On-screen Show (4:3)</PresentationFormat>
  <Paragraphs>294</Paragraphs>
  <Slides>25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Calibri</vt:lpstr>
      <vt:lpstr>Arial Black</vt:lpstr>
      <vt:lpstr>Arial Unicode MS</vt:lpstr>
      <vt:lpstr>Microsoft YaHei Light</vt:lpstr>
      <vt:lpstr>Arial</vt:lpstr>
      <vt:lpstr>Office Theme</vt:lpstr>
      <vt:lpstr>The Power of Micro-Progressive Revelation: Jesus’ “Middle Apocalypse”</vt:lpstr>
      <vt:lpstr>PowerPoint Presentation</vt:lpstr>
      <vt:lpstr>PowerPoint Presentation</vt:lpstr>
      <vt:lpstr>PowerPoint Presentation</vt:lpstr>
      <vt:lpstr>PowerPoint Presentation</vt:lpstr>
      <vt:lpstr>Benefits of earlier vs. later biblical apocalypses:</vt:lpstr>
      <vt:lpstr>Benefits of earlier vs. later biblical apocalypses:</vt:lpstr>
      <vt:lpstr>Benefits of earlier vs. later biblical apocalypses:</vt:lpstr>
      <vt:lpstr>Benefits of earlier vs. later biblical apocalypses:</vt:lpstr>
      <vt:lpstr>PowerPoint Presentation</vt:lpstr>
      <vt:lpstr>Jesus’ First Apocalypse</vt:lpstr>
      <vt:lpstr>PowerPoint Presentation</vt:lpstr>
      <vt:lpstr>PowerPoint Presentation</vt:lpstr>
      <vt:lpstr>PowerPoint Presentation</vt:lpstr>
      <vt:lpstr>Jesus’ Second Apocalypse (cont)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Power of Micro-Progressive Revelation: Jesus’ “Middle Apocalypse</dc:title>
  <dc:creator>Dave Fredrickson</dc:creator>
  <cp:lastModifiedBy>Michael D. Stallard</cp:lastModifiedBy>
  <cp:revision>603</cp:revision>
  <dcterms:created xsi:type="dcterms:W3CDTF">2017-08-20T18:38:18Z</dcterms:created>
  <dcterms:modified xsi:type="dcterms:W3CDTF">2017-12-21T18:39:34Z</dcterms:modified>
</cp:coreProperties>
</file>